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70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EB5D-BD9F-4EC6-B0C3-4B5AE75C3EB6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4B5A-3346-4B97-B309-CF419C2E95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798316"/>
          </a:xfrm>
        </p:spPr>
        <p:txBody>
          <a:bodyPr>
            <a:normAutofit/>
          </a:bodyPr>
          <a:lstStyle/>
          <a:p>
            <a:r>
              <a:rPr lang="be-BY" sz="3600" b="1" dirty="0">
                <a:solidFill>
                  <a:srgbClr val="C00000"/>
                </a:solidFill>
              </a:rPr>
              <a:t>Спадарожнікавая інфармацыя ў сінаптычным аналізе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be-BY" sz="2400" b="1" dirty="0">
                <a:solidFill>
                  <a:srgbClr val="C00000"/>
                </a:solidFill>
              </a:rPr>
              <a:t>На аснове параўнання касмічных здымкаў з наземнымі назіраннямі за воблачнасцю вылучаюць 11 класаў воблакаў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класы воблакаў ч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7262526" cy="5143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be-BY" sz="2800" b="1" dirty="0" smtClean="0">
                <a:solidFill>
                  <a:srgbClr val="C00000"/>
                </a:solidFill>
              </a:rPr>
              <a:t>Працяг табліцы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класы воблакаў ч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895699"/>
            <a:ext cx="6429420" cy="58194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722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be-BY" b="1" dirty="0">
                <a:solidFill>
                  <a:srgbClr val="C00000"/>
                </a:solidFill>
              </a:rPr>
              <a:t>Разнавіднасці воблакаў: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Nebulosus</a:t>
            </a:r>
            <a:r>
              <a:rPr lang="be-BY" b="1" dirty="0">
                <a:solidFill>
                  <a:srgbClr val="002060"/>
                </a:solidFill>
              </a:rPr>
              <a:t> (</a:t>
            </a:r>
            <a:r>
              <a:rPr lang="en-US" b="1" i="1" dirty="0">
                <a:solidFill>
                  <a:srgbClr val="002060"/>
                </a:solidFill>
              </a:rPr>
              <a:t>neb</a:t>
            </a:r>
            <a:r>
              <a:rPr lang="be-BY" b="1" dirty="0">
                <a:solidFill>
                  <a:srgbClr val="002060"/>
                </a:solidFill>
              </a:rPr>
              <a:t>) – туманападобныя;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Translucidus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>
                <a:solidFill>
                  <a:srgbClr val="002060"/>
                </a:solidFill>
              </a:rPr>
              <a:t>trans</a:t>
            </a:r>
            <a:r>
              <a:rPr lang="be-BY" b="1" dirty="0">
                <a:solidFill>
                  <a:srgbClr val="002060"/>
                </a:solidFill>
              </a:rPr>
              <a:t>) – прасвечаныя;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Spissatus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>
                <a:solidFill>
                  <a:srgbClr val="002060"/>
                </a:solidFill>
              </a:rPr>
              <a:t>sp</a:t>
            </a:r>
            <a:r>
              <a:rPr lang="be-BY" b="1" dirty="0">
                <a:solidFill>
                  <a:srgbClr val="002060"/>
                </a:solidFill>
              </a:rPr>
              <a:t>) – шчыльныя;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Opacus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>
                <a:solidFill>
                  <a:srgbClr val="002060"/>
                </a:solidFill>
              </a:rPr>
              <a:t>op</a:t>
            </a:r>
            <a:r>
              <a:rPr lang="be-BY" b="1" dirty="0">
                <a:solidFill>
                  <a:srgbClr val="002060"/>
                </a:solidFill>
              </a:rPr>
              <a:t>) – непрасвечаныя;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Humilis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>
                <a:solidFill>
                  <a:srgbClr val="002060"/>
                </a:solidFill>
              </a:rPr>
              <a:t>hum</a:t>
            </a:r>
            <a:r>
              <a:rPr lang="be-BY" b="1" dirty="0">
                <a:solidFill>
                  <a:srgbClr val="002060"/>
                </a:solidFill>
              </a:rPr>
              <a:t>) – плоскія;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Mediocris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>
                <a:solidFill>
                  <a:srgbClr val="002060"/>
                </a:solidFill>
              </a:rPr>
              <a:t>med</a:t>
            </a:r>
            <a:r>
              <a:rPr lang="be-BY" b="1" dirty="0">
                <a:solidFill>
                  <a:srgbClr val="002060"/>
                </a:solidFill>
              </a:rPr>
              <a:t>) – сярэднія;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Fractus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 err="1">
                <a:solidFill>
                  <a:srgbClr val="002060"/>
                </a:solidFill>
              </a:rPr>
              <a:t>fr</a:t>
            </a:r>
            <a:r>
              <a:rPr lang="be-BY" b="1" dirty="0">
                <a:solidFill>
                  <a:srgbClr val="002060"/>
                </a:solidFill>
              </a:rPr>
              <a:t>) – разадраныя;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Cumuliformis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 err="1">
                <a:solidFill>
                  <a:srgbClr val="002060"/>
                </a:solidFill>
              </a:rPr>
              <a:t>Cuf</a:t>
            </a:r>
            <a:r>
              <a:rPr lang="be-BY" b="1" dirty="0">
                <a:solidFill>
                  <a:srgbClr val="002060"/>
                </a:solidFill>
              </a:rPr>
              <a:t>) – кучавападобныя;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Castellanus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>
                <a:solidFill>
                  <a:srgbClr val="002060"/>
                </a:solidFill>
              </a:rPr>
              <a:t>Cast</a:t>
            </a:r>
            <a:r>
              <a:rPr lang="be-BY" b="1" dirty="0">
                <a:solidFill>
                  <a:srgbClr val="002060"/>
                </a:solidFill>
              </a:rPr>
              <a:t>) – вежападобныя;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Congestus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>
                <a:solidFill>
                  <a:srgbClr val="002060"/>
                </a:solidFill>
              </a:rPr>
              <a:t>Cong</a:t>
            </a:r>
            <a:r>
              <a:rPr lang="be-BY" b="1" dirty="0">
                <a:solidFill>
                  <a:srgbClr val="002060"/>
                </a:solidFill>
              </a:rPr>
              <a:t>) – магутныя;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Calvus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i="1" dirty="0">
                <a:solidFill>
                  <a:srgbClr val="002060"/>
                </a:solidFill>
              </a:rPr>
              <a:t>cal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be-BY" b="1" dirty="0">
                <a:solidFill>
                  <a:srgbClr val="002060"/>
                </a:solidFill>
              </a:rPr>
              <a:t>– лысыя;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be-BY" b="1" i="1" dirty="0">
                <a:solidFill>
                  <a:srgbClr val="002060"/>
                </a:solidFill>
              </a:rPr>
              <a:t>С</a:t>
            </a:r>
            <a:r>
              <a:rPr lang="en-US" b="1" i="1" dirty="0" err="1">
                <a:solidFill>
                  <a:srgbClr val="002060"/>
                </a:solidFill>
              </a:rPr>
              <a:t>apillatus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i="1" dirty="0">
                <a:solidFill>
                  <a:srgbClr val="002060"/>
                </a:solidFill>
              </a:rPr>
              <a:t>cap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be-BY" b="1" dirty="0">
                <a:solidFill>
                  <a:srgbClr val="002060"/>
                </a:solidFill>
              </a:rPr>
              <a:t>– валасатыя;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Arcus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>
                <a:solidFill>
                  <a:srgbClr val="002060"/>
                </a:solidFill>
              </a:rPr>
              <a:t>arc</a:t>
            </a:r>
            <a:r>
              <a:rPr lang="be-BY" b="1" dirty="0">
                <a:solidFill>
                  <a:srgbClr val="002060"/>
                </a:solidFill>
              </a:rPr>
              <a:t>) – навальнічныя валападобныя;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Pileus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be-BY" b="1" dirty="0">
                <a:solidFill>
                  <a:srgbClr val="002060"/>
                </a:solidFill>
              </a:rPr>
              <a:t>(</a:t>
            </a:r>
            <a:r>
              <a:rPr lang="en-US" b="1" i="1" dirty="0" err="1">
                <a:solidFill>
                  <a:srgbClr val="002060"/>
                </a:solidFill>
              </a:rPr>
              <a:t>pil</a:t>
            </a:r>
            <a:r>
              <a:rPr lang="be-BY" b="1" dirty="0">
                <a:solidFill>
                  <a:srgbClr val="002060"/>
                </a:solidFill>
              </a:rPr>
              <a:t>) – заслона, пялёнка;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i="1" dirty="0" err="1">
                <a:solidFill>
                  <a:srgbClr val="002060"/>
                </a:solidFill>
              </a:rPr>
              <a:t>Incus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i="1" dirty="0">
                <a:solidFill>
                  <a:srgbClr val="002060"/>
                </a:solidFill>
              </a:rPr>
              <a:t>inc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be-BY" b="1" dirty="0">
                <a:solidFill>
                  <a:srgbClr val="002060"/>
                </a:solidFill>
              </a:rPr>
              <a:t>– з кувалдай;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400" b="1" dirty="0" smtClean="0">
                <a:solidFill>
                  <a:srgbClr val="C00000"/>
                </a:solidFill>
              </a:rPr>
              <a:t>У бачным дыяпазоне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 smtClean="0">
                <a:solidFill>
                  <a:srgbClr val="C00000"/>
                </a:solidFill>
              </a:rPr>
              <a:t>розныя </a:t>
            </a:r>
            <a:r>
              <a:rPr lang="be-BY" sz="2400" b="1" dirty="0">
                <a:solidFill>
                  <a:srgbClr val="C00000"/>
                </a:solidFill>
              </a:rPr>
              <a:t>адценні </a:t>
            </a:r>
            <a:r>
              <a:rPr lang="be-BY" sz="2400" b="1" dirty="0" smtClean="0">
                <a:solidFill>
                  <a:srgbClr val="C00000"/>
                </a:solidFill>
              </a:rPr>
              <a:t>сведчаць </a:t>
            </a:r>
            <a:r>
              <a:rPr lang="be-BY" sz="2400" b="1" dirty="0">
                <a:solidFill>
                  <a:srgbClr val="C00000"/>
                </a:solidFill>
              </a:rPr>
              <a:t>аб неаднолькавых значэннях альбеда і разнастайнасці форм </a:t>
            </a:r>
            <a:r>
              <a:rPr lang="be-BY" sz="2400" b="1" dirty="0" smtClean="0">
                <a:solidFill>
                  <a:srgbClr val="C00000"/>
                </a:solidFill>
              </a:rPr>
              <a:t>воблакаў.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6594778" cy="495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/>
          </a:bodyPr>
          <a:lstStyle/>
          <a:p>
            <a:r>
              <a:rPr lang="be-BY" sz="2400" b="1" dirty="0" smtClean="0">
                <a:solidFill>
                  <a:srgbClr val="C00000"/>
                </a:solidFill>
              </a:rPr>
              <a:t>Дэшыфраваная сінаптычная сітуацыя спадарожнікавага здымка (нефаналіз) воблачнага поля ў ІЧ дыяпазоне выпраменьвання.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космаздымак І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89869"/>
            <a:ext cx="6643734" cy="51303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286544" cy="1428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be-BY" sz="2400" b="1" dirty="0" smtClean="0">
                <a:solidFill>
                  <a:srgbClr val="C00000"/>
                </a:solidFill>
              </a:rPr>
              <a:t>Спадарожнікавы здымак размеркавання воблачнасці ўздоўж стацыянарнага фронту над Заходняй Еўропай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осмаздымак фронту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2086680" cy="654151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1357298"/>
            <a:ext cx="6072230" cy="500066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Воблачная</a:t>
            </a:r>
            <a:r>
              <a:rPr lang="ru-RU" b="1" dirty="0" smtClean="0">
                <a:solidFill>
                  <a:srgbClr val="002060"/>
                </a:solidFill>
              </a:rPr>
              <a:t> паласа </a:t>
            </a:r>
            <a:r>
              <a:rPr lang="ru-RU" b="1" dirty="0" err="1" smtClean="0">
                <a:solidFill>
                  <a:srgbClr val="002060"/>
                </a:solidFill>
              </a:rPr>
              <a:t>стацыянарнага</a:t>
            </a:r>
            <a:r>
              <a:rPr lang="ru-RU" b="1" dirty="0" smtClean="0">
                <a:solidFill>
                  <a:srgbClr val="002060"/>
                </a:solidFill>
              </a:rPr>
              <a:t> фронту </a:t>
            </a:r>
            <a:r>
              <a:rPr lang="ru-RU" b="1" dirty="0" err="1" smtClean="0">
                <a:solidFill>
                  <a:srgbClr val="002060"/>
                </a:solidFill>
              </a:rPr>
              <a:t>ў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выглядзе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хвал</a:t>
            </a:r>
            <a:r>
              <a:rPr lang="be-BY" b="1" dirty="0" smtClean="0">
                <a:solidFill>
                  <a:srgbClr val="002060"/>
                </a:solidFill>
              </a:rPr>
              <a:t>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распаўсюджваецца</a:t>
            </a:r>
            <a:r>
              <a:rPr lang="be-BY" b="1" dirty="0" smtClean="0">
                <a:solidFill>
                  <a:srgbClr val="002060"/>
                </a:solidFill>
              </a:rPr>
              <a:t> мерыды-янальна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be-BY" b="1" dirty="0" smtClean="0">
                <a:solidFill>
                  <a:srgbClr val="002060"/>
                </a:solidFill>
              </a:rPr>
              <a:t>Яе ш</a:t>
            </a:r>
            <a:r>
              <a:rPr lang="ru-RU" b="1" dirty="0" err="1" smtClean="0">
                <a:solidFill>
                  <a:srgbClr val="002060"/>
                </a:solidFill>
              </a:rPr>
              <a:t>ырыня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дасягае</a:t>
            </a:r>
            <a:r>
              <a:rPr lang="ru-RU" b="1" dirty="0" smtClean="0">
                <a:solidFill>
                  <a:srgbClr val="002060"/>
                </a:solidFill>
              </a:rPr>
              <a:t> 300–400 км. </a:t>
            </a:r>
            <a:r>
              <a:rPr lang="be-BY" b="1" dirty="0" smtClean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облачна</a:t>
            </a:r>
            <a:r>
              <a:rPr lang="be-BY" b="1" dirty="0" smtClean="0">
                <a:solidFill>
                  <a:srgbClr val="002060"/>
                </a:solidFill>
              </a:rPr>
              <a:t>я</a:t>
            </a:r>
            <a:r>
              <a:rPr lang="ru-RU" b="1" dirty="0" smtClean="0">
                <a:solidFill>
                  <a:srgbClr val="002060"/>
                </a:solidFill>
              </a:rPr>
              <a:t> палас</a:t>
            </a:r>
            <a:r>
              <a:rPr lang="be-BY" b="1" dirty="0" smtClean="0">
                <a:solidFill>
                  <a:srgbClr val="002060"/>
                </a:solidFill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складаецца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слаіста</a:t>
            </a:r>
            <a:r>
              <a:rPr lang="be-BY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кучавападобнай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воблачнасці</a:t>
            </a:r>
            <a:r>
              <a:rPr lang="ru-RU" b="1" dirty="0" smtClean="0">
                <a:solidFill>
                  <a:srgbClr val="002060"/>
                </a:solidFill>
              </a:rPr>
              <a:t>. У </a:t>
            </a:r>
            <a:r>
              <a:rPr lang="ru-RU" b="1" dirty="0" err="1" smtClean="0">
                <a:solidFill>
                  <a:srgbClr val="002060"/>
                </a:solidFill>
              </a:rPr>
              <a:t>верхняй</a:t>
            </a:r>
            <a:r>
              <a:rPr lang="ru-RU" b="1" dirty="0" smtClean="0">
                <a:solidFill>
                  <a:srgbClr val="002060"/>
                </a:solidFill>
              </a:rPr>
              <a:t> час</a:t>
            </a:r>
            <a:r>
              <a:rPr lang="be-BY" b="1" dirty="0" smtClean="0">
                <a:solidFill>
                  <a:srgbClr val="002060"/>
                </a:solidFill>
              </a:rPr>
              <a:t>т</a:t>
            </a:r>
            <a:r>
              <a:rPr lang="ru-RU" b="1" dirty="0" err="1" smtClean="0">
                <a:solidFill>
                  <a:srgbClr val="002060"/>
                </a:solidFill>
              </a:rPr>
              <a:t>цы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здымка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выразна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be-BY" b="1" dirty="0" smtClean="0">
                <a:solidFill>
                  <a:srgbClr val="002060"/>
                </a:solidFill>
              </a:rPr>
              <a:t>відаць </a:t>
            </a:r>
            <a:r>
              <a:rPr lang="ru-RU" b="1" dirty="0" err="1" smtClean="0">
                <a:solidFill>
                  <a:srgbClr val="002060"/>
                </a:solidFill>
              </a:rPr>
              <a:t>кучава-дажджавая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воблачнасць</a:t>
            </a:r>
            <a:r>
              <a:rPr lang="be-BY" b="1" dirty="0" smtClean="0">
                <a:solidFill>
                  <a:srgbClr val="002060"/>
                </a:solidFill>
              </a:rPr>
              <a:t>, якая мае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найбольш</a:t>
            </a:r>
            <a:r>
              <a:rPr lang="ru-RU" b="1" dirty="0" smtClean="0">
                <a:solidFill>
                  <a:srgbClr val="002060"/>
                </a:solidFill>
              </a:rPr>
              <a:t> светла</a:t>
            </a:r>
            <a:r>
              <a:rPr lang="be-BY" b="1" dirty="0" smtClean="0">
                <a:solidFill>
                  <a:srgbClr val="002060"/>
                </a:solidFill>
              </a:rPr>
              <a:t>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адценн</a:t>
            </a:r>
            <a:r>
              <a:rPr lang="be-BY" b="1" dirty="0" smtClean="0">
                <a:solidFill>
                  <a:srgbClr val="002060"/>
                </a:solidFill>
              </a:rPr>
              <a:t>е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e-BY" sz="3200" b="1" dirty="0" smtClean="0">
                <a:solidFill>
                  <a:srgbClr val="C00000"/>
                </a:solidFill>
              </a:rPr>
              <a:t>Віхравую спіралепадобную форму воблачная маса набывае па меры развіцця цыклону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осмаздымак аклюзаванага цыклону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3116"/>
            <a:ext cx="4038600" cy="34607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214422"/>
            <a:ext cx="4643470" cy="491174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 err="1" smtClean="0">
                <a:solidFill>
                  <a:srgbClr val="002060"/>
                </a:solidFill>
              </a:rPr>
              <a:t>аклю</a:t>
            </a:r>
            <a:r>
              <a:rPr lang="be-BY" b="1" dirty="0" smtClean="0">
                <a:solidFill>
                  <a:srgbClr val="002060"/>
                </a:solidFill>
              </a:rPr>
              <a:t>з</a:t>
            </a:r>
            <a:r>
              <a:rPr lang="ru-RU" b="1" dirty="0" err="1" smtClean="0">
                <a:solidFill>
                  <a:srgbClr val="002060"/>
                </a:solidFill>
              </a:rPr>
              <a:t>аваным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цыклоне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халодн</a:t>
            </a:r>
            <a:r>
              <a:rPr lang="be-BY" b="1" dirty="0" smtClean="0">
                <a:solidFill>
                  <a:srgbClr val="002060"/>
                </a:solidFill>
              </a:rPr>
              <a:t>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цёпл</a:t>
            </a:r>
            <a:r>
              <a:rPr lang="be-BY" b="1" dirty="0" smtClean="0">
                <a:solidFill>
                  <a:srgbClr val="002060"/>
                </a:solidFill>
              </a:rPr>
              <a:t>ы</a:t>
            </a:r>
            <a:r>
              <a:rPr lang="ru-RU" b="1" dirty="0" smtClean="0">
                <a:solidFill>
                  <a:srgbClr val="002060"/>
                </a:solidFill>
              </a:rPr>
              <a:t> франт</a:t>
            </a:r>
            <a:r>
              <a:rPr lang="be-BY" b="1" dirty="0" smtClean="0">
                <a:solidFill>
                  <a:srgbClr val="002060"/>
                </a:solidFill>
              </a:rPr>
              <a:t>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злуч</a:t>
            </a:r>
            <a:r>
              <a:rPr lang="be-BY" b="1" dirty="0" smtClean="0">
                <a:solidFill>
                  <a:srgbClr val="002060"/>
                </a:solidFill>
              </a:rPr>
              <a:t>аюцца ў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адзіную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спіраль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Пры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гэтым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цёплы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сектар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цыклон</a:t>
            </a:r>
            <a:r>
              <a:rPr lang="be-BY" b="1" dirty="0" smtClean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памяншаецца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ў</a:t>
            </a:r>
            <a:r>
              <a:rPr lang="be-BY" b="1" dirty="0" smtClean="0">
                <a:solidFill>
                  <a:srgbClr val="002060"/>
                </a:solidFill>
              </a:rPr>
              <a:t> яго тылавой частцы ўсталёўваецца малавоблачнае надвор’е. Тут развіваюцца грады кучава-падобных воблакаў.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Спадарожнікавая інфармацыя ў сінаптычным аналізе</vt:lpstr>
      <vt:lpstr>На аснове параўнання касмічных здымкаў з наземнымі назіраннямі за воблачнасцю вылучаюць 11 класаў воблакаў</vt:lpstr>
      <vt:lpstr>Працяг табліцы</vt:lpstr>
      <vt:lpstr>Презентация PowerPoint</vt:lpstr>
      <vt:lpstr>У бачным дыяпазоне розныя адценні сведчаць аб неаднолькавых значэннях альбеда і разнастайнасці форм воблакаў.</vt:lpstr>
      <vt:lpstr>Дэшыфраваная сінаптычная сітуацыя спадарожнікавага здымка (нефаналіз) воблачнага поля ў ІЧ дыяпазоне выпраменьвання.</vt:lpstr>
      <vt:lpstr>Спадарожнікавы здымак размеркавання воблачнасці ўздоўж стацыянарнага фронту над Заходняй Еўропай</vt:lpstr>
      <vt:lpstr>Віхравую спіралепадобную форму воблачная маса набывае па меры развіцця цыклону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Спадарожнікавая інфармацыя ў сінаптычным аналізе</dc:title>
  <dc:creator>User</dc:creator>
  <cp:lastModifiedBy>User</cp:lastModifiedBy>
  <cp:revision>26</cp:revision>
  <dcterms:created xsi:type="dcterms:W3CDTF">2016-01-24T23:43:13Z</dcterms:created>
  <dcterms:modified xsi:type="dcterms:W3CDTF">2020-11-09T10:36:36Z</dcterms:modified>
</cp:coreProperties>
</file>