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98" r:id="rId3"/>
    <p:sldId id="294" r:id="rId4"/>
    <p:sldId id="295" r:id="rId5"/>
    <p:sldId id="296" r:id="rId6"/>
    <p:sldId id="297" r:id="rId7"/>
    <p:sldId id="259" r:id="rId8"/>
    <p:sldId id="260" r:id="rId9"/>
    <p:sldId id="261" r:id="rId10"/>
    <p:sldId id="262" r:id="rId11"/>
    <p:sldId id="263" r:id="rId12"/>
    <p:sldId id="264" r:id="rId13"/>
    <p:sldId id="266" r:id="rId14"/>
    <p:sldId id="265" r:id="rId15"/>
    <p:sldId id="267" r:id="rId16"/>
    <p:sldId id="268" r:id="rId17"/>
    <p:sldId id="271" r:id="rId18"/>
    <p:sldId id="272" r:id="rId19"/>
    <p:sldId id="273" r:id="rId20"/>
    <p:sldId id="287" r:id="rId21"/>
    <p:sldId id="289" r:id="rId22"/>
    <p:sldId id="290" r:id="rId23"/>
    <p:sldId id="29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7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BBEB7A-E5C0-4C67-ABC7-1B0C76CBA2AB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822BDA-2E47-4185-A982-A62D19781DE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09F5A-113D-4AAB-B584-C07C8BDA6967}" type="datetime1">
              <a:rPr lang="ru-RU" smtClean="0"/>
              <a:pPr/>
              <a:t>09.11.2020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2544D-0CD2-4CEC-9DA9-E873E78C71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F079-7EF2-4ABF-BC94-D88728123ECC}" type="datetime1">
              <a:rPr lang="ru-RU" smtClean="0"/>
              <a:pPr/>
              <a:t>09.11.2020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2544D-0CD2-4CEC-9DA9-E873E78C71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348EA-2E5B-463E-91AA-056F80B0DFFE}" type="datetime1">
              <a:rPr lang="ru-RU" smtClean="0"/>
              <a:pPr/>
              <a:t>09.11.2020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2544D-0CD2-4CEC-9DA9-E873E78C71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FFE0-7DD6-4E9C-B36F-038DBD8351AE}" type="datetime1">
              <a:rPr lang="ru-RU" smtClean="0"/>
              <a:pPr/>
              <a:t>09.11.2020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2544D-0CD2-4CEC-9DA9-E873E78C71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39DC8-40DF-4DC2-BF2A-7FA8B384E49B}" type="datetime1">
              <a:rPr lang="ru-RU" smtClean="0"/>
              <a:pPr/>
              <a:t>09.11.2020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2544D-0CD2-4CEC-9DA9-E873E78C71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8F7E9-8969-4711-9311-0B059681748C}" type="datetime1">
              <a:rPr lang="ru-RU" smtClean="0"/>
              <a:pPr/>
              <a:t>09.11.2020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2544D-0CD2-4CEC-9DA9-E873E78C71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E028E-0BC3-4500-8C01-FA683A26837F}" type="datetime1">
              <a:rPr lang="ru-RU" smtClean="0"/>
              <a:pPr/>
              <a:t>09.11.2020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2544D-0CD2-4CEC-9DA9-E873E78C71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199C6-6B20-405D-8714-8BE527134694}" type="datetime1">
              <a:rPr lang="ru-RU" smtClean="0"/>
              <a:pPr/>
              <a:t>09.11.2020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2544D-0CD2-4CEC-9DA9-E873E78C71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E8CDF-789E-4A8A-B7C5-98046CA157F2}" type="datetime1">
              <a:rPr lang="ru-RU" smtClean="0"/>
              <a:pPr/>
              <a:t>09.11.2020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2544D-0CD2-4CEC-9DA9-E873E78C71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BFFC7-4D65-4500-9120-A3C8B8655498}" type="datetime1">
              <a:rPr lang="ru-RU" smtClean="0"/>
              <a:pPr/>
              <a:t>09.11.2020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2544D-0CD2-4CEC-9DA9-E873E78C71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A76A-9D9B-4393-8F90-0EDF5B7124AE}" type="datetime1">
              <a:rPr lang="ru-RU" smtClean="0"/>
              <a:pPr/>
              <a:t>09.11.2020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2544D-0CD2-4CEC-9DA9-E873E78C71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0E4A2-909F-4393-AB0C-2FFF3D1F02E3}" type="datetime1">
              <a:rPr lang="ru-RU" smtClean="0"/>
              <a:pPr/>
              <a:t>09.11.2020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2544D-0CD2-4CEC-9DA9-E873E78C716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5374380"/>
          </a:xfrm>
        </p:spPr>
        <p:txBody>
          <a:bodyPr>
            <a:normAutofit/>
          </a:bodyPr>
          <a:lstStyle/>
          <a:p>
            <a:r>
              <a:rPr lang="be-BY" sz="3600" b="1" dirty="0" smtClean="0">
                <a:solidFill>
                  <a:srgbClr val="C00000"/>
                </a:solidFill>
              </a:rPr>
              <a:t/>
            </a:r>
            <a:br>
              <a:rPr lang="be-BY" sz="3600" b="1" dirty="0" smtClean="0">
                <a:solidFill>
                  <a:srgbClr val="C00000"/>
                </a:solidFill>
              </a:rPr>
            </a:br>
            <a:r>
              <a:rPr lang="be-BY" sz="3600" b="1" dirty="0" smtClean="0">
                <a:solidFill>
                  <a:srgbClr val="C00000"/>
                </a:solidFill>
              </a:rPr>
              <a:t>Спадарожнікавы маніторынг лясных пажараў</a:t>
            </a: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021288"/>
            <a:ext cx="8229600" cy="104875"/>
          </a:xfrm>
        </p:spPr>
        <p:txBody>
          <a:bodyPr>
            <a:normAutofit fontScale="25000" lnSpcReduction="20000"/>
          </a:bodyPr>
          <a:lstStyle/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2544D-0CD2-4CEC-9DA9-E873E78C7165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e-BY" sz="3600" b="1" dirty="0" smtClean="0">
                <a:solidFill>
                  <a:srgbClr val="C00000"/>
                </a:solidFill>
              </a:rPr>
              <a:t>Паследства пажару каля вёскі Тайманава Быхаўскага раёна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пажар яго паследства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1477685"/>
            <a:ext cx="7429552" cy="4961832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2544D-0CD2-4CEC-9DA9-E873E78C7165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be-BY" sz="3200" b="1" dirty="0" smtClean="0">
                <a:solidFill>
                  <a:srgbClr val="C00000"/>
                </a:solidFill>
              </a:rPr>
              <a:t>Гараць пойменныя тарфянікі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пажар выгарэўшы тарфянік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1142984"/>
            <a:ext cx="8006027" cy="5341748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2544D-0CD2-4CEC-9DA9-E873E78C7165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be-BY" sz="3200" b="1" dirty="0" smtClean="0">
                <a:solidFill>
                  <a:srgbClr val="C00000"/>
                </a:solidFill>
              </a:rPr>
              <a:t>Особныя ачагі пажару на тарфяніках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пажар тарфянікаў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8776" y="1214422"/>
            <a:ext cx="7923089" cy="5286411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2544D-0CD2-4CEC-9DA9-E873E78C7165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274786"/>
          </a:xfrm>
        </p:spPr>
        <p:txBody>
          <a:bodyPr>
            <a:normAutofit fontScale="90000"/>
          </a:bodyPr>
          <a:lstStyle/>
          <a:p>
            <a:r>
              <a:rPr lang="be-BY" b="1" dirty="0" smtClean="0">
                <a:solidFill>
                  <a:srgbClr val="C00000"/>
                </a:solidFill>
              </a:rPr>
              <a:t>Ачагі расшырыліся і ўтварылі адзін вялікі масіў пажару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пажар адзін вылікі пажар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1428736"/>
            <a:ext cx="7590552" cy="5072246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2544D-0CD2-4CEC-9DA9-E873E78C7165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e-BY" sz="3200" b="1" dirty="0" smtClean="0">
                <a:solidFill>
                  <a:srgbClr val="C00000"/>
                </a:solidFill>
              </a:rPr>
              <a:t>Выгараўшы бераг Дняпра, </a:t>
            </a:r>
            <a:br>
              <a:rPr lang="be-BY" sz="3200" b="1" dirty="0" smtClean="0">
                <a:solidFill>
                  <a:srgbClr val="C00000"/>
                </a:solidFill>
              </a:rPr>
            </a:br>
            <a:r>
              <a:rPr lang="be-BY" sz="3200" b="1" dirty="0" smtClean="0">
                <a:solidFill>
                  <a:srgbClr val="C00000"/>
                </a:solidFill>
              </a:rPr>
              <a:t>рака астанавіла распаўсюд пажару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пажар бераг дняпра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00" y="1500174"/>
            <a:ext cx="7269421" cy="4854753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2544D-0CD2-4CEC-9DA9-E873E78C7165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e-BY" sz="3200" b="1" dirty="0" smtClean="0">
                <a:solidFill>
                  <a:srgbClr val="C00000"/>
                </a:solidFill>
              </a:rPr>
              <a:t>Аднаўленне расліннага покрыва на пажарышчы  занімае доўгі шматгадовы час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пажар аднаўленне расліннага покрыва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7175" y="1436012"/>
            <a:ext cx="7476725" cy="4993384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2544D-0CD2-4CEC-9DA9-E873E78C7165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3646188"/>
          </a:xfrm>
        </p:spPr>
        <p:txBody>
          <a:bodyPr>
            <a:normAutofit/>
          </a:bodyPr>
          <a:lstStyle/>
          <a:p>
            <a:r>
              <a:rPr lang="be-BY" sz="3600" b="1" dirty="0" smtClean="0">
                <a:solidFill>
                  <a:srgbClr val="C00000"/>
                </a:solidFill>
              </a:rPr>
              <a:t>Дыстанцыйныя даследаванні бары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509120"/>
            <a:ext cx="8229600" cy="1617043"/>
          </a:xfrm>
        </p:spPr>
        <p:txBody>
          <a:bodyPr>
            <a:normAutofit/>
          </a:bodyPr>
          <a:lstStyle/>
          <a:p>
            <a:pPr algn="ctr"/>
            <a:r>
              <a:rPr lang="be-BY" b="1" dirty="0">
                <a:solidFill>
                  <a:srgbClr val="C00000"/>
                </a:solidFill>
              </a:rPr>
              <a:t>Бара</a:t>
            </a:r>
            <a:r>
              <a:rPr lang="be-BY" b="1" dirty="0">
                <a:solidFill>
                  <a:srgbClr val="002060"/>
                </a:solidFill>
              </a:rPr>
              <a:t> (грэч. </a:t>
            </a:r>
            <a:r>
              <a:rPr lang="en-US" b="1" dirty="0">
                <a:solidFill>
                  <a:srgbClr val="002060"/>
                </a:solidFill>
              </a:rPr>
              <a:t>Boreas</a:t>
            </a:r>
            <a:r>
              <a:rPr lang="be-BY" b="1" dirty="0">
                <a:solidFill>
                  <a:srgbClr val="002060"/>
                </a:solidFill>
              </a:rPr>
              <a:t> – паўночны вецер</a:t>
            </a:r>
            <a:r>
              <a:rPr lang="be-BY" b="1" dirty="0" smtClean="0">
                <a:solidFill>
                  <a:srgbClr val="002060"/>
                </a:solidFill>
              </a:rPr>
              <a:t>)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2544D-0CD2-4CEC-9DA9-E873E78C7165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00174"/>
          </a:xfrm>
        </p:spPr>
        <p:txBody>
          <a:bodyPr>
            <a:noAutofit/>
          </a:bodyPr>
          <a:lstStyle/>
          <a:p>
            <a:r>
              <a:rPr lang="be-BY" sz="3200" b="1" dirty="0">
                <a:solidFill>
                  <a:srgbClr val="C00000"/>
                </a:solidFill>
              </a:rPr>
              <a:t>Воблачнае покрыва ў час бары на здымках </a:t>
            </a:r>
            <a:r>
              <a:rPr lang="en-US" sz="3200" b="1" dirty="0">
                <a:solidFill>
                  <a:srgbClr val="C00000"/>
                </a:solidFill>
              </a:rPr>
              <a:t>NOAA</a:t>
            </a:r>
            <a:r>
              <a:rPr lang="be-BY" sz="3200" b="1" dirty="0">
                <a:solidFill>
                  <a:srgbClr val="C00000"/>
                </a:solidFill>
              </a:rPr>
              <a:t>-16 ад 9 (злева) і </a:t>
            </a:r>
            <a:r>
              <a:rPr lang="be-BY" sz="3200" b="1" dirty="0" smtClean="0">
                <a:solidFill>
                  <a:srgbClr val="C00000"/>
                </a:solidFill>
              </a:rPr>
              <a:t/>
            </a:r>
            <a:br>
              <a:rPr lang="be-BY" sz="3200" b="1" dirty="0" smtClean="0">
                <a:solidFill>
                  <a:srgbClr val="C00000"/>
                </a:solidFill>
              </a:rPr>
            </a:br>
            <a:r>
              <a:rPr lang="be-BY" sz="3200" b="1" dirty="0" smtClean="0">
                <a:solidFill>
                  <a:srgbClr val="C00000"/>
                </a:solidFill>
              </a:rPr>
              <a:t>10 </a:t>
            </a:r>
            <a:r>
              <a:rPr lang="be-BY" sz="3200" b="1" dirty="0">
                <a:solidFill>
                  <a:srgbClr val="C00000"/>
                </a:solidFill>
              </a:rPr>
              <a:t>(зправа) снежня 2002 г.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здымак наварасійскай бары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600200"/>
            <a:ext cx="8572559" cy="481207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2544D-0CD2-4CEC-9DA9-E873E78C7165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274786"/>
          </a:xfrm>
        </p:spPr>
        <p:txBody>
          <a:bodyPr>
            <a:normAutofit fontScale="90000"/>
          </a:bodyPr>
          <a:lstStyle/>
          <a:p>
            <a:r>
              <a:rPr lang="be-BY" sz="3200" b="1" dirty="0">
                <a:solidFill>
                  <a:srgbClr val="C00000"/>
                </a:solidFill>
              </a:rPr>
              <a:t>Радыёлакацыйны здымак бары ў раёне Наварасійскай і Геленджыкскай бухт </a:t>
            </a:r>
            <a:r>
              <a:rPr lang="be-BY" sz="3200" b="1" dirty="0" smtClean="0">
                <a:solidFill>
                  <a:srgbClr val="C00000"/>
                </a:solidFill>
              </a:rPr>
              <a:t/>
            </a:r>
            <a:br>
              <a:rPr lang="be-BY" sz="3200" b="1" dirty="0" smtClean="0">
                <a:solidFill>
                  <a:srgbClr val="C00000"/>
                </a:solidFill>
              </a:rPr>
            </a:br>
            <a:r>
              <a:rPr lang="be-BY" sz="3200" b="1" dirty="0" smtClean="0">
                <a:solidFill>
                  <a:srgbClr val="C00000"/>
                </a:solidFill>
              </a:rPr>
              <a:t>(</a:t>
            </a:r>
            <a:r>
              <a:rPr lang="be-BY" sz="3200" b="1" dirty="0">
                <a:solidFill>
                  <a:srgbClr val="C00000"/>
                </a:solidFill>
              </a:rPr>
              <a:t>11.08.2000, 08:16 </a:t>
            </a:r>
            <a:r>
              <a:rPr lang="en-US" sz="3200" b="1" dirty="0">
                <a:solidFill>
                  <a:srgbClr val="C00000"/>
                </a:solidFill>
              </a:rPr>
              <a:t>UTC</a:t>
            </a:r>
            <a:r>
              <a:rPr lang="be-BY" sz="3200" b="1" dirty="0">
                <a:solidFill>
                  <a:srgbClr val="C00000"/>
                </a:solidFill>
              </a:rPr>
              <a:t>)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6" name="Содержимое 5" descr="радыёлакацыйны здымак бары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8982" y="1600200"/>
            <a:ext cx="5846036" cy="4525963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2544D-0CD2-4CEC-9DA9-E873E78C7165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9190" y="274638"/>
            <a:ext cx="3757610" cy="5011750"/>
          </a:xfrm>
        </p:spPr>
        <p:txBody>
          <a:bodyPr>
            <a:normAutofit fontScale="90000"/>
          </a:bodyPr>
          <a:lstStyle/>
          <a:p>
            <a:r>
              <a:rPr lang="be-BY" sz="2800" b="1" dirty="0">
                <a:solidFill>
                  <a:srgbClr val="C00000"/>
                </a:solidFill>
              </a:rPr>
              <a:t>Гідраметэаралагічнае ўзаемадзеянне бары і верхняга слоя мора</a:t>
            </a:r>
            <a:r>
              <a:rPr lang="ru-RU" sz="2800" dirty="0">
                <a:solidFill>
                  <a:srgbClr val="C00000"/>
                </a:solidFill>
              </a:rPr>
              <a:t/>
            </a:r>
            <a:br>
              <a:rPr lang="ru-RU" sz="2800" dirty="0">
                <a:solidFill>
                  <a:srgbClr val="C00000"/>
                </a:solidFill>
              </a:rPr>
            </a:br>
            <a:r>
              <a:rPr lang="be-BY" sz="2800" b="1" dirty="0" smtClean="0">
                <a:solidFill>
                  <a:srgbClr val="002060"/>
                </a:solidFill>
              </a:rPr>
              <a:t/>
            </a:r>
            <a:br>
              <a:rPr lang="be-BY" sz="2800" b="1" dirty="0" smtClean="0">
                <a:solidFill>
                  <a:srgbClr val="002060"/>
                </a:solidFill>
              </a:rPr>
            </a:br>
            <a:r>
              <a:rPr lang="be-BY" sz="2800" b="1" dirty="0" smtClean="0">
                <a:solidFill>
                  <a:srgbClr val="002060"/>
                </a:solidFill>
              </a:rPr>
              <a:t>Размеркаанне </a:t>
            </a:r>
            <a:r>
              <a:rPr lang="be-BY" sz="2800" b="1" dirty="0">
                <a:solidFill>
                  <a:srgbClr val="002060"/>
                </a:solidFill>
              </a:rPr>
              <a:t>тэмпературы паверхні Чорнага мора перад </a:t>
            </a:r>
            <a:r>
              <a:rPr lang="be-BY" sz="2800" b="1" dirty="0" smtClean="0">
                <a:solidFill>
                  <a:srgbClr val="002060"/>
                </a:solidFill>
              </a:rPr>
              <a:t/>
            </a:r>
            <a:br>
              <a:rPr lang="be-BY" sz="2800" b="1" dirty="0" smtClean="0">
                <a:solidFill>
                  <a:srgbClr val="002060"/>
                </a:solidFill>
              </a:rPr>
            </a:br>
            <a:r>
              <a:rPr lang="be-BY" sz="2800" b="1" dirty="0" smtClean="0">
                <a:solidFill>
                  <a:srgbClr val="002060"/>
                </a:solidFill>
              </a:rPr>
              <a:t>(</a:t>
            </a:r>
            <a:r>
              <a:rPr lang="be-BY" sz="2800" b="1" i="1" dirty="0">
                <a:solidFill>
                  <a:srgbClr val="002060"/>
                </a:solidFill>
              </a:rPr>
              <a:t>а</a:t>
            </a:r>
            <a:r>
              <a:rPr lang="be-BY" sz="2800" b="1" dirty="0">
                <a:solidFill>
                  <a:srgbClr val="002060"/>
                </a:solidFill>
              </a:rPr>
              <a:t>, 18.08.2005 г.) і пасля развіцця бары (</a:t>
            </a:r>
            <a:r>
              <a:rPr lang="be-BY" sz="2800" b="1" i="1" dirty="0">
                <a:solidFill>
                  <a:srgbClr val="002060"/>
                </a:solidFill>
              </a:rPr>
              <a:t>б</a:t>
            </a:r>
            <a:r>
              <a:rPr lang="be-BY" sz="2800" b="1" dirty="0">
                <a:solidFill>
                  <a:srgbClr val="002060"/>
                </a:solidFill>
              </a:rPr>
              <a:t>, 22.08.2005 г.)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be-BY" sz="2800" dirty="0"/>
              <a:t> 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5" name="Содержимое 4" descr="тэмпература паверхні чорнага мора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7961" y="142852"/>
            <a:ext cx="4216915" cy="6715148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2544D-0CD2-4CEC-9DA9-E873E78C7165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e-BY" sz="3600" b="1" dirty="0" smtClean="0">
                <a:solidFill>
                  <a:srgbClr val="C00000"/>
                </a:solidFill>
              </a:rPr>
              <a:t>Разгаранне лясных пажараў у Прыбайкаллі вясной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пажары забайкалля вясной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3042" y="1643050"/>
            <a:ext cx="5812842" cy="4525963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2544D-0CD2-4CEC-9DA9-E873E78C7165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643446"/>
            <a:ext cx="8258204" cy="1928826"/>
          </a:xfrm>
        </p:spPr>
        <p:txBody>
          <a:bodyPr>
            <a:noAutofit/>
          </a:bodyPr>
          <a:lstStyle/>
          <a:p>
            <a:r>
              <a:rPr lang="be-BY" sz="2000" b="1" dirty="0" smtClean="0">
                <a:solidFill>
                  <a:srgbClr val="002060"/>
                </a:solidFill>
              </a:rPr>
              <a:t>Дынаміка развіцця і траекторыя руху ўрагана Katrina, паводле даных спадарожніка </a:t>
            </a:r>
            <a:r>
              <a:rPr lang="be-BY" sz="2000" b="1" i="1" dirty="0" smtClean="0">
                <a:solidFill>
                  <a:srgbClr val="002060"/>
                </a:solidFill>
              </a:rPr>
              <a:t>GOES</a:t>
            </a:r>
            <a:r>
              <a:rPr lang="be-BY" sz="2000" b="1" dirty="0" smtClean="0">
                <a:solidFill>
                  <a:srgbClr val="002060"/>
                </a:solidFill>
              </a:rPr>
              <a:t>-11. Месцазнаходжанне станцый метэазандзіравання абазначана чорнымі трохвугольнікамі, побач прыведзены значэнні тэмпературы паветра на вышыні 10 км па даных гэтых станцый. </a:t>
            </a:r>
            <a:br>
              <a:rPr lang="be-BY" sz="2000" b="1" dirty="0" smtClean="0">
                <a:solidFill>
                  <a:srgbClr val="002060"/>
                </a:solidFill>
              </a:rPr>
            </a:br>
            <a:r>
              <a:rPr lang="be-BY" sz="2000" b="1" dirty="0" smtClean="0">
                <a:solidFill>
                  <a:srgbClr val="002060"/>
                </a:solidFill>
              </a:rPr>
              <a:t>Станцыі прыёму </a:t>
            </a:r>
            <a:r>
              <a:rPr lang="be-BY" sz="2000" b="1" i="1" dirty="0" smtClean="0">
                <a:solidFill>
                  <a:srgbClr val="002060"/>
                </a:solidFill>
              </a:rPr>
              <a:t>GPS</a:t>
            </a:r>
            <a:r>
              <a:rPr lang="be-BY" sz="2000" b="1" dirty="0" smtClean="0">
                <a:solidFill>
                  <a:srgbClr val="002060"/>
                </a:solidFill>
              </a:rPr>
              <a:t> паказана чырвонамі квадратамі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5" name="Содержимое 4" descr="траекторыя урагана катрына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142852"/>
            <a:ext cx="6518189" cy="4525963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2544D-0CD2-4CEC-9DA9-E873E78C7165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71570"/>
          </a:xfrm>
        </p:spPr>
        <p:txBody>
          <a:bodyPr>
            <a:normAutofit/>
          </a:bodyPr>
          <a:lstStyle/>
          <a:p>
            <a:r>
              <a:rPr lang="be-BY" sz="2800" b="1" dirty="0" smtClean="0">
                <a:solidFill>
                  <a:srgbClr val="C00000"/>
                </a:solidFill>
              </a:rPr>
              <a:t>Інтэнсіфікацыя цеплавых патокаў урагана Катрына ў розныя стадыі развіцця: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14422"/>
            <a:ext cx="4040188" cy="96045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be-BY" i="1" dirty="0" smtClean="0">
                <a:solidFill>
                  <a:srgbClr val="002060"/>
                </a:solidFill>
              </a:rPr>
              <a:t>а</a:t>
            </a:r>
            <a:r>
              <a:rPr lang="be-BY" dirty="0" smtClean="0">
                <a:solidFill>
                  <a:srgbClr val="002060"/>
                </a:solidFill>
              </a:rPr>
              <a:t>) фаза зараджэння над Багамскімі выспамі 24 жніўня 2005 г.;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" name="Содержимое 7" descr="ураган катрына стадыя а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55731" y="2285992"/>
            <a:ext cx="4241657" cy="3559963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428737"/>
            <a:ext cx="4041775" cy="64294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be-BY" i="1" dirty="0" smtClean="0">
                <a:solidFill>
                  <a:srgbClr val="002060"/>
                </a:solidFill>
              </a:rPr>
              <a:t>б</a:t>
            </a:r>
            <a:r>
              <a:rPr lang="be-BY" dirty="0" smtClean="0">
                <a:solidFill>
                  <a:srgbClr val="002060"/>
                </a:solidFill>
              </a:rPr>
              <a:t>) фаза ўзмацнення 25 жніўня 2005 г.;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9" name="Содержимое 8" descr="ураган катрына стадыя б.pn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567497" y="2396242"/>
            <a:ext cx="4576503" cy="3175898"/>
          </a:xfr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2544D-0CD2-4CEC-9DA9-E873E78C7165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be-BY" sz="2800" b="1" dirty="0" smtClean="0">
                <a:solidFill>
                  <a:srgbClr val="C00000"/>
                </a:solidFill>
              </a:rPr>
              <a:t>Цеплавыя патокі ў стадыі развіцця </a:t>
            </a:r>
            <a:r>
              <a:rPr lang="be-BY" sz="2800" b="1" i="1" dirty="0" smtClean="0">
                <a:solidFill>
                  <a:srgbClr val="C00000"/>
                </a:solidFill>
              </a:rPr>
              <a:t>в</a:t>
            </a:r>
            <a:r>
              <a:rPr lang="be-BY" sz="2800" b="1" dirty="0" smtClean="0">
                <a:solidFill>
                  <a:srgbClr val="C00000"/>
                </a:solidFill>
              </a:rPr>
              <a:t> і </a:t>
            </a:r>
            <a:r>
              <a:rPr lang="be-BY" sz="2800" b="1" i="1" dirty="0" smtClean="0">
                <a:solidFill>
                  <a:srgbClr val="C00000"/>
                </a:solidFill>
              </a:rPr>
              <a:t>г</a:t>
            </a:r>
            <a:r>
              <a:rPr lang="be-BY" sz="2800" b="1" dirty="0" smtClean="0">
                <a:solidFill>
                  <a:srgbClr val="C00000"/>
                </a:solidFill>
              </a:rPr>
              <a:t> </a:t>
            </a:r>
            <a:br>
              <a:rPr lang="be-BY" sz="2800" b="1" dirty="0" smtClean="0">
                <a:solidFill>
                  <a:srgbClr val="C00000"/>
                </a:solidFill>
              </a:rPr>
            </a:br>
            <a:r>
              <a:rPr lang="be-BY" sz="2800" b="1" dirty="0" smtClean="0">
                <a:solidFill>
                  <a:srgbClr val="C00000"/>
                </a:solidFill>
              </a:rPr>
              <a:t>ўрагана </a:t>
            </a:r>
            <a:r>
              <a:rPr lang="be-BY" sz="2800" b="1" i="1" dirty="0" smtClean="0">
                <a:solidFill>
                  <a:srgbClr val="C00000"/>
                </a:solidFill>
              </a:rPr>
              <a:t>Katrina</a:t>
            </a:r>
            <a:r>
              <a:rPr lang="be-BY" sz="2800" b="1" dirty="0" smtClean="0">
                <a:solidFill>
                  <a:srgbClr val="C00000"/>
                </a:solidFill>
              </a:rPr>
              <a:t>: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5720" y="928671"/>
            <a:ext cx="4211668" cy="1071570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be-BY" i="1" dirty="0" smtClean="0">
                <a:solidFill>
                  <a:srgbClr val="002060"/>
                </a:solidFill>
              </a:rPr>
              <a:t>в</a:t>
            </a:r>
            <a:r>
              <a:rPr lang="be-BY" dirty="0" smtClean="0">
                <a:solidFill>
                  <a:srgbClr val="002060"/>
                </a:solidFill>
              </a:rPr>
              <a:t>) фаза выхаду ў Мексіканскі заліў пасля праходжання паўвострава Фларыда 26 жніўня 2005 г.;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" name="Содержимое 7" descr="ураган катрына стадыя в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2118364"/>
            <a:ext cx="4497388" cy="3689264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071547"/>
            <a:ext cx="4041775" cy="928693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be-BY" i="1" dirty="0" smtClean="0">
                <a:solidFill>
                  <a:srgbClr val="002060"/>
                </a:solidFill>
              </a:rPr>
              <a:t>г</a:t>
            </a:r>
            <a:r>
              <a:rPr lang="be-BY" dirty="0" smtClean="0">
                <a:solidFill>
                  <a:srgbClr val="002060"/>
                </a:solidFill>
              </a:rPr>
              <a:t>) фаза максімальнага развіцця ўрагана, дасягнуўшага 5 катэгорыі магутнасці 28 жніўня 2005 г. </a:t>
            </a:r>
            <a:r>
              <a:rPr lang="be-BY" dirty="0" smtClean="0">
                <a:solidFill>
                  <a:srgbClr val="C00000"/>
                </a:solidFill>
              </a:rPr>
              <a:t>…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9" name="Содержимое 8" descr="ураган катрына стадыя г.pn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500563" y="2091937"/>
            <a:ext cx="4357718" cy="4091794"/>
          </a:xfr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2544D-0CD2-4CEC-9DA9-E873E78C7165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Autofit/>
          </a:bodyPr>
          <a:lstStyle/>
          <a:p>
            <a:r>
              <a:rPr lang="be-BY" sz="2000" b="1" dirty="0" smtClean="0">
                <a:solidFill>
                  <a:srgbClr val="C00000"/>
                </a:solidFill>
              </a:rPr>
              <a:t>Трохмернае размеркаванне інтэнсіўнасці ападкаў ва ўрагане </a:t>
            </a:r>
            <a:r>
              <a:rPr lang="be-BY" sz="2000" b="1" i="1" dirty="0" smtClean="0">
                <a:solidFill>
                  <a:srgbClr val="C00000"/>
                </a:solidFill>
              </a:rPr>
              <a:t>Katrina</a:t>
            </a:r>
            <a:r>
              <a:rPr lang="be-BY" sz="2000" b="1" dirty="0" smtClean="0">
                <a:solidFill>
                  <a:srgbClr val="C00000"/>
                </a:solidFill>
              </a:rPr>
              <a:t> па даным спадарожнікавага зандзіравання: </a:t>
            </a:r>
            <a:r>
              <a:rPr lang="be-BY" sz="2000" b="1" i="1" dirty="0" smtClean="0">
                <a:solidFill>
                  <a:srgbClr val="C00000"/>
                </a:solidFill>
              </a:rPr>
              <a:t>а </a:t>
            </a:r>
            <a:r>
              <a:rPr lang="be-BY" sz="2000" b="1" smtClean="0">
                <a:solidFill>
                  <a:srgbClr val="C00000"/>
                </a:solidFill>
              </a:rPr>
              <a:t>– 25 </a:t>
            </a:r>
            <a:r>
              <a:rPr lang="be-BY" sz="2000" b="1" dirty="0" smtClean="0">
                <a:solidFill>
                  <a:srgbClr val="C00000"/>
                </a:solidFill>
              </a:rPr>
              <a:t>жніўня 2005 г.; </a:t>
            </a:r>
            <a:br>
              <a:rPr lang="be-BY" sz="2000" b="1" dirty="0" smtClean="0">
                <a:solidFill>
                  <a:srgbClr val="C00000"/>
                </a:solidFill>
              </a:rPr>
            </a:br>
            <a:r>
              <a:rPr lang="be-BY" sz="2000" b="1" i="1" dirty="0" smtClean="0">
                <a:solidFill>
                  <a:srgbClr val="C00000"/>
                </a:solidFill>
              </a:rPr>
              <a:t>б</a:t>
            </a:r>
            <a:r>
              <a:rPr lang="be-BY" sz="2000" b="1" dirty="0" smtClean="0">
                <a:solidFill>
                  <a:srgbClr val="C00000"/>
                </a:solidFill>
              </a:rPr>
              <a:t> – 28 жніўня 2005 г. чырвоным колерам адзначаны канвекцыйныя башні, якія дасягаюць вышыні 20 км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6" name="Содержимое 5" descr="канвекцыйныя башні катрыны а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7158" y="1857364"/>
            <a:ext cx="4038600" cy="3867720"/>
          </a:xfrm>
        </p:spPr>
      </p:pic>
      <p:pic>
        <p:nvPicPr>
          <p:cNvPr id="7" name="Содержимое 6" descr="канвекцыйныя башні катрыны б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860487"/>
            <a:ext cx="4281518" cy="3790339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2544D-0CD2-4CEC-9DA9-E873E78C7165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571636"/>
          </a:xfrm>
        </p:spPr>
        <p:txBody>
          <a:bodyPr>
            <a:normAutofit/>
          </a:bodyPr>
          <a:lstStyle/>
          <a:p>
            <a:r>
              <a:rPr lang="be-BY" sz="3100" b="1" dirty="0" smtClean="0">
                <a:solidFill>
                  <a:srgbClr val="C00000"/>
                </a:solidFill>
              </a:rPr>
              <a:t>Лясныя пажары ў Прыбайкаллі і Забайкаллі</a:t>
            </a:r>
            <a:br>
              <a:rPr lang="be-BY" sz="3100" b="1" dirty="0" smtClean="0">
                <a:solidFill>
                  <a:srgbClr val="C00000"/>
                </a:solidFill>
              </a:rPr>
            </a:br>
            <a:r>
              <a:rPr lang="be-BY" sz="3100" b="1" dirty="0" smtClean="0">
                <a:solidFill>
                  <a:srgbClr val="002060"/>
                </a:solidFill>
              </a:rPr>
              <a:t>(27 ліпеня 2015 г.)</a:t>
            </a:r>
            <a:endParaRPr lang="ru-RU" sz="3100" b="1" dirty="0">
              <a:solidFill>
                <a:srgbClr val="002060"/>
              </a:solidFill>
            </a:endParaRPr>
          </a:p>
        </p:txBody>
      </p:sp>
      <p:pic>
        <p:nvPicPr>
          <p:cNvPr id="5" name="Содержимое 4" descr="пажары прыбайкалле 27 ліпеня 1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3042" y="2071678"/>
            <a:ext cx="5887272" cy="4429744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2544D-0CD2-4CEC-9DA9-E873E78C7165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28" y="274638"/>
            <a:ext cx="3686172" cy="5726130"/>
          </a:xfrm>
        </p:spPr>
        <p:txBody>
          <a:bodyPr>
            <a:noAutofit/>
          </a:bodyPr>
          <a:lstStyle/>
          <a:p>
            <a:r>
              <a:rPr lang="be-BY" sz="2800" b="1" dirty="0" smtClean="0">
                <a:solidFill>
                  <a:srgbClr val="C00000"/>
                </a:solidFill>
              </a:rPr>
              <a:t>Дым ад сібірскіх пажараў, якія бушавалі вакол возера</a:t>
            </a:r>
            <a:r>
              <a:rPr lang="ru-RU" sz="2800" b="1" dirty="0" smtClean="0">
                <a:solidFill>
                  <a:srgbClr val="C00000"/>
                </a:solidFill>
              </a:rPr>
              <a:t> </a:t>
            </a:r>
            <a:r>
              <a:rPr lang="be-BY" sz="2800" b="1" dirty="0" smtClean="0">
                <a:solidFill>
                  <a:srgbClr val="C00000"/>
                </a:solidFill>
              </a:rPr>
              <a:t>Байкал, перасёк Ціхі акіян і дасягнуў Паўночнай Амерыкі.</a:t>
            </a:r>
            <a:br>
              <a:rPr lang="be-BY" sz="2800" b="1" dirty="0" smtClean="0">
                <a:solidFill>
                  <a:srgbClr val="C00000"/>
                </a:solidFill>
              </a:rPr>
            </a:br>
            <a:r>
              <a:rPr lang="be-BY" sz="2800" b="1" dirty="0" smtClean="0">
                <a:solidFill>
                  <a:srgbClr val="002060"/>
                </a:solidFill>
              </a:rPr>
              <a:t>(Прыбайкальскія лясныя пажары 8 жніўня 2015 г.)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5" name="Содержимое 4" descr="пажары забайкалля 15 г.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664" y="474940"/>
            <a:ext cx="4791964" cy="6097332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2544D-0CD2-4CEC-9DA9-E873E78C7165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b="1" dirty="0" smtClean="0">
                <a:solidFill>
                  <a:srgbClr val="C00000"/>
                </a:solidFill>
              </a:rPr>
              <a:t>Паземныя лясныя пажары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пажары забайклля паземныя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1500174"/>
            <a:ext cx="7193053" cy="4603064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2544D-0CD2-4CEC-9DA9-E873E78C7165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7752" y="274638"/>
            <a:ext cx="3829048" cy="6154758"/>
          </a:xfrm>
        </p:spPr>
        <p:txBody>
          <a:bodyPr>
            <a:normAutofit/>
          </a:bodyPr>
          <a:lstStyle/>
          <a:p>
            <a:r>
              <a:rPr lang="be-BY" sz="4000" b="1" dirty="0" smtClean="0">
                <a:solidFill>
                  <a:srgbClr val="C00000"/>
                </a:solidFill>
              </a:rPr>
              <a:t>Так пажары выглядаюць ноччу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пажары ноччу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235122"/>
            <a:ext cx="4429156" cy="636251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2544D-0CD2-4CEC-9DA9-E873E78C7165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85738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У </a:t>
            </a:r>
            <a:r>
              <a:rPr lang="ru-RU" sz="2400" b="1" dirty="0" err="1" smtClean="0">
                <a:solidFill>
                  <a:srgbClr val="C00000"/>
                </a:solidFill>
              </a:rPr>
              <a:t>Беларусі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дзяржаўная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арганізацыя</a:t>
            </a:r>
            <a:r>
              <a:rPr lang="ru-RU" sz="2400" b="1" dirty="0" smtClean="0">
                <a:solidFill>
                  <a:srgbClr val="C00000"/>
                </a:solidFill>
              </a:rPr>
              <a:t> "</a:t>
            </a:r>
            <a:r>
              <a:rPr lang="ru-RU" sz="2400" b="1" dirty="0" err="1" smtClean="0">
                <a:solidFill>
                  <a:srgbClr val="C00000"/>
                </a:solidFill>
              </a:rPr>
              <a:t>Беллесавія</a:t>
            </a:r>
            <a:r>
              <a:rPr lang="ru-RU" sz="2400" b="1" dirty="0" smtClean="0">
                <a:solidFill>
                  <a:srgbClr val="C00000"/>
                </a:solidFill>
              </a:rPr>
              <a:t>" </a:t>
            </a:r>
            <a:r>
              <a:rPr lang="ru-RU" sz="2400" b="1" dirty="0" err="1" smtClean="0">
                <a:solidFill>
                  <a:srgbClr val="C00000"/>
                </a:solidFill>
              </a:rPr>
              <a:t>сочыць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>
                <a:solidFill>
                  <a:srgbClr val="C00000"/>
                </a:solidFill>
              </a:rPr>
              <a:t>за </a:t>
            </a:r>
            <a:r>
              <a:rPr lang="ru-RU" sz="2400" b="1" dirty="0" err="1" smtClean="0">
                <a:solidFill>
                  <a:srgbClr val="C00000"/>
                </a:solidFill>
              </a:rPr>
              <a:t>пажарамі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з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паветра</a:t>
            </a:r>
            <a:r>
              <a:rPr lang="ru-RU" sz="2400" b="1" dirty="0" smtClean="0">
                <a:solidFill>
                  <a:srgbClr val="C00000"/>
                </a:solidFill>
              </a:rPr>
              <a:t>.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err="1" smtClean="0">
                <a:solidFill>
                  <a:srgbClr val="C00000"/>
                </a:solidFill>
              </a:rPr>
              <a:t>Лясныя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і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тарфяныя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пажары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ў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жніўні</a:t>
            </a:r>
            <a:r>
              <a:rPr lang="ru-RU" sz="2400" b="1" dirty="0" smtClean="0">
                <a:solidFill>
                  <a:srgbClr val="C00000"/>
                </a:solidFill>
              </a:rPr>
              <a:t> 2015 г.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>
                <a:solidFill>
                  <a:srgbClr val="002060"/>
                </a:solidFill>
              </a:rPr>
              <a:t>На </a:t>
            </a:r>
            <a:r>
              <a:rPr lang="ru-RU" sz="2400" b="1" dirty="0" err="1" smtClean="0">
                <a:solidFill>
                  <a:srgbClr val="002060"/>
                </a:solidFill>
              </a:rPr>
              <a:t>ўсходзе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Магілёўскай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вобласці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dirty="0"/>
          </a:p>
        </p:txBody>
      </p:sp>
      <p:pic>
        <p:nvPicPr>
          <p:cNvPr id="5" name="Содержимое 4" descr="пажар у быхўскім раёне 15 г.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414" y="2143116"/>
            <a:ext cx="6851901" cy="4572456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2544D-0CD2-4CEC-9DA9-E873E78C7165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643074"/>
          </a:xfrm>
        </p:spPr>
        <p:txBody>
          <a:bodyPr>
            <a:normAutofit/>
          </a:bodyPr>
          <a:lstStyle/>
          <a:p>
            <a:r>
              <a:rPr lang="be-BY" sz="3200" b="1" dirty="0" smtClean="0">
                <a:solidFill>
                  <a:srgbClr val="C00000"/>
                </a:solidFill>
              </a:rPr>
              <a:t>Працаўнікі лясніцтва астанаўліваюць распаўсюджванне агню, сецыяльным лясным плугам абворваюць ачаг пажару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пажар абвалаванне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1785926"/>
            <a:ext cx="7060749" cy="4714908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2544D-0CD2-4CEC-9DA9-E873E78C7165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e-BY" sz="3200" b="1" dirty="0" smtClean="0">
                <a:solidFill>
                  <a:srgbClr val="C00000"/>
                </a:solidFill>
              </a:rPr>
              <a:t>Разора астанавіла пажар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пажар астаноўлены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0329" y="1500174"/>
            <a:ext cx="7172927" cy="4786346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2544D-0CD2-4CEC-9DA9-E873E78C7165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283</Words>
  <Application>Microsoft Office PowerPoint</Application>
  <PresentationFormat>Экран (4:3)</PresentationFormat>
  <Paragraphs>51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Arial</vt:lpstr>
      <vt:lpstr>Calibri</vt:lpstr>
      <vt:lpstr>Тема Office</vt:lpstr>
      <vt:lpstr> Спадарожнікавы маніторынг лясных пажараў </vt:lpstr>
      <vt:lpstr>Разгаранне лясных пажараў у Прыбайкаллі вясной</vt:lpstr>
      <vt:lpstr>Лясныя пажары ў Прыбайкаллі і Забайкаллі (27 ліпеня 2015 г.)</vt:lpstr>
      <vt:lpstr>Дым ад сібірскіх пажараў, якія бушавалі вакол возера Байкал, перасёк Ціхі акіян і дасягнуў Паўночнай Амерыкі. (Прыбайкальскія лясныя пажары 8 жніўня 2015 г.)</vt:lpstr>
      <vt:lpstr>Паземныя лясныя пажары</vt:lpstr>
      <vt:lpstr>Так пажары выглядаюць ноччу</vt:lpstr>
      <vt:lpstr>У Беларусі дзяржаўная арганізацыя "Беллесавія" сочыць за пажарамі з паветра. Лясныя і тарфяныя пажары ў жніўні 2015 г. На ўсходзе Магілёўскай вобласці </vt:lpstr>
      <vt:lpstr>Працаўнікі лясніцтва астанаўліваюць распаўсюджванне агню, сецыяльным лясным плугам абворваюць ачаг пажару</vt:lpstr>
      <vt:lpstr>Разора астанавіла пажар</vt:lpstr>
      <vt:lpstr>Паследства пажару каля вёскі Тайманава Быхаўскага раёна</vt:lpstr>
      <vt:lpstr>Гараць пойменныя тарфянікі</vt:lpstr>
      <vt:lpstr>Особныя ачагі пажару на тарфяніках</vt:lpstr>
      <vt:lpstr>Ачагі расшырыліся і ўтварылі адзін вялікі масіў пажару</vt:lpstr>
      <vt:lpstr>Выгараўшы бераг Дняпра,  рака астанавіла распаўсюд пажару</vt:lpstr>
      <vt:lpstr>Аднаўленне расліннага покрыва на пажарышчы  занімае доўгі шматгадовы час</vt:lpstr>
      <vt:lpstr>Дыстанцыйныя даследаванні бары</vt:lpstr>
      <vt:lpstr>Воблачнае покрыва ў час бары на здымках NOAA-16 ад 9 (злева) і  10 (зправа) снежня 2002 г.</vt:lpstr>
      <vt:lpstr>Радыёлакацыйны здымак бары ў раёне Наварасійскай і Геленджыкскай бухт  (11.08.2000, 08:16 UTC)</vt:lpstr>
      <vt:lpstr>Гідраметэаралагічнае ўзаемадзеянне бары і верхняга слоя мора  Размеркаанне тэмпературы паверхні Чорнага мора перад  (а, 18.08.2005 г.) і пасля развіцця бары (б, 22.08.2005 г.)   </vt:lpstr>
      <vt:lpstr>Дынаміка развіцця і траекторыя руху ўрагана Katrina, паводле даных спадарожніка GOES-11. Месцазнаходжанне станцый метэазандзіравання абазначана чорнымі трохвугольнікамі, побач прыведзены значэнні тэмпературы паветра на вышыні 10 км па даных гэтых станцый.  Станцыі прыёму GPS паказана чырвонамі квадратамі </vt:lpstr>
      <vt:lpstr>Інтэнсіфікацыя цеплавых патокаў урагана Катрына ў розныя стадыі развіцця:</vt:lpstr>
      <vt:lpstr>Цеплавыя патокі ў стадыі развіцця в і г  ўрагана Katrina:</vt:lpstr>
      <vt:lpstr>Трохмернае размеркаванне інтэнсіўнасці ападкаў ва ўрагане Katrina па даным спадарожнікавага зандзіравання: а – 25 жніўня 2005 г.;  б – 28 жніўня 2005 г. чырвоным колерам адзначаны канвекцыйныя башні, якія дасягаюць вышыні 20 км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Спадарожнікавы маніторынг лясных пажараў</dc:title>
  <dc:creator>User</dc:creator>
  <cp:lastModifiedBy>User</cp:lastModifiedBy>
  <cp:revision>47</cp:revision>
  <dcterms:created xsi:type="dcterms:W3CDTF">2016-01-24T11:19:05Z</dcterms:created>
  <dcterms:modified xsi:type="dcterms:W3CDTF">2020-11-09T10:35:35Z</dcterms:modified>
</cp:coreProperties>
</file>