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78" r:id="rId4"/>
    <p:sldId id="285" r:id="rId5"/>
    <p:sldId id="289" r:id="rId6"/>
    <p:sldId id="290" r:id="rId7"/>
    <p:sldId id="300" r:id="rId8"/>
    <p:sldId id="301" r:id="rId9"/>
    <p:sldId id="303" r:id="rId10"/>
    <p:sldId id="304" r:id="rId11"/>
    <p:sldId id="305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6CA4-C0D9-4CC9-A94B-7BB1C58392A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4079-77FD-4256-AB95-3D92E2102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666-D3B8-40E4-8EBE-DC3FBEC7996A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56AD-39FD-44F4-97B7-97AF060E7D37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F6BC-586D-48D3-B5CD-1CA52741E656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4CA2-7466-42C2-B61A-07BE81A3DDF8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1895-50D1-4289-AF1B-C8CB0C62341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D16E-8E98-42C4-A78C-F5ECD97FE842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5B3A-71BD-494E-92DF-4DC3359F2ACD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FA6E-BBBF-4365-9E0D-DC6EA7AE1581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CF65-E2D1-4E2D-8F7C-75F35A47902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96C6-DE8F-47E2-804A-B5399E9B389A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FB36-C352-478D-A4FE-310F4AEDFB07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4049-5E57-480E-8FFE-E65D79826FFB}" type="datetime1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ACB4-5489-4255-A34B-54FB2153E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</a:bodyPr>
          <a:lstStyle/>
          <a:p>
            <a:r>
              <a:rPr lang="be-BY" sz="3200" b="1" dirty="0">
                <a:solidFill>
                  <a:srgbClr val="C00000"/>
                </a:solidFill>
              </a:rPr>
              <a:t>Вымеральныя прылады метэаралагічных </a:t>
            </a:r>
            <a:r>
              <a:rPr lang="be-BY" sz="3200" b="1" dirty="0" smtClean="0">
                <a:solidFill>
                  <a:srgbClr val="C00000"/>
                </a:solidFill>
              </a:rPr>
              <a:t>спадарожнікаў.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be-BY" sz="3200" b="1" dirty="0" smtClean="0">
                <a:solidFill>
                  <a:srgbClr val="C00000"/>
                </a:solidFill>
              </a:rPr>
              <a:t> </a:t>
            </a:r>
            <a:r>
              <a:rPr lang="be-BY" sz="2800" b="1" i="1" dirty="0">
                <a:solidFill>
                  <a:srgbClr val="C00000"/>
                </a:solidFill>
              </a:rPr>
              <a:t>Спадарожнікавыя спектрометры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Спектрометры</a:t>
            </a:r>
            <a:r>
              <a:rPr lang="be-BY" b="1" dirty="0">
                <a:solidFill>
                  <a:srgbClr val="002060"/>
                </a:solidFill>
              </a:rPr>
              <a:t> – прылады, якія ўжываюцца для вымярэння энергіі асобных даўжынь хваляў электрамагнітных выпрамяненняў. У залежнасці ад успрыняцця пэўнага дыяпазону </a:t>
            </a:r>
            <a:r>
              <a:rPr lang="be-BY" b="1" dirty="0" smtClean="0">
                <a:solidFill>
                  <a:srgbClr val="002060"/>
                </a:solidFill>
              </a:rPr>
              <a:t>выпрамяненняў </a:t>
            </a:r>
            <a:r>
              <a:rPr lang="be-BY" b="1" dirty="0">
                <a:solidFill>
                  <a:srgbClr val="002060"/>
                </a:solidFill>
              </a:rPr>
              <a:t>яны падзяляюцца на </a:t>
            </a:r>
            <a:r>
              <a:rPr lang="be-BY" b="1" dirty="0">
                <a:solidFill>
                  <a:srgbClr val="C00000"/>
                </a:solidFill>
              </a:rPr>
              <a:t>аптычныя, мікрахвалевыя і ІЧ спектрометры</a:t>
            </a:r>
            <a:r>
              <a:rPr lang="be-BY" b="1" dirty="0">
                <a:solidFill>
                  <a:srgbClr val="002060"/>
                </a:solidFill>
              </a:rPr>
              <a:t>. Да ІЧ спектрометраў адносяцца </a:t>
            </a:r>
            <a:r>
              <a:rPr lang="be-BY" b="1" dirty="0">
                <a:solidFill>
                  <a:srgbClr val="C00000"/>
                </a:solidFill>
              </a:rPr>
              <a:t>дыфракцыйныя і Фур’е-спектрометры</a:t>
            </a:r>
            <a:r>
              <a:rPr lang="be-BY" b="1" dirty="0">
                <a:solidFill>
                  <a:srgbClr val="002060"/>
                </a:solidFill>
              </a:rPr>
              <a:t>. Шматканальныя спектрометры, якія здольныя працаваць адначасова на даўжынях хваляў аптычнага, мікрахвалевага і ІЧ дыяпазонаў называюцца </a:t>
            </a:r>
            <a:r>
              <a:rPr lang="be-BY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be-BY" sz="2000" b="1" dirty="0" smtClean="0"/>
              <a:t>Спадарожнікавая радыёлакацыя дазваляе праводзіць альтыметрычныя вымярэнні і выяўляць дробныя віхры да некалькіх дзесяткаў кіламетраў. Віхры такога маштабу маюць спіралепадобны выгляд і ў большасці выпадкаў з’яўляюцца цыкланічнымі ўтварэннямі. Прыклад радыёлакацыйнага адлюстравання цыкланічнага віхра дыяметрам 25 км паказаны на рыс., які ўяўляе фрагмент альтыметрычнага назірання пры дапамозе радыёлакатара </a:t>
            </a:r>
            <a:r>
              <a:rPr lang="be-BY" sz="2000" b="1" i="1" dirty="0" smtClean="0"/>
              <a:t>ASAR</a:t>
            </a:r>
            <a:r>
              <a:rPr lang="be-BY" sz="2000" b="1" dirty="0" smtClean="0"/>
              <a:t> на ШСЗ </a:t>
            </a:r>
            <a:r>
              <a:rPr lang="be-BY" sz="2000" b="1" i="1" dirty="0" smtClean="0"/>
              <a:t>Envisat</a:t>
            </a:r>
            <a:r>
              <a:rPr lang="be-BY" sz="2000" b="1" dirty="0" smtClean="0"/>
              <a:t>.</a:t>
            </a:r>
            <a:endParaRPr lang="ru-RU" sz="2000" b="1" dirty="0"/>
          </a:p>
        </p:txBody>
      </p:sp>
      <p:pic>
        <p:nvPicPr>
          <p:cNvPr id="5" name="Содержимое 4" descr="віхры на чорным мор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6920281" cy="424685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Карта размеркавання дробнамаштабных віхравых структур,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be-BY" sz="2400" b="1" dirty="0" smtClean="0">
                <a:solidFill>
                  <a:srgbClr val="C00000"/>
                </a:solidFill>
              </a:rPr>
              <a:t>выяўленых паводле даных спадарожнікавай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be-BY" sz="2400" b="1" dirty="0" smtClean="0">
                <a:solidFill>
                  <a:srgbClr val="C00000"/>
                </a:solidFill>
              </a:rPr>
              <a:t>радыёлакацыі на паўночным усходзе Чорнага мора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дробныя структуры Чор. мор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5484595" cy="36433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736"/>
            <a:ext cx="3714776" cy="469742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be-BY" b="1" dirty="0" smtClean="0">
                <a:solidFill>
                  <a:srgbClr val="002060"/>
                </a:solidFill>
              </a:rPr>
              <a:t>Віхры, адзначаныя чорным колерам, распаўсюджаны ў халодны перыяд, а памечаныя белым колерам дзейнічаюць у цёплы перыяд. Паміж імі паказана кропкавая лінія, якая супадае з воссю ЧЦ.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Фрагменты (15 км  20 км)</a:t>
            </a:r>
            <a:r>
              <a:rPr lang="be-BY" sz="2400" b="1" dirty="0" smtClean="0">
                <a:solidFill>
                  <a:srgbClr val="C00000"/>
                </a:solidFill>
              </a:rPr>
              <a:t> здымкаў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be-BY" sz="2400" b="1" dirty="0" smtClean="0">
                <a:solidFill>
                  <a:srgbClr val="C00000"/>
                </a:solidFill>
              </a:rPr>
              <a:t>атрыманых </a:t>
            </a:r>
            <a:r>
              <a:rPr lang="ru-RU" sz="2400" b="1" dirty="0" smtClean="0">
                <a:solidFill>
                  <a:srgbClr val="C00000"/>
                </a:solidFill>
              </a:rPr>
              <a:t>рад</a:t>
            </a:r>
            <a:r>
              <a:rPr lang="be-BY" sz="2400" b="1" dirty="0" smtClean="0">
                <a:solidFill>
                  <a:srgbClr val="C00000"/>
                </a:solidFill>
              </a:rPr>
              <a:t>ыё</a:t>
            </a:r>
            <a:r>
              <a:rPr lang="ru-RU" sz="2400" b="1" dirty="0" smtClean="0">
                <a:solidFill>
                  <a:srgbClr val="C00000"/>
                </a:solidFill>
              </a:rPr>
              <a:t>л</a:t>
            </a:r>
            <a:r>
              <a:rPr lang="be-BY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кат</a:t>
            </a:r>
            <a:r>
              <a:rPr lang="be-BY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</a:rPr>
              <a:t>р</a:t>
            </a:r>
            <a:r>
              <a:rPr lang="be-BY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м </a:t>
            </a:r>
            <a:r>
              <a:rPr lang="ru-RU" sz="2400" b="1" i="1" dirty="0" smtClean="0">
                <a:solidFill>
                  <a:srgbClr val="C00000"/>
                </a:solidFill>
              </a:rPr>
              <a:t>ASAR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</a:rPr>
              <a:t>ШСЗ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Envisat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be-BY" sz="2400" b="1" dirty="0" smtClean="0">
                <a:solidFill>
                  <a:srgbClr val="C00000"/>
                </a:solidFill>
              </a:rPr>
              <a:t>якія адлюстроўваюць </a:t>
            </a:r>
            <a:r>
              <a:rPr lang="ru-RU" sz="2400" b="1" dirty="0" err="1" smtClean="0">
                <a:solidFill>
                  <a:srgbClr val="C00000"/>
                </a:solidFill>
              </a:rPr>
              <a:t>сп</a:t>
            </a:r>
            <a:r>
              <a:rPr lang="be-BY" sz="2400" b="1" dirty="0" smtClean="0">
                <a:solidFill>
                  <a:srgbClr val="C00000"/>
                </a:solidFill>
              </a:rPr>
              <a:t>і</a:t>
            </a:r>
            <a:r>
              <a:rPr lang="ru-RU" sz="2400" b="1" dirty="0" smtClean="0">
                <a:solidFill>
                  <a:srgbClr val="C00000"/>
                </a:solidFill>
              </a:rPr>
              <a:t>рале</a:t>
            </a:r>
            <a:r>
              <a:rPr lang="be-BY" sz="2400" b="1" dirty="0" smtClean="0">
                <a:solidFill>
                  <a:srgbClr val="C00000"/>
                </a:solidFill>
              </a:rPr>
              <a:t>падобныя дробна</a:t>
            </a:r>
            <a:r>
              <a:rPr lang="ru-RU" sz="2400" b="1" dirty="0" err="1" smtClean="0">
                <a:solidFill>
                  <a:srgbClr val="C00000"/>
                </a:solidFill>
              </a:rPr>
              <a:t>маштабны</a:t>
            </a:r>
            <a:r>
              <a:rPr lang="be-BY" sz="2400" b="1" dirty="0" smtClean="0">
                <a:solidFill>
                  <a:srgbClr val="C00000"/>
                </a:solidFill>
              </a:rPr>
              <a:t>я</a:t>
            </a:r>
            <a:r>
              <a:rPr lang="ru-RU" sz="2400" b="1" dirty="0" smtClean="0">
                <a:solidFill>
                  <a:srgbClr val="C00000"/>
                </a:solidFill>
              </a:rPr>
              <a:t> в</a:t>
            </a:r>
            <a:r>
              <a:rPr lang="be-BY" sz="2400" b="1" dirty="0" smtClean="0">
                <a:solidFill>
                  <a:srgbClr val="C00000"/>
                </a:solidFill>
              </a:rPr>
              <a:t>і</a:t>
            </a:r>
            <a:r>
              <a:rPr lang="ru-RU" sz="2400" b="1" dirty="0" err="1" smtClean="0">
                <a:solidFill>
                  <a:srgbClr val="C00000"/>
                </a:solidFill>
              </a:rPr>
              <a:t>хр</a:t>
            </a:r>
            <a:r>
              <a:rPr lang="be-BY" sz="24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характ</a:t>
            </a:r>
            <a:r>
              <a:rPr lang="be-BY" sz="2400" b="1" dirty="0" smtClean="0">
                <a:solidFill>
                  <a:srgbClr val="C00000"/>
                </a:solidFill>
              </a:rPr>
              <a:t>э</a:t>
            </a:r>
            <a:r>
              <a:rPr lang="ru-RU" sz="2400" b="1" dirty="0" err="1" smtClean="0">
                <a:solidFill>
                  <a:srgbClr val="C00000"/>
                </a:solidFill>
              </a:rPr>
              <a:t>рны</a:t>
            </a:r>
            <a:r>
              <a:rPr lang="be-BY" sz="2400" b="1" dirty="0" smtClean="0">
                <a:solidFill>
                  <a:srgbClr val="C00000"/>
                </a:solidFill>
              </a:rPr>
              <a:t>я</a:t>
            </a:r>
            <a:r>
              <a:rPr lang="ru-RU" sz="2400" b="1" dirty="0" smtClean="0">
                <a:solidFill>
                  <a:srgbClr val="C00000"/>
                </a:solidFill>
              </a:rPr>
              <a:t> для </a:t>
            </a:r>
            <a:r>
              <a:rPr lang="be-BY" sz="2400" b="1" dirty="0" smtClean="0">
                <a:solidFill>
                  <a:srgbClr val="C00000"/>
                </a:solidFill>
              </a:rPr>
              <a:t>цё</a:t>
            </a:r>
            <a:r>
              <a:rPr lang="ru-RU" sz="2400" b="1" dirty="0" err="1" smtClean="0">
                <a:solidFill>
                  <a:srgbClr val="C00000"/>
                </a:solidFill>
              </a:rPr>
              <a:t>пл</a:t>
            </a:r>
            <a:r>
              <a:rPr lang="be-BY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г</a:t>
            </a:r>
            <a:r>
              <a:rPr lang="be-BY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 сезона: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дробныя віхря чор. м.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553" y="1651183"/>
            <a:ext cx="4904075" cy="48462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 – два </a:t>
            </a:r>
            <a:r>
              <a:rPr lang="ru-RU" b="1" dirty="0" err="1" smtClean="0">
                <a:solidFill>
                  <a:srgbClr val="002060"/>
                </a:solidFill>
              </a:rPr>
              <a:t>ц</a:t>
            </a:r>
            <a:r>
              <a:rPr lang="be-BY" b="1" dirty="0" smtClean="0">
                <a:solidFill>
                  <a:srgbClr val="002060"/>
                </a:solidFill>
              </a:rPr>
              <a:t>ы</a:t>
            </a:r>
            <a:r>
              <a:rPr lang="ru-RU" b="1" dirty="0" err="1" smtClean="0">
                <a:solidFill>
                  <a:srgbClr val="002060"/>
                </a:solidFill>
              </a:rPr>
              <a:t>кл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err="1" smtClean="0">
                <a:solidFill>
                  <a:srgbClr val="002060"/>
                </a:solidFill>
              </a:rPr>
              <a:t>н</a:t>
            </a:r>
            <a:r>
              <a:rPr lang="be-BY" b="1" dirty="0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be-BY" b="1" dirty="0" smtClean="0">
                <a:solidFill>
                  <a:srgbClr val="002060"/>
                </a:solidFill>
              </a:rPr>
              <a:t>ны</a:t>
            </a:r>
            <a:r>
              <a:rPr lang="ru-RU" b="1" dirty="0" err="1" smtClean="0">
                <a:solidFill>
                  <a:srgbClr val="002060"/>
                </a:solidFill>
              </a:rPr>
              <a:t>х</a:t>
            </a:r>
            <a:r>
              <a:rPr lang="ru-RU" b="1" dirty="0" smtClean="0">
                <a:solidFill>
                  <a:srgbClr val="002060"/>
                </a:solidFill>
              </a:rPr>
              <a:t> в</a:t>
            </a:r>
            <a:r>
              <a:rPr lang="be-BY" b="1" dirty="0" smtClean="0">
                <a:solidFill>
                  <a:srgbClr val="002060"/>
                </a:solidFill>
              </a:rPr>
              <a:t>і</a:t>
            </a:r>
            <a:r>
              <a:rPr lang="ru-RU" b="1" dirty="0" err="1" smtClean="0">
                <a:solidFill>
                  <a:srgbClr val="002060"/>
                </a:solidFill>
              </a:rPr>
              <a:t>хр</a:t>
            </a:r>
            <a:r>
              <a:rPr lang="be-BY" b="1" dirty="0" smtClean="0">
                <a:solidFill>
                  <a:srgbClr val="002060"/>
                </a:solidFill>
              </a:rPr>
              <a:t>ы з 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be-BY" b="1" dirty="0" smtClean="0">
                <a:solidFill>
                  <a:srgbClr val="002060"/>
                </a:solidFill>
              </a:rPr>
              <a:t>ыя</a:t>
            </a:r>
            <a:r>
              <a:rPr lang="ru-RU" b="1" dirty="0" smtClean="0">
                <a:solidFill>
                  <a:srgbClr val="002060"/>
                </a:solidFill>
              </a:rPr>
              <a:t>метрам</a:t>
            </a:r>
            <a:r>
              <a:rPr lang="be-BY" b="1" dirty="0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3</a:t>
            </a:r>
            <a:r>
              <a:rPr lang="be-BY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75 км (</a:t>
            </a:r>
            <a:r>
              <a:rPr lang="ru-RU" b="1" i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r>
              <a:rPr lang="be-BY" b="1" dirty="0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3 км (</a:t>
            </a:r>
            <a:r>
              <a:rPr lang="ru-RU" b="1" i="1" dirty="0" smtClean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);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 –</a:t>
            </a:r>
            <a:r>
              <a:rPr lang="be-BY" b="1" dirty="0" smtClean="0">
                <a:solidFill>
                  <a:srgbClr val="002060"/>
                </a:solidFill>
              </a:rPr>
              <a:t> цыкланічны віхр з дыяметрам 3,5 км (</a:t>
            </a:r>
            <a:r>
              <a:rPr lang="be-BY" b="1" i="1" dirty="0" smtClean="0">
                <a:solidFill>
                  <a:srgbClr val="002060"/>
                </a:solidFill>
              </a:rPr>
              <a:t>С</a:t>
            </a:r>
            <a:r>
              <a:rPr lang="be-BY" b="1" dirty="0" smtClean="0">
                <a:solidFill>
                  <a:srgbClr val="002060"/>
                </a:solidFill>
              </a:rPr>
              <a:t>); </a:t>
            </a:r>
            <a:r>
              <a:rPr lang="be-BY" b="1" i="1" dirty="0" smtClean="0">
                <a:solidFill>
                  <a:srgbClr val="002060"/>
                </a:solidFill>
              </a:rPr>
              <a:t>в</a:t>
            </a:r>
            <a:r>
              <a:rPr lang="be-BY" b="1" dirty="0" smtClean="0">
                <a:solidFill>
                  <a:srgbClr val="002060"/>
                </a:solidFill>
              </a:rPr>
              <a:t> – цыкланічны віхр з дыяметрам 2,5 км (</a:t>
            </a:r>
            <a:r>
              <a:rPr lang="en-GB" b="1" i="1" dirty="0" smtClean="0">
                <a:solidFill>
                  <a:srgbClr val="002060"/>
                </a:solidFill>
              </a:rPr>
              <a:t>D</a:t>
            </a:r>
            <a:r>
              <a:rPr lang="be-BY" b="1" dirty="0" smtClean="0">
                <a:solidFill>
                  <a:srgbClr val="002060"/>
                </a:solidFill>
              </a:rPr>
              <a:t>); г – цыкланічны віхр з дыяметрам 5,3 км (</a:t>
            </a:r>
            <a:r>
              <a:rPr lang="be-BY" b="1" i="1" dirty="0" smtClean="0">
                <a:solidFill>
                  <a:srgbClr val="002060"/>
                </a:solidFill>
              </a:rPr>
              <a:t>Е</a:t>
            </a:r>
            <a:r>
              <a:rPr lang="be-BY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/>
            </a:r>
            <a:br>
              <a:rPr lang="be-BY" sz="3600" b="1" dirty="0" smtClean="0">
                <a:solidFill>
                  <a:srgbClr val="C00000"/>
                </a:solidFill>
              </a:rPr>
            </a:br>
            <a:r>
              <a:rPr lang="be-BY" sz="3600" b="1" dirty="0" smtClean="0">
                <a:solidFill>
                  <a:srgbClr val="C00000"/>
                </a:solidFill>
              </a:rPr>
              <a:t>Характарыстыкі ІЧ спектрометраў на палярна-арбітальных ШСЗ розных краін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табл. характарыстыка ІЧ-спектрометраў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726" y="1285875"/>
            <a:ext cx="6513736" cy="52315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txBody>
          <a:bodyPr>
            <a:noAutofit/>
          </a:bodyPr>
          <a:lstStyle/>
          <a:p>
            <a:r>
              <a:rPr lang="be-BY" sz="2800" b="1" dirty="0">
                <a:solidFill>
                  <a:srgbClr val="C00000"/>
                </a:solidFill>
              </a:rPr>
              <a:t>У Нацыянальным навукова-даследчым цэнтры маніторынга азанасферы БДУ </a:t>
            </a:r>
            <a:r>
              <a:rPr lang="be-BY" sz="2800" b="1" dirty="0" smtClean="0">
                <a:solidFill>
                  <a:srgbClr val="C00000"/>
                </a:solidFill>
              </a:rPr>
              <a:t>выкарыстоўваецца </a:t>
            </a:r>
            <a:r>
              <a:rPr lang="be-BY" sz="2800" b="1" dirty="0">
                <a:solidFill>
                  <a:srgbClr val="C00000"/>
                </a:solidFill>
              </a:rPr>
              <a:t>наземны ўніверсальны ЎФ-вы сонечны азанаметр-спектрафатометр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286388"/>
            <a:ext cx="3714776" cy="857256"/>
          </a:xfrm>
        </p:spPr>
        <p:txBody>
          <a:bodyPr>
            <a:normAutofit/>
          </a:bodyPr>
          <a:lstStyle/>
          <a:p>
            <a:pPr algn="ctr"/>
            <a:r>
              <a:rPr lang="be-BY" dirty="0">
                <a:solidFill>
                  <a:srgbClr val="002060"/>
                </a:solidFill>
              </a:rPr>
              <a:t>Цэнтр маніторынга азанасферы БДУ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азанаметрычны цэнтр БДУ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1928802"/>
            <a:ext cx="3857652" cy="337037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2" y="5429264"/>
            <a:ext cx="3429024" cy="9286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dirty="0" smtClean="0">
                <a:solidFill>
                  <a:srgbClr val="002060"/>
                </a:solidFill>
              </a:rPr>
              <a:t>Ультрафіялетавы </a:t>
            </a:r>
            <a:r>
              <a:rPr lang="be-BY" dirty="0">
                <a:solidFill>
                  <a:srgbClr val="002060"/>
                </a:solidFill>
              </a:rPr>
              <a:t>сонечны азанаметр-спектрафатометр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азанаметр БДУ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37467" y="1884024"/>
            <a:ext cx="3435061" cy="347380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Размеркаванне сярэднясутачнага (01.11.2005)поля АЎА па зямному шару </a:t>
            </a:r>
            <a:br>
              <a:rPr lang="be-BY" sz="2800" b="1" dirty="0" smtClean="0">
                <a:solidFill>
                  <a:srgbClr val="C00000"/>
                </a:solidFill>
              </a:rPr>
            </a:br>
            <a:r>
              <a:rPr lang="be-BY" sz="2800" b="1" dirty="0" smtClean="0">
                <a:solidFill>
                  <a:srgbClr val="C00000"/>
                </a:solidFill>
              </a:rPr>
              <a:t>(спектрафатометры </a:t>
            </a:r>
            <a:r>
              <a:rPr lang="be-BY" sz="2800" b="1" i="1" dirty="0" smtClean="0">
                <a:solidFill>
                  <a:srgbClr val="C00000"/>
                </a:solidFill>
              </a:rPr>
              <a:t>TOMS</a:t>
            </a:r>
            <a:r>
              <a:rPr lang="be-BY" sz="2800" b="1" dirty="0" smtClean="0">
                <a:solidFill>
                  <a:srgbClr val="C00000"/>
                </a:solidFill>
              </a:rPr>
              <a:t> </a:t>
            </a:r>
            <a:r>
              <a:rPr lang="be-BY" sz="2800" b="1" dirty="0">
                <a:solidFill>
                  <a:srgbClr val="C00000"/>
                </a:solidFill>
              </a:rPr>
              <a:t>і </a:t>
            </a:r>
            <a:r>
              <a:rPr lang="be-BY" sz="2800" b="1" i="1" dirty="0" smtClean="0">
                <a:solidFill>
                  <a:srgbClr val="C00000"/>
                </a:solidFill>
              </a:rPr>
              <a:t>OMI</a:t>
            </a:r>
            <a:r>
              <a:rPr lang="be-BY" sz="2800" b="1" dirty="0" smtClean="0">
                <a:solidFill>
                  <a:srgbClr val="C00000"/>
                </a:solidFill>
              </a:rPr>
              <a:t>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арта поля азон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6215106" cy="505056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be-BY" sz="3600" dirty="0" smtClean="0"/>
              <a:t/>
            </a:r>
            <a:br>
              <a:rPr lang="be-BY" sz="3600" dirty="0" smtClean="0"/>
            </a:br>
            <a:r>
              <a:rPr lang="be-BY" sz="3600" b="1" dirty="0" smtClean="0">
                <a:solidFill>
                  <a:srgbClr val="C00000"/>
                </a:solidFill>
              </a:rPr>
              <a:t>Лінейны </a:t>
            </a:r>
            <a:r>
              <a:rPr lang="be-BY" sz="3600" b="1" dirty="0">
                <a:solidFill>
                  <a:srgbClr val="C00000"/>
                </a:solidFill>
              </a:rPr>
              <a:t>трэнд змянення ўтрымання азону ў % за 10 год на розных вышынях </a:t>
            </a:r>
            <a:r>
              <a:rPr lang="ru-RU" dirty="0"/>
              <a:t/>
            </a:r>
            <a:br>
              <a:rPr lang="ru-RU" dirty="0"/>
            </a:br>
            <a:r>
              <a:rPr lang="be-BY" dirty="0"/>
              <a:t> </a:t>
            </a:r>
            <a:endParaRPr lang="ru-RU" dirty="0"/>
          </a:p>
        </p:txBody>
      </p:sp>
      <p:pic>
        <p:nvPicPr>
          <p:cNvPr id="5" name="Содержимое 4" descr="табл. трэнд азону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836206"/>
            <a:ext cx="6286544" cy="416824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Карты ізаліній размеркавання альбеда Зямлі (%), атрыманага радыёметрам ІКОР на ШСЗ “Ресурс-01”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Содержимое 3" descr="альбеда зямлі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3" y="1497790"/>
            <a:ext cx="8988247" cy="42601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Альтыметрыя паверхні Чорнага мора -- антыцыклоны (віхры А1, А2, А3, А4), цыклоны паміж імі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286808" cy="1571636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dirty="0" smtClean="0"/>
              <a:t>Карты анамалій узроўня Чорнага мора, атрыманыя ў 1998 г.:</a:t>
            </a:r>
            <a:endParaRPr lang="ru-RU" dirty="0" smtClean="0"/>
          </a:p>
          <a:p>
            <a:pPr algn="ctr"/>
            <a:r>
              <a:rPr lang="be-BY" i="1" dirty="0" smtClean="0"/>
              <a:t>а </a:t>
            </a:r>
            <a:r>
              <a:rPr lang="be-BY" dirty="0" smtClean="0"/>
              <a:t>– здымак у інфрачырвоным спектры са спадарожніка </a:t>
            </a:r>
            <a:r>
              <a:rPr lang="en-US" dirty="0" smtClean="0"/>
              <a:t>NOAA</a:t>
            </a:r>
            <a:r>
              <a:rPr lang="be-BY" dirty="0" smtClean="0"/>
              <a:t>-14 (29 чэрвеня);</a:t>
            </a:r>
          </a:p>
          <a:p>
            <a:r>
              <a:rPr lang="be-BY" i="1" dirty="0" smtClean="0"/>
              <a:t>б</a:t>
            </a:r>
            <a:r>
              <a:rPr lang="be-BY" dirty="0" smtClean="0"/>
              <a:t> – дэшыфрыраваны здымак</a:t>
            </a:r>
            <a:endParaRPr lang="ru-RU" dirty="0"/>
          </a:p>
        </p:txBody>
      </p:sp>
      <p:pic>
        <p:nvPicPr>
          <p:cNvPr id="8" name="Содержимое 7" descr="альтыметрыя Чорнага мора, а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2643182"/>
            <a:ext cx="4497388" cy="35507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альтыметрыя чорнага мора, б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14620"/>
            <a:ext cx="4498975" cy="363226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Анамаліі ўзроўня мора па альтыметрычным даным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be-BY" sz="2800" b="1" dirty="0" smtClean="0">
                <a:solidFill>
                  <a:srgbClr val="C00000"/>
                </a:solidFill>
              </a:rPr>
              <a:t>спадарожніка :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be-BY" sz="2800" b="1" i="1" dirty="0" smtClean="0">
                <a:solidFill>
                  <a:srgbClr val="C00000"/>
                </a:solidFill>
              </a:rPr>
              <a:t>в </a:t>
            </a:r>
            <a:r>
              <a:rPr lang="be-BY" sz="2800" b="1" dirty="0" smtClean="0">
                <a:solidFill>
                  <a:srgbClr val="C00000"/>
                </a:solidFill>
              </a:rPr>
              <a:t>– 2 верасня;                           </a:t>
            </a:r>
            <a:r>
              <a:rPr lang="be-BY" sz="2800" b="1" i="1" dirty="0" smtClean="0">
                <a:solidFill>
                  <a:srgbClr val="C00000"/>
                </a:solidFill>
              </a:rPr>
              <a:t>г </a:t>
            </a:r>
            <a:r>
              <a:rPr lang="be-BY" sz="2800" b="1" dirty="0" smtClean="0">
                <a:solidFill>
                  <a:srgbClr val="C00000"/>
                </a:solidFill>
              </a:rPr>
              <a:t>– 26 верасня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альтыметрыя чорнага мора, в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41991"/>
            <a:ext cx="4038600" cy="3242381"/>
          </a:xfrm>
        </p:spPr>
      </p:pic>
      <p:pic>
        <p:nvPicPr>
          <p:cNvPr id="7" name="Содержимое 6" descr="альтыметрыя чорнага мора, г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33064"/>
            <a:ext cx="4038600" cy="326023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/>
          </a:bodyPr>
          <a:lstStyle/>
          <a:p>
            <a:r>
              <a:rPr lang="be-BY" sz="2000" b="1" dirty="0" smtClean="0">
                <a:solidFill>
                  <a:srgbClr val="C00000"/>
                </a:solidFill>
              </a:rPr>
              <a:t>Устаноўлена, што на перыферыі Чорнага мора існуе чарнаморскае цячэнне (ЧЦ), плыні якога накіраваны супраць гадзіннікавай стрэлкі. Пад уздзеяннем зменлівасці сінаптычных працэсаў, у першую чаргу, ветравага рэжыму, ЧЦ змяняе сваё становішча, бесперапынна меандрыруе, а з двух бакоў ад яго асноўнай траекторыі ўтвараюцца цыкланічныя і антыцыкланічныя віхры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чарнаморскае цячэнн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354" y="2071688"/>
            <a:ext cx="4923291" cy="40544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ACB4-5489-4255-A34B-54FB2153E3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Вымеральныя прылады метэаралагічных спадарожнікаў.  Спадарожнікавыя спектрометры</vt:lpstr>
      <vt:lpstr> Характарыстыкі ІЧ спектрометраў на палярна-арбітальных ШСЗ розных краін </vt:lpstr>
      <vt:lpstr>У Нацыянальным навукова-даследчым цэнтры маніторынга азанасферы БДУ выкарыстоўваецца наземны ўніверсальны ЎФ-вы сонечны азанаметр-спектрафатометр</vt:lpstr>
      <vt:lpstr>Размеркаванне сярэднясутачнага (01.11.2005)поля АЎА па зямному шару  (спектрафатометры TOMS і OMI)</vt:lpstr>
      <vt:lpstr> Лінейны трэнд змянення ўтрымання азону ў % за 10 год на розных вышынях   </vt:lpstr>
      <vt:lpstr>Карты ізаліній размеркавання альбеда Зямлі (%), атрыманага радыёметрам ІКОР на ШСЗ “Ресурс-01”</vt:lpstr>
      <vt:lpstr>Альтыметрыя паверхні Чорнага мора -- антыцыклоны (віхры А1, А2, А3, А4), цыклоны паміж імі </vt:lpstr>
      <vt:lpstr>Анамаліі ўзроўня мора па альтыметрычным даным  спадарожніка : в – 2 верасня;                           г – 26 верасня </vt:lpstr>
      <vt:lpstr>Устаноўлена, што на перыферыі Чорнага мора існуе чарнаморскае цячэнне (ЧЦ), плыні якога накіраваны супраць гадзіннікавай стрэлкі. Пад уздзеяннем зменлівасці сінаптычных працэсаў, у першую чаргу, ветравага рэжыму, ЧЦ змяняе сваё становішча, бесперапынна меандрыруе, а з двух бакоў ад яго асноўнай траекторыі ўтвараюцца цыкланічныя і антыцыкланічныя віхры </vt:lpstr>
      <vt:lpstr>Спадарожнікавая радыёлакацыя дазваляе праводзіць альтыметрычныя вымярэнні і выяўляць дробныя віхры да некалькіх дзесяткаў кіламетраў. Віхры такога маштабу маюць спіралепадобны выгляд і ў большасці выпадкаў з’яўляюцца цыкланічнымі ўтварэннямі. Прыклад радыёлакацыйнага адлюстравання цыкланічнага віхра дыяметрам 25 км паказаны на рыс., які ўяўляе фрагмент альтыметрычнага назірання пры дапамозе радыёлакатара ASAR на ШСЗ Envisat.</vt:lpstr>
      <vt:lpstr>Карта размеркавання дробнамаштабных віхравых структур,  выяўленых паводле даных спадарожнікавай  радыёлакацыі на паўночным усходзе Чорнага мора</vt:lpstr>
      <vt:lpstr>Фрагменты (15 км  20 км) здымкаў, атрыманых радыёлакатарам ASAR ШСЗ Envisat, якія адлюстроўваюць спіралепадобныя дробнамаштабныя віхры, характэрныя для цёплага сезона: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Вымеральныя прылады метэаралагічных спадарожнікаў.  Спадарожнікавыя спектрометры</dc:title>
  <dc:creator>User</dc:creator>
  <cp:lastModifiedBy>User</cp:lastModifiedBy>
  <cp:revision>43</cp:revision>
  <dcterms:created xsi:type="dcterms:W3CDTF">2016-01-23T02:11:42Z</dcterms:created>
  <dcterms:modified xsi:type="dcterms:W3CDTF">2020-11-09T10:33:58Z</dcterms:modified>
</cp:coreProperties>
</file>