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88" r:id="rId4"/>
    <p:sldId id="258" r:id="rId5"/>
    <p:sldId id="275" r:id="rId6"/>
    <p:sldId id="259" r:id="rId7"/>
    <p:sldId id="260" r:id="rId8"/>
    <p:sldId id="261" r:id="rId9"/>
    <p:sldId id="295" r:id="rId10"/>
    <p:sldId id="262" r:id="rId11"/>
    <p:sldId id="263" r:id="rId12"/>
    <p:sldId id="276" r:id="rId13"/>
    <p:sldId id="277" r:id="rId14"/>
    <p:sldId id="278" r:id="rId15"/>
    <p:sldId id="279" r:id="rId16"/>
    <p:sldId id="264" r:id="rId17"/>
    <p:sldId id="280" r:id="rId18"/>
    <p:sldId id="265" r:id="rId19"/>
    <p:sldId id="266" r:id="rId20"/>
    <p:sldId id="282" r:id="rId21"/>
    <p:sldId id="283" r:id="rId22"/>
    <p:sldId id="301" r:id="rId23"/>
    <p:sldId id="267" r:id="rId24"/>
    <p:sldId id="284" r:id="rId25"/>
  </p:sldIdLst>
  <p:sldSz cx="9144000" cy="6858000" type="screen4x3"/>
  <p:notesSz cx="6858000" cy="9144000"/>
  <p:defaultTextStyle>
    <a:defPPr>
      <a:defRPr lang="be-B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7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1A38-8F33-4563-973B-585A48D02B95}" type="datetimeFigureOut">
              <a:rPr lang="be-BY" smtClean="0"/>
              <a:pPr/>
              <a:t>09.11.2020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BDF5-5F5B-4AD8-A423-EA424162DB7D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2323758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1A38-8F33-4563-973B-585A48D02B95}" type="datetimeFigureOut">
              <a:rPr lang="be-BY" smtClean="0"/>
              <a:pPr/>
              <a:t>09.11.2020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BDF5-5F5B-4AD8-A423-EA424162DB7D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153643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1A38-8F33-4563-973B-585A48D02B95}" type="datetimeFigureOut">
              <a:rPr lang="be-BY" smtClean="0"/>
              <a:pPr/>
              <a:t>09.11.2020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BDF5-5F5B-4AD8-A423-EA424162DB7D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220368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1A38-8F33-4563-973B-585A48D02B95}" type="datetimeFigureOut">
              <a:rPr lang="be-BY" smtClean="0"/>
              <a:pPr/>
              <a:t>09.11.2020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BDF5-5F5B-4AD8-A423-EA424162DB7D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1241877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1A38-8F33-4563-973B-585A48D02B95}" type="datetimeFigureOut">
              <a:rPr lang="be-BY" smtClean="0"/>
              <a:pPr/>
              <a:t>09.11.2020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BDF5-5F5B-4AD8-A423-EA424162DB7D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231781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1A38-8F33-4563-973B-585A48D02B95}" type="datetimeFigureOut">
              <a:rPr lang="be-BY" smtClean="0"/>
              <a:pPr/>
              <a:t>09.11.2020</a:t>
            </a:fld>
            <a:endParaRPr lang="be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BDF5-5F5B-4AD8-A423-EA424162DB7D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282963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1A38-8F33-4563-973B-585A48D02B95}" type="datetimeFigureOut">
              <a:rPr lang="be-BY" smtClean="0"/>
              <a:pPr/>
              <a:t>09.11.2020</a:t>
            </a:fld>
            <a:endParaRPr lang="be-BY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BDF5-5F5B-4AD8-A423-EA424162DB7D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85719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1A38-8F33-4563-973B-585A48D02B95}" type="datetimeFigureOut">
              <a:rPr lang="be-BY" smtClean="0"/>
              <a:pPr/>
              <a:t>09.11.2020</a:t>
            </a:fld>
            <a:endParaRPr lang="be-BY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BDF5-5F5B-4AD8-A423-EA424162DB7D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383066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1A38-8F33-4563-973B-585A48D02B95}" type="datetimeFigureOut">
              <a:rPr lang="be-BY" smtClean="0"/>
              <a:pPr/>
              <a:t>09.11.2020</a:t>
            </a:fld>
            <a:endParaRPr lang="be-BY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BDF5-5F5B-4AD8-A423-EA424162DB7D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99260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1A38-8F33-4563-973B-585A48D02B95}" type="datetimeFigureOut">
              <a:rPr lang="be-BY" smtClean="0"/>
              <a:pPr/>
              <a:t>09.11.2020</a:t>
            </a:fld>
            <a:endParaRPr lang="be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BDF5-5F5B-4AD8-A423-EA424162DB7D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249908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e-BY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1A38-8F33-4563-973B-585A48D02B95}" type="datetimeFigureOut">
              <a:rPr lang="be-BY" smtClean="0"/>
              <a:pPr/>
              <a:t>09.11.2020</a:t>
            </a:fld>
            <a:endParaRPr lang="be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BDF5-5F5B-4AD8-A423-EA424162DB7D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417682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E1A38-8F33-4563-973B-585A48D02B95}" type="datetimeFigureOut">
              <a:rPr lang="be-BY" smtClean="0"/>
              <a:pPr/>
              <a:t>09.11.2020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9BDF5-5F5B-4AD8-A423-EA424162DB7D}" type="slidenum">
              <a:rPr lang="be-BY" smtClean="0"/>
              <a:pPr/>
              <a:t>‹#›</a:t>
            </a:fld>
            <a:endParaRPr lang="be-BY"/>
          </a:p>
        </p:txBody>
      </p:sp>
    </p:spTree>
    <p:extLst>
      <p:ext uri="{BB962C8B-B14F-4D97-AF65-F5344CB8AC3E}">
        <p14:creationId xmlns:p14="http://schemas.microsoft.com/office/powerpoint/2010/main" val="2669845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e-B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be-BY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ctr"/>
            <a:r>
              <a:rPr lang="be-BY" sz="5400" b="1" dirty="0" smtClean="0">
                <a:solidFill>
                  <a:srgbClr val="C00000"/>
                </a:solidFill>
              </a:rPr>
              <a:t>Сонечная радыяцыЯ</a:t>
            </a:r>
          </a:p>
          <a:p>
            <a:pPr algn="ctr"/>
            <a:endParaRPr lang="be-BY" b="1" dirty="0" smtClean="0"/>
          </a:p>
          <a:p>
            <a:pPr algn="ctr"/>
            <a:r>
              <a:rPr lang="be-BY" b="1" dirty="0" smtClean="0">
                <a:solidFill>
                  <a:srgbClr val="002060"/>
                </a:solidFill>
              </a:rPr>
              <a:t>Узаемадзеянне </a:t>
            </a:r>
            <a:r>
              <a:rPr lang="be-BY" b="1" dirty="0" smtClean="0">
                <a:solidFill>
                  <a:srgbClr val="C00000"/>
                </a:solidFill>
              </a:rPr>
              <a:t>сонечнай радыяцыі </a:t>
            </a:r>
            <a:r>
              <a:rPr lang="be-BY" b="1" dirty="0" smtClean="0">
                <a:solidFill>
                  <a:srgbClr val="002060"/>
                </a:solidFill>
              </a:rPr>
              <a:t>з гідраатмасферай –</a:t>
            </a:r>
          </a:p>
          <a:p>
            <a:pPr algn="ctr">
              <a:buNone/>
            </a:pPr>
            <a:r>
              <a:rPr lang="be-BY" b="1" dirty="0" smtClean="0">
                <a:solidFill>
                  <a:srgbClr val="002060"/>
                </a:solidFill>
              </a:rPr>
              <a:t>крыніца інфармацыі аб фізічным стане паветра і вады</a:t>
            </a:r>
            <a:endParaRPr lang="be-BY" b="1" dirty="0">
              <a:solidFill>
                <a:srgbClr val="002060"/>
              </a:solidFill>
            </a:endParaRPr>
          </a:p>
          <a:p>
            <a:pPr algn="ctr"/>
            <a:endParaRPr lang="be-BY" b="1" dirty="0" smtClean="0"/>
          </a:p>
          <a:p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3160371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4011618"/>
          </a:xfrm>
        </p:spPr>
        <p:txBody>
          <a:bodyPr>
            <a:normAutofit fontScale="90000"/>
          </a:bodyPr>
          <a:lstStyle/>
          <a:p>
            <a:r>
              <a:rPr lang="be-BY" b="1" dirty="0" smtClean="0"/>
              <a:t/>
            </a:r>
            <a:br>
              <a:rPr lang="be-BY" b="1" dirty="0" smtClean="0"/>
            </a:br>
            <a:r>
              <a:rPr lang="be-BY" sz="3600" b="1" i="1" dirty="0" smtClean="0">
                <a:solidFill>
                  <a:srgbClr val="FF0000"/>
                </a:solidFill>
              </a:rPr>
              <a:t>Закон Рэлея.</a:t>
            </a:r>
            <a:r>
              <a:rPr lang="be-BY" sz="3600" b="1" i="1" dirty="0" smtClean="0"/>
              <a:t/>
            </a:r>
            <a:br>
              <a:rPr lang="be-BY" sz="3600" b="1" i="1" dirty="0" smtClean="0"/>
            </a:br>
            <a:r>
              <a:rPr lang="be-BY" sz="3600" b="1" dirty="0" smtClean="0">
                <a:solidFill>
                  <a:srgbClr val="002060"/>
                </a:solidFill>
              </a:rPr>
              <a:t>У ідэальна чыстай і сухой атмасферы (без аэразолі) рассеянне святла падпарадкоўваецца закону Рэлея: інтэнсіўнасць рассеянай радыяцыі адваротна прапарцыянальная чацвёртай ступені даўжыні хвалі промняў, якія рассейваюцца: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be-BY" dirty="0"/>
              <a:t/>
            </a:r>
            <a:br>
              <a:rPr lang="be-BY" dirty="0"/>
            </a:br>
            <a:endParaRPr lang="be-BY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26" y="3571876"/>
            <a:ext cx="3371429" cy="1847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6694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be-BY" b="1" dirty="0" smtClean="0"/>
              <a:t/>
            </a:r>
            <a:br>
              <a:rPr lang="be-BY" b="1" dirty="0" smtClean="0"/>
            </a:br>
            <a:r>
              <a:rPr lang="be-BY" sz="4000" b="1" dirty="0" smtClean="0">
                <a:solidFill>
                  <a:schemeClr val="accent2"/>
                </a:solidFill>
              </a:rPr>
              <a:t>Закон </a:t>
            </a:r>
            <a:r>
              <a:rPr lang="be-BY" sz="4000" b="1" dirty="0">
                <a:solidFill>
                  <a:schemeClr val="accent2"/>
                </a:solidFill>
              </a:rPr>
              <a:t>аслаблення сонечнай радыяцыі ў </a:t>
            </a:r>
            <a:r>
              <a:rPr lang="be-BY" sz="4000" b="1" dirty="0" smtClean="0">
                <a:solidFill>
                  <a:schemeClr val="accent2"/>
                </a:solidFill>
              </a:rPr>
              <a:t>атмасферы.</a:t>
            </a:r>
            <a:br>
              <a:rPr lang="be-BY" sz="4000" b="1" dirty="0" smtClean="0">
                <a:solidFill>
                  <a:schemeClr val="accent2"/>
                </a:solidFill>
              </a:rPr>
            </a:br>
            <a:r>
              <a:rPr lang="be-BY" sz="4000" b="1" dirty="0" smtClean="0">
                <a:solidFill>
                  <a:schemeClr val="accent2"/>
                </a:solidFill>
              </a:rPr>
              <a:t>Формула Бугера</a:t>
            </a:r>
            <a:r>
              <a:rPr lang="be-BY" dirty="0"/>
              <a:t/>
            </a:r>
            <a:br>
              <a:rPr lang="be-BY" dirty="0"/>
            </a:br>
            <a:endParaRPr lang="be-BY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988840"/>
            <a:ext cx="8568952" cy="3553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488" y="5286388"/>
            <a:ext cx="11169850" cy="925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9803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b="1" dirty="0" smtClean="0">
                <a:solidFill>
                  <a:srgbClr val="002060"/>
                </a:solidFill>
              </a:rPr>
              <a:t>Залежнасць масы атмасферы ад вышыні сонца (табліца Бемпарада)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User\Pictures\таблица Бемпарада - копия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1404" y="2214554"/>
            <a:ext cx="8768200" cy="21773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b="1" i="1" dirty="0" smtClean="0">
                <a:solidFill>
                  <a:srgbClr val="C00000"/>
                </a:solidFill>
              </a:rPr>
              <a:t>Каэфіцыент празрыстасці</a:t>
            </a:r>
            <a:r>
              <a:rPr lang="be-BY" b="1" dirty="0" smtClean="0">
                <a:solidFill>
                  <a:srgbClr val="C00000"/>
                </a:solidFill>
              </a:rPr>
              <a:t> атмасферы</a:t>
            </a:r>
            <a:r>
              <a:rPr lang="be-BY" b="1" dirty="0" smtClean="0">
                <a:solidFill>
                  <a:srgbClr val="002060"/>
                </a:solidFill>
              </a:rPr>
              <a:t> </a:t>
            </a:r>
            <a:r>
              <a:rPr lang="be-BY" b="1" i="1" dirty="0" smtClean="0">
                <a:solidFill>
                  <a:srgbClr val="FF0000"/>
                </a:solidFill>
              </a:rPr>
              <a:t>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43377"/>
          </a:xfrm>
        </p:spPr>
        <p:txBody>
          <a:bodyPr>
            <a:normAutofit/>
          </a:bodyPr>
          <a:lstStyle/>
          <a:p>
            <a:pPr algn="ctr"/>
            <a:r>
              <a:rPr lang="be-BY" sz="4000" b="1" dirty="0" smtClean="0">
                <a:solidFill>
                  <a:srgbClr val="002060"/>
                </a:solidFill>
              </a:rPr>
              <a:t>Ён паказвае тую частку сонечнай пастаяннай </a:t>
            </a:r>
            <a:r>
              <a:rPr lang="en-US" sz="4000" b="1" i="1" dirty="0" smtClean="0">
                <a:solidFill>
                  <a:schemeClr val="accent2"/>
                </a:solidFill>
              </a:rPr>
              <a:t>S</a:t>
            </a:r>
            <a:r>
              <a:rPr lang="be-BY" sz="4000" b="1" baseline="-25000" dirty="0" smtClean="0">
                <a:solidFill>
                  <a:schemeClr val="accent2"/>
                </a:solidFill>
              </a:rPr>
              <a:t>о</a:t>
            </a:r>
            <a:r>
              <a:rPr lang="be-BY" sz="4000" b="1" dirty="0" smtClean="0">
                <a:solidFill>
                  <a:srgbClr val="002060"/>
                </a:solidFill>
              </a:rPr>
              <a:t>, якая даходзіць да зямной паверхні </a:t>
            </a:r>
            <a:r>
              <a:rPr lang="en-US" sz="4000" b="1" i="1" dirty="0" smtClean="0">
                <a:solidFill>
                  <a:schemeClr val="accent2"/>
                </a:solidFill>
              </a:rPr>
              <a:t>S</a:t>
            </a:r>
            <a:r>
              <a:rPr lang="be-BY" sz="4000" b="1" baseline="-25000" dirty="0" smtClean="0">
                <a:solidFill>
                  <a:schemeClr val="accent2"/>
                </a:solidFill>
              </a:rPr>
              <a:t>1</a:t>
            </a:r>
            <a:r>
              <a:rPr lang="be-BY" sz="4000" b="1" dirty="0" smtClean="0">
                <a:solidFill>
                  <a:srgbClr val="002060"/>
                </a:solidFill>
              </a:rPr>
              <a:t> пры знаходжанні сонца ў зеніце </a:t>
            </a:r>
          </a:p>
          <a:p>
            <a:pPr algn="ctr">
              <a:buNone/>
            </a:pPr>
            <a:r>
              <a:rPr lang="be-BY" sz="4000" b="1" dirty="0" smtClean="0">
                <a:solidFill>
                  <a:srgbClr val="FF0000"/>
                </a:solidFill>
              </a:rPr>
              <a:t>пры (</a:t>
            </a:r>
            <a:r>
              <a:rPr lang="en-US" sz="4000" b="1" i="1" dirty="0" smtClean="0">
                <a:solidFill>
                  <a:srgbClr val="FF0000"/>
                </a:solidFill>
              </a:rPr>
              <a:t>m</a:t>
            </a:r>
            <a:r>
              <a:rPr lang="be-BY" sz="4000" b="1" i="1" dirty="0" smtClean="0">
                <a:solidFill>
                  <a:srgbClr val="FF0000"/>
                </a:solidFill>
              </a:rPr>
              <a:t> =</a:t>
            </a:r>
            <a:r>
              <a:rPr lang="be-BY" sz="4000" b="1" dirty="0" smtClean="0">
                <a:solidFill>
                  <a:srgbClr val="FF0000"/>
                </a:solidFill>
              </a:rPr>
              <a:t>1)</a:t>
            </a:r>
            <a:r>
              <a:rPr lang="be-BY" sz="4000" b="1" dirty="0" smtClean="0"/>
              <a:t>:</a:t>
            </a:r>
          </a:p>
          <a:p>
            <a:pPr algn="ctr">
              <a:buNone/>
            </a:pPr>
            <a:endParaRPr lang="ru-RU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/>
          <a:lstStyle/>
          <a:p>
            <a:r>
              <a:rPr lang="en-US" b="1" i="1" dirty="0" smtClean="0"/>
              <a:t>S</a:t>
            </a:r>
            <a:r>
              <a:rPr lang="be-BY" b="1" baseline="-25000" dirty="0" smtClean="0"/>
              <a:t>1</a:t>
            </a:r>
            <a:r>
              <a:rPr lang="be-BY" b="1" i="1" dirty="0" smtClean="0"/>
              <a:t>= </a:t>
            </a:r>
            <a:r>
              <a:rPr lang="en-US" b="1" i="1" dirty="0" smtClean="0"/>
              <a:t>S</a:t>
            </a:r>
            <a:r>
              <a:rPr lang="be-BY" b="1" baseline="-25000" dirty="0" smtClean="0"/>
              <a:t>о </a:t>
            </a:r>
            <a:r>
              <a:rPr lang="be-BY" b="1" i="1" dirty="0" smtClean="0"/>
              <a:t>р пры </a:t>
            </a:r>
            <a:r>
              <a:rPr lang="en-US" b="1" i="1" dirty="0" smtClean="0"/>
              <a:t>m</a:t>
            </a:r>
            <a:r>
              <a:rPr lang="be-BY" b="1" i="1" dirty="0" smtClean="0"/>
              <a:t>=1;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be-BY" i="1" dirty="0" smtClean="0"/>
              <a:t> </a:t>
            </a:r>
            <a:r>
              <a:rPr lang="en-US" b="1" i="1" dirty="0" smtClean="0"/>
              <a:t>S</a:t>
            </a:r>
            <a:r>
              <a:rPr lang="be-BY" b="1" baseline="-25000" dirty="0" smtClean="0"/>
              <a:t>2</a:t>
            </a:r>
            <a:r>
              <a:rPr lang="be-BY" b="1" i="1" dirty="0" smtClean="0"/>
              <a:t> = </a:t>
            </a:r>
            <a:r>
              <a:rPr lang="en-US" b="1" i="1" dirty="0" smtClean="0"/>
              <a:t>S</a:t>
            </a:r>
            <a:r>
              <a:rPr lang="be-BY" b="1" baseline="-25000" dirty="0" smtClean="0"/>
              <a:t>о</a:t>
            </a:r>
            <a:r>
              <a:rPr lang="be-BY" b="1" i="1" dirty="0" smtClean="0"/>
              <a:t> рр = </a:t>
            </a:r>
            <a:r>
              <a:rPr lang="en-US" b="1" i="1" dirty="0" smtClean="0"/>
              <a:t>S</a:t>
            </a:r>
            <a:r>
              <a:rPr lang="be-BY" b="1" baseline="-25000" dirty="0" smtClean="0"/>
              <a:t>о</a:t>
            </a:r>
            <a:r>
              <a:rPr lang="be-BY" b="1" i="1" dirty="0" smtClean="0"/>
              <a:t> р</a:t>
            </a:r>
            <a:r>
              <a:rPr lang="be-BY" b="1" baseline="30000" dirty="0" smtClean="0"/>
              <a:t>2</a:t>
            </a:r>
            <a:r>
              <a:rPr lang="en-US" b="1" dirty="0" smtClean="0"/>
              <a:t> </a:t>
            </a:r>
            <a:r>
              <a:rPr lang="be-BY" b="1" dirty="0" smtClean="0"/>
              <a:t>пры</a:t>
            </a:r>
            <a:r>
              <a:rPr lang="en-US" b="1" dirty="0" smtClean="0"/>
              <a:t> </a:t>
            </a:r>
            <a:r>
              <a:rPr lang="en-US" b="1" i="1" dirty="0" smtClean="0"/>
              <a:t>m</a:t>
            </a:r>
            <a:r>
              <a:rPr lang="en-US" b="1" dirty="0" smtClean="0"/>
              <a:t>=2</a:t>
            </a:r>
            <a:r>
              <a:rPr lang="be-BY" b="1" dirty="0" smtClean="0"/>
              <a:t>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b="1" i="1" dirty="0" smtClean="0"/>
              <a:t>S</a:t>
            </a:r>
            <a:r>
              <a:rPr lang="be-BY" b="1" baseline="-25000" dirty="0" smtClean="0"/>
              <a:t>3</a:t>
            </a:r>
            <a:r>
              <a:rPr lang="be-BY" b="1" i="1" dirty="0" smtClean="0"/>
              <a:t> = </a:t>
            </a:r>
            <a:r>
              <a:rPr lang="en-US" b="1" dirty="0" smtClean="0"/>
              <a:t>S</a:t>
            </a:r>
            <a:r>
              <a:rPr lang="be-BY" b="1" baseline="-25000" dirty="0" smtClean="0"/>
              <a:t>о </a:t>
            </a:r>
            <a:r>
              <a:rPr lang="be-BY" b="1" i="1" dirty="0" smtClean="0"/>
              <a:t>р</a:t>
            </a:r>
            <a:r>
              <a:rPr lang="en-US" b="1" i="1" dirty="0" smtClean="0"/>
              <a:t>p</a:t>
            </a:r>
            <a:r>
              <a:rPr lang="be-BY" b="1" i="1" dirty="0" smtClean="0"/>
              <a:t>р = </a:t>
            </a:r>
            <a:r>
              <a:rPr lang="en-US" b="1" i="1" dirty="0" smtClean="0"/>
              <a:t>S</a:t>
            </a:r>
            <a:r>
              <a:rPr lang="be-BY" b="1" baseline="-25000" dirty="0" smtClean="0"/>
              <a:t>о</a:t>
            </a:r>
            <a:r>
              <a:rPr lang="be-BY" b="1" i="1" dirty="0" smtClean="0"/>
              <a:t> р</a:t>
            </a:r>
            <a:r>
              <a:rPr lang="be-BY" b="1" baseline="30000" dirty="0" smtClean="0"/>
              <a:t>3</a:t>
            </a:r>
            <a:r>
              <a:rPr lang="en-US" b="1" dirty="0" smtClean="0"/>
              <a:t> </a:t>
            </a:r>
            <a:r>
              <a:rPr lang="be-BY" b="1" dirty="0" smtClean="0"/>
              <a:t>пры </a:t>
            </a:r>
            <a:r>
              <a:rPr lang="en-US" b="1" i="1" dirty="0" smtClean="0"/>
              <a:t>m</a:t>
            </a:r>
            <a:r>
              <a:rPr lang="en-US" b="1" dirty="0" smtClean="0"/>
              <a:t>=3.</a:t>
            </a:r>
            <a:r>
              <a:rPr lang="be-BY" b="1" dirty="0" smtClean="0"/>
              <a:t/>
            </a:r>
            <a:br>
              <a:rPr lang="be-BY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b="1" i="1" dirty="0" err="1" smtClean="0">
                <a:solidFill>
                  <a:srgbClr val="FF0000"/>
                </a:solidFill>
              </a:rPr>
              <a:t>S</a:t>
            </a:r>
            <a:r>
              <a:rPr lang="en-US" b="1" i="1" baseline="-25000" dirty="0" err="1" smtClean="0">
                <a:solidFill>
                  <a:srgbClr val="FF0000"/>
                </a:solidFill>
              </a:rPr>
              <a:t>m</a:t>
            </a:r>
            <a:r>
              <a:rPr lang="be-BY" b="1" i="1" dirty="0" smtClean="0">
                <a:solidFill>
                  <a:srgbClr val="FF0000"/>
                </a:solidFill>
              </a:rPr>
              <a:t> = </a:t>
            </a:r>
            <a:r>
              <a:rPr lang="en-US" b="1" i="1" dirty="0" smtClean="0">
                <a:solidFill>
                  <a:srgbClr val="FF0000"/>
                </a:solidFill>
              </a:rPr>
              <a:t>S</a:t>
            </a:r>
            <a:r>
              <a:rPr lang="be-BY" b="1" baseline="-25000" dirty="0" smtClean="0">
                <a:solidFill>
                  <a:srgbClr val="FF0000"/>
                </a:solidFill>
              </a:rPr>
              <a:t>о</a:t>
            </a:r>
            <a:r>
              <a:rPr lang="be-BY" b="1" i="1" dirty="0" smtClean="0">
                <a:solidFill>
                  <a:srgbClr val="FF0000"/>
                </a:solidFill>
              </a:rPr>
              <a:t> р</a:t>
            </a:r>
            <a:r>
              <a:rPr lang="en-US" b="1" i="1" baseline="30000" dirty="0" smtClean="0">
                <a:solidFill>
                  <a:srgbClr val="FF0000"/>
                </a:solidFill>
              </a:rPr>
              <a:t>m</a:t>
            </a:r>
            <a:r>
              <a:rPr lang="be-BY" b="1" dirty="0" smtClean="0">
                <a:solidFill>
                  <a:srgbClr val="FF0000"/>
                </a:solidFill>
              </a:rPr>
              <a:t> </a:t>
            </a:r>
            <a:r>
              <a:rPr lang="be-BY" b="1" dirty="0" smtClean="0"/>
              <a:t>– формул Бугера</a:t>
            </a:r>
            <a:r>
              <a:rPr lang="be-BY" b="1" i="1" dirty="0" smtClean="0"/>
              <a:t> </a:t>
            </a:r>
            <a:endParaRPr lang="ru-RU" dirty="0"/>
          </a:p>
        </p:txBody>
      </p:sp>
      <p:pic>
        <p:nvPicPr>
          <p:cNvPr id="4" name="Содержимое 3" descr="каэфицыент празрыстасци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4678" y="142852"/>
            <a:ext cx="1571636" cy="1316413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be-BY" sz="4400" b="1" dirty="0" smtClean="0">
                <a:solidFill>
                  <a:srgbClr val="FF0000"/>
                </a:solidFill>
              </a:rPr>
              <a:t>Формула Бугера </a:t>
            </a:r>
          </a:p>
          <a:p>
            <a:pPr algn="ctr">
              <a:buNone/>
            </a:pPr>
            <a:r>
              <a:rPr lang="be-BY" sz="4400" b="1" dirty="0" smtClean="0"/>
              <a:t>выражае </a:t>
            </a:r>
            <a:r>
              <a:rPr lang="be-BY" sz="4400" b="1" i="1" dirty="0" smtClean="0"/>
              <a:t>закон аслаблення сонечнай радыяцыі</a:t>
            </a:r>
            <a:r>
              <a:rPr lang="be-BY" sz="4400" b="1" dirty="0" smtClean="0"/>
              <a:t> ў атмасферы</a:t>
            </a:r>
            <a:endParaRPr lang="ru-RU" sz="4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2786082"/>
          </a:xfrm>
        </p:spPr>
        <p:txBody>
          <a:bodyPr>
            <a:normAutofit fontScale="90000"/>
          </a:bodyPr>
          <a:lstStyle/>
          <a:p>
            <a:r>
              <a:rPr lang="be-BY" b="1" dirty="0" smtClean="0"/>
              <a:t/>
            </a:r>
            <a:br>
              <a:rPr lang="be-BY" b="1" dirty="0" smtClean="0"/>
            </a:br>
            <a:r>
              <a:rPr lang="be-BY" b="1" dirty="0" smtClean="0"/>
              <a:t/>
            </a:r>
            <a:br>
              <a:rPr lang="be-BY" b="1" dirty="0" smtClean="0"/>
            </a:br>
            <a:r>
              <a:rPr lang="be-BY" sz="4000" b="1" dirty="0" smtClean="0"/>
              <a:t>Фактар мутнасці</a:t>
            </a:r>
            <a:r>
              <a:rPr lang="be-BY" sz="4000" b="1" i="1" dirty="0" smtClean="0"/>
              <a:t> </a:t>
            </a:r>
            <a:r>
              <a:rPr lang="be-BY" sz="4000" b="1" i="1" dirty="0" smtClean="0">
                <a:solidFill>
                  <a:srgbClr val="FF0000"/>
                </a:solidFill>
              </a:rPr>
              <a:t>Т</a:t>
            </a:r>
            <a:r>
              <a:rPr lang="be-BY" sz="4000" b="1" i="1" dirty="0" smtClean="0"/>
              <a:t/>
            </a:r>
            <a:br>
              <a:rPr lang="be-BY" sz="4000" b="1" i="1" dirty="0" smtClean="0"/>
            </a:br>
            <a:r>
              <a:rPr lang="be-BY" sz="4000" b="1" i="1" dirty="0" smtClean="0"/>
              <a:t>паказвае колькасць </a:t>
            </a:r>
            <a:r>
              <a:rPr lang="be-BY" sz="4000" b="1" i="1" dirty="0" smtClean="0">
                <a:solidFill>
                  <a:schemeClr val="accent2"/>
                </a:solidFill>
              </a:rPr>
              <a:t>ідэальных атмасфер</a:t>
            </a:r>
            <a:r>
              <a:rPr lang="be-BY" sz="4000" b="1" i="1" dirty="0" smtClean="0"/>
              <a:t>, якія ствараюць такое ж аслабленне радыяцыі, як і рэальная атмасфера</a:t>
            </a:r>
            <a:r>
              <a:rPr lang="be-BY" b="1" i="1" dirty="0" smtClean="0"/>
              <a:t/>
            </a:r>
            <a:br>
              <a:rPr lang="be-BY" b="1" i="1" dirty="0" smtClean="0"/>
            </a:br>
            <a:r>
              <a:rPr lang="be-BY" b="1" i="1" dirty="0" smtClean="0"/>
              <a:t/>
            </a:r>
            <a:br>
              <a:rPr lang="be-BY" b="1" i="1" dirty="0" smtClean="0"/>
            </a:br>
            <a:r>
              <a:rPr lang="be-BY" b="1" dirty="0" smtClean="0"/>
              <a:t/>
            </a:r>
            <a:br>
              <a:rPr lang="be-BY" b="1" dirty="0" smtClean="0"/>
            </a:br>
            <a:endParaRPr lang="be-BY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068960"/>
            <a:ext cx="14674009" cy="121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5540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i="1" dirty="0" smtClean="0">
                <a:solidFill>
                  <a:schemeClr val="accent2"/>
                </a:solidFill>
              </a:rPr>
              <a:t>q</a:t>
            </a:r>
            <a:r>
              <a:rPr lang="be-BY" sz="4000" b="1" i="1" dirty="0" smtClean="0"/>
              <a:t> – </a:t>
            </a:r>
            <a:r>
              <a:rPr lang="be-BY" sz="4000" b="1" dirty="0" smtClean="0">
                <a:solidFill>
                  <a:schemeClr val="accent2"/>
                </a:solidFill>
              </a:rPr>
              <a:t>каэфіцыент празрыстасці </a:t>
            </a:r>
            <a:r>
              <a:rPr lang="be-BY" sz="4000" b="1" dirty="0" smtClean="0"/>
              <a:t>для ідэальнай атмасферы без вадзяной пары і аэразолі </a:t>
            </a:r>
            <a:endParaRPr lang="en-US" sz="4000" b="1" dirty="0" smtClean="0"/>
          </a:p>
          <a:p>
            <a:pPr algn="ctr">
              <a:buNone/>
            </a:pPr>
            <a:r>
              <a:rPr lang="en-US" sz="4000" b="1" i="1" dirty="0" smtClean="0">
                <a:solidFill>
                  <a:srgbClr val="FF0000"/>
                </a:solidFill>
              </a:rPr>
              <a:t>q</a:t>
            </a:r>
            <a:r>
              <a:rPr lang="be-BY" sz="4000" b="1" dirty="0" smtClean="0">
                <a:solidFill>
                  <a:srgbClr val="FF0000"/>
                </a:solidFill>
              </a:rPr>
              <a:t> = 0,915</a:t>
            </a:r>
            <a:r>
              <a:rPr lang="be-BY" sz="4000" b="1" dirty="0" smtClean="0"/>
              <a:t>.</a:t>
            </a:r>
            <a:endParaRPr lang="ru-RU" sz="4000" dirty="0" smtClean="0"/>
          </a:p>
          <a:p>
            <a:pPr algn="ctr"/>
            <a:r>
              <a:rPr lang="be-BY" sz="4000" b="1" dirty="0" smtClean="0"/>
              <a:t>У рэальнай атмасферы каэфіцыент празрыстасці роўны </a:t>
            </a:r>
            <a:r>
              <a:rPr lang="be-BY" sz="4000" b="1" i="1" dirty="0" smtClean="0">
                <a:solidFill>
                  <a:srgbClr val="FF0000"/>
                </a:solidFill>
              </a:rPr>
              <a:t>р</a:t>
            </a:r>
            <a:r>
              <a:rPr lang="en-US" sz="4000" b="1" i="1" dirty="0" smtClean="0">
                <a:solidFill>
                  <a:srgbClr val="FF0000"/>
                </a:solidFill>
              </a:rPr>
              <a:t>=</a:t>
            </a:r>
            <a:r>
              <a:rPr lang="be-BY" sz="4000" b="1" dirty="0" smtClean="0">
                <a:solidFill>
                  <a:srgbClr val="FF0000"/>
                </a:solidFill>
              </a:rPr>
              <a:t>0,6–0,85</a:t>
            </a:r>
            <a:r>
              <a:rPr lang="be-BY" sz="4000" b="1" dirty="0" smtClean="0"/>
              <a:t>.</a:t>
            </a:r>
            <a:endParaRPr lang="ru-RU" sz="4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 fontScale="90000"/>
          </a:bodyPr>
          <a:lstStyle/>
          <a:p>
            <a:r>
              <a:rPr lang="be-BY" b="1" dirty="0">
                <a:solidFill>
                  <a:srgbClr val="C00000"/>
                </a:solidFill>
              </a:rPr>
              <a:t>Сумарная радыяцыя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Q</a:t>
            </a:r>
            <a:r>
              <a:rPr lang="ru-RU" b="1" i="1" dirty="0" smtClean="0">
                <a:solidFill>
                  <a:srgbClr val="C00000"/>
                </a:solidFill>
              </a:rPr>
              <a:t/>
            </a:r>
            <a:br>
              <a:rPr lang="ru-RU" b="1" i="1" dirty="0" smtClean="0">
                <a:solidFill>
                  <a:srgbClr val="C00000"/>
                </a:solidFill>
              </a:rPr>
            </a:br>
            <a:r>
              <a:rPr lang="be-BY" b="1" i="1" dirty="0" smtClean="0">
                <a:solidFill>
                  <a:srgbClr val="C00000"/>
                </a:solidFill>
              </a:rPr>
              <a:t>Сумарная радыяцыя</a:t>
            </a:r>
            <a:r>
              <a:rPr lang="be-BY" b="1" dirty="0" smtClean="0">
                <a:solidFill>
                  <a:srgbClr val="C00000"/>
                </a:solidFill>
              </a:rPr>
              <a:t> – гэта сума прамой  і рассеянай радыяцыі, што паступае на зямную паверхню: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be-BY" dirty="0"/>
              <a:t/>
            </a:r>
            <a:br>
              <a:rPr lang="be-BY" dirty="0"/>
            </a:br>
            <a:endParaRPr lang="be-BY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50" y="3643314"/>
            <a:ext cx="12063066" cy="998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5651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be-BY" b="1" dirty="0" smtClean="0"/>
              <a:t/>
            </a:r>
            <a:br>
              <a:rPr lang="be-BY" b="1" dirty="0" smtClean="0"/>
            </a:br>
            <a:r>
              <a:rPr lang="be-BY" b="1" dirty="0" smtClean="0">
                <a:solidFill>
                  <a:srgbClr val="C00000"/>
                </a:solidFill>
              </a:rPr>
              <a:t>Альбеда </a:t>
            </a:r>
            <a:r>
              <a:rPr lang="be-BY" b="1" i="1" dirty="0" smtClean="0">
                <a:solidFill>
                  <a:srgbClr val="C00000"/>
                </a:solidFill>
              </a:rPr>
              <a:t>А</a:t>
            </a:r>
            <a:br>
              <a:rPr lang="be-BY" b="1" i="1" dirty="0" smtClean="0">
                <a:solidFill>
                  <a:srgbClr val="C00000"/>
                </a:solidFill>
              </a:rPr>
            </a:br>
            <a:r>
              <a:rPr lang="be-BY" b="1" i="1" dirty="0" smtClean="0"/>
              <a:t/>
            </a:r>
            <a:br>
              <a:rPr lang="be-BY" b="1" i="1" dirty="0" smtClean="0"/>
            </a:br>
            <a:endParaRPr lang="be-BY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78" y="1643050"/>
            <a:ext cx="2674822" cy="2319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682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be-BY" sz="4000" b="1" dirty="0" smtClean="0">
                <a:solidFill>
                  <a:srgbClr val="002060"/>
                </a:solidFill>
              </a:rPr>
              <a:t>Даўжыні хваляў цеплавой радыяцыі выражаюць у мікраметрах    </a:t>
            </a:r>
            <a:r>
              <a:rPr lang="be-BY" sz="4000" b="1" dirty="0" smtClean="0">
                <a:solidFill>
                  <a:srgbClr val="C00000"/>
                </a:solidFill>
              </a:rPr>
              <a:t>(1 мкм = ·10</a:t>
            </a:r>
            <a:r>
              <a:rPr lang="be-BY" sz="4000" b="1" baseline="30000" dirty="0" smtClean="0">
                <a:solidFill>
                  <a:srgbClr val="C00000"/>
                </a:solidFill>
              </a:rPr>
              <a:t>–6 </a:t>
            </a:r>
            <a:r>
              <a:rPr lang="be-BY" sz="4000" b="1" dirty="0" smtClean="0">
                <a:solidFill>
                  <a:srgbClr val="C00000"/>
                </a:solidFill>
              </a:rPr>
              <a:t>м)</a:t>
            </a:r>
            <a:r>
              <a:rPr lang="be-BY" sz="4000" b="1" dirty="0" smtClean="0">
                <a:solidFill>
                  <a:srgbClr val="002060"/>
                </a:solidFill>
              </a:rPr>
              <a:t> і нанаметрах </a:t>
            </a:r>
            <a:r>
              <a:rPr lang="be-BY" sz="4000" b="1" dirty="0" smtClean="0">
                <a:solidFill>
                  <a:srgbClr val="C00000"/>
                </a:solidFill>
              </a:rPr>
              <a:t>(1 нм = ·10</a:t>
            </a:r>
            <a:r>
              <a:rPr lang="be-BY" sz="4000" b="1" baseline="30000" dirty="0" smtClean="0">
                <a:solidFill>
                  <a:srgbClr val="C00000"/>
                </a:solidFill>
              </a:rPr>
              <a:t>–9 </a:t>
            </a:r>
            <a:r>
              <a:rPr lang="be-BY" sz="4000" b="1" dirty="0" smtClean="0">
                <a:solidFill>
                  <a:srgbClr val="C00000"/>
                </a:solidFill>
              </a:rPr>
              <a:t>м)</a:t>
            </a:r>
            <a:r>
              <a:rPr lang="be-BY" sz="4000" b="1" dirty="0" smtClean="0">
                <a:solidFill>
                  <a:srgbClr val="002060"/>
                </a:solidFill>
              </a:rPr>
              <a:t>. 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e-BY" b="1" dirty="0" smtClean="0"/>
              <a:t>Калі </a:t>
            </a:r>
            <a:r>
              <a:rPr lang="be-BY" b="1" dirty="0" smtClean="0">
                <a:solidFill>
                  <a:srgbClr val="C00000"/>
                </a:solidFill>
              </a:rPr>
              <a:t>(</a:t>
            </a:r>
            <a:r>
              <a:rPr lang="en-US" b="1" i="1" dirty="0" err="1" smtClean="0">
                <a:solidFill>
                  <a:srgbClr val="C00000"/>
                </a:solidFill>
              </a:rPr>
              <a:t>S</a:t>
            </a:r>
            <a:r>
              <a:rPr lang="en-US" b="1" dirty="0" err="1" smtClean="0">
                <a:solidFill>
                  <a:srgbClr val="C00000"/>
                </a:solidFill>
              </a:rPr>
              <a:t>sin</a:t>
            </a:r>
            <a:r>
              <a:rPr lang="en-US" b="1" i="1" dirty="0" err="1" smtClean="0">
                <a:solidFill>
                  <a:srgbClr val="C00000"/>
                </a:solidFill>
              </a:rPr>
              <a:t>h</a:t>
            </a:r>
            <a:r>
              <a:rPr lang="en-US" b="1" baseline="-25000" dirty="0" err="1" smtClean="0">
                <a:solidFill>
                  <a:srgbClr val="C00000"/>
                </a:solidFill>
              </a:rPr>
              <a:t>o</a:t>
            </a:r>
            <a:r>
              <a:rPr lang="en-US" b="1" baseline="-25000" dirty="0" smtClean="0">
                <a:solidFill>
                  <a:srgbClr val="C00000"/>
                </a:solidFill>
              </a:rPr>
              <a:t> </a:t>
            </a:r>
            <a:r>
              <a:rPr lang="be-BY" b="1" i="1" dirty="0" smtClean="0">
                <a:solidFill>
                  <a:srgbClr val="C00000"/>
                </a:solidFill>
              </a:rPr>
              <a:t>+ </a:t>
            </a:r>
            <a:r>
              <a:rPr lang="en-US" b="1" i="1" dirty="0" smtClean="0">
                <a:solidFill>
                  <a:srgbClr val="C00000"/>
                </a:solidFill>
              </a:rPr>
              <a:t>D</a:t>
            </a:r>
            <a:r>
              <a:rPr lang="be-BY" b="1" dirty="0" smtClean="0">
                <a:solidFill>
                  <a:srgbClr val="C00000"/>
                </a:solidFill>
              </a:rPr>
              <a:t>) </a:t>
            </a:r>
            <a:r>
              <a:rPr lang="be-BY" b="1" dirty="0" smtClean="0"/>
              <a:t>– агульны паток сумарнай радыяцыі, а </a:t>
            </a:r>
            <a:r>
              <a:rPr lang="be-BY" b="1" i="1" dirty="0" smtClean="0">
                <a:solidFill>
                  <a:srgbClr val="C00000"/>
                </a:solidFill>
              </a:rPr>
              <a:t>А</a:t>
            </a:r>
            <a:r>
              <a:rPr lang="be-BY" b="1" dirty="0" smtClean="0"/>
              <a:t> – альбеда паверхні, </a:t>
            </a:r>
            <a:endParaRPr lang="ru-RU" b="1" dirty="0" smtClean="0"/>
          </a:p>
          <a:p>
            <a:r>
              <a:rPr lang="be-BY" b="1" dirty="0" smtClean="0"/>
              <a:t>то </a:t>
            </a:r>
            <a:r>
              <a:rPr lang="be-BY" b="1" dirty="0" smtClean="0">
                <a:solidFill>
                  <a:srgbClr val="C00000"/>
                </a:solidFill>
              </a:rPr>
              <a:t>(</a:t>
            </a:r>
            <a:r>
              <a:rPr lang="en-US" b="1" i="1" dirty="0" err="1" smtClean="0">
                <a:solidFill>
                  <a:srgbClr val="C00000"/>
                </a:solidFill>
              </a:rPr>
              <a:t>S</a:t>
            </a:r>
            <a:r>
              <a:rPr lang="en-US" b="1" dirty="0" err="1" smtClean="0">
                <a:solidFill>
                  <a:srgbClr val="C00000"/>
                </a:solidFill>
              </a:rPr>
              <a:t>sin</a:t>
            </a:r>
            <a:r>
              <a:rPr lang="en-US" b="1" i="1" dirty="0" err="1" smtClean="0">
                <a:solidFill>
                  <a:srgbClr val="C00000"/>
                </a:solidFill>
              </a:rPr>
              <a:t>h</a:t>
            </a:r>
            <a:r>
              <a:rPr lang="en-US" b="1" baseline="-25000" dirty="0" err="1" smtClean="0">
                <a:solidFill>
                  <a:srgbClr val="C00000"/>
                </a:solidFill>
              </a:rPr>
              <a:t>o</a:t>
            </a:r>
            <a:r>
              <a:rPr lang="en-US" b="1" baseline="-25000" dirty="0" smtClean="0">
                <a:solidFill>
                  <a:srgbClr val="C00000"/>
                </a:solidFill>
              </a:rPr>
              <a:t> </a:t>
            </a:r>
            <a:r>
              <a:rPr lang="be-BY" b="1" i="1" dirty="0" smtClean="0">
                <a:solidFill>
                  <a:srgbClr val="C00000"/>
                </a:solidFill>
              </a:rPr>
              <a:t>+ </a:t>
            </a:r>
            <a:r>
              <a:rPr lang="en-US" b="1" i="1" dirty="0" smtClean="0">
                <a:solidFill>
                  <a:srgbClr val="C00000"/>
                </a:solidFill>
              </a:rPr>
              <a:t>D</a:t>
            </a:r>
            <a:r>
              <a:rPr lang="be-BY" b="1" dirty="0" smtClean="0">
                <a:solidFill>
                  <a:srgbClr val="C00000"/>
                </a:solidFill>
              </a:rPr>
              <a:t>)</a:t>
            </a:r>
            <a:r>
              <a:rPr lang="be-BY" b="1" i="1" dirty="0" smtClean="0">
                <a:solidFill>
                  <a:srgbClr val="C00000"/>
                </a:solidFill>
              </a:rPr>
              <a:t>А</a:t>
            </a:r>
            <a:r>
              <a:rPr lang="be-BY" b="1" dirty="0" smtClean="0">
                <a:solidFill>
                  <a:srgbClr val="C00000"/>
                </a:solidFill>
              </a:rPr>
              <a:t> </a:t>
            </a:r>
            <a:r>
              <a:rPr lang="be-BY" b="1" dirty="0" smtClean="0"/>
              <a:t>– адбітая радыяцыя, </a:t>
            </a:r>
            <a:endParaRPr lang="ru-RU" b="1" dirty="0" smtClean="0"/>
          </a:p>
          <a:p>
            <a:r>
              <a:rPr lang="be-BY" b="1" dirty="0" smtClean="0">
                <a:solidFill>
                  <a:srgbClr val="C00000"/>
                </a:solidFill>
              </a:rPr>
              <a:t>(</a:t>
            </a:r>
            <a:r>
              <a:rPr lang="en-US" b="1" i="1" dirty="0" err="1" smtClean="0">
                <a:solidFill>
                  <a:srgbClr val="C00000"/>
                </a:solidFill>
              </a:rPr>
              <a:t>S</a:t>
            </a:r>
            <a:r>
              <a:rPr lang="en-US" b="1" dirty="0" err="1" smtClean="0">
                <a:solidFill>
                  <a:srgbClr val="C00000"/>
                </a:solidFill>
              </a:rPr>
              <a:t>sin</a:t>
            </a:r>
            <a:r>
              <a:rPr lang="en-US" b="1" i="1" dirty="0" err="1" smtClean="0">
                <a:solidFill>
                  <a:srgbClr val="C00000"/>
                </a:solidFill>
              </a:rPr>
              <a:t>h</a:t>
            </a:r>
            <a:r>
              <a:rPr lang="en-US" b="1" baseline="-25000" dirty="0" err="1" smtClean="0">
                <a:solidFill>
                  <a:srgbClr val="C00000"/>
                </a:solidFill>
              </a:rPr>
              <a:t>o</a:t>
            </a:r>
            <a:r>
              <a:rPr lang="be-BY" b="1" i="1" dirty="0" smtClean="0">
                <a:solidFill>
                  <a:srgbClr val="C00000"/>
                </a:solidFill>
              </a:rPr>
              <a:t>+</a:t>
            </a:r>
            <a:r>
              <a:rPr lang="en-US" b="1" i="1" dirty="0" smtClean="0">
                <a:solidFill>
                  <a:srgbClr val="C00000"/>
                </a:solidFill>
              </a:rPr>
              <a:t>D</a:t>
            </a:r>
            <a:r>
              <a:rPr lang="be-BY" b="1" dirty="0" smtClean="0">
                <a:solidFill>
                  <a:srgbClr val="C00000"/>
                </a:solidFill>
              </a:rPr>
              <a:t>)(1–</a:t>
            </a:r>
            <a:r>
              <a:rPr lang="be-BY" b="1" i="1" dirty="0" smtClean="0">
                <a:solidFill>
                  <a:srgbClr val="C00000"/>
                </a:solidFill>
              </a:rPr>
              <a:t>А</a:t>
            </a:r>
            <a:r>
              <a:rPr lang="be-BY" b="1" dirty="0" smtClean="0">
                <a:solidFill>
                  <a:srgbClr val="C00000"/>
                </a:solidFill>
              </a:rPr>
              <a:t>) </a:t>
            </a:r>
            <a:r>
              <a:rPr lang="be-BY" b="1" dirty="0" smtClean="0"/>
              <a:t>– паглынутая зямной паверхняй радыяцыя. 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b="1" dirty="0" smtClean="0">
                <a:solidFill>
                  <a:srgbClr val="C00000"/>
                </a:solidFill>
              </a:rPr>
              <a:t>Альбеда розных тыпаў падсцільнай паверхні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14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Паверхня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e-BY" sz="2000" b="1"/>
                        <a:t>А, %</a:t>
                      </a:r>
                      <a:endParaRPr lang="ru-RU" sz="1000" b="1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/>
                        <a:t>Паверхня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e-BY" sz="2000" b="1"/>
                        <a:t>А, %</a:t>
                      </a:r>
                      <a:endParaRPr lang="ru-RU" sz="1000" b="1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Снег </a:t>
                      </a:r>
                      <a:endParaRPr lang="ru-RU" sz="1100" b="1" dirty="0"/>
                    </a:p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свежы </a:t>
                      </a:r>
                      <a:endParaRPr lang="ru-RU" sz="1100" b="1" dirty="0"/>
                    </a:p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вільготны </a:t>
                      </a:r>
                      <a:endParaRPr lang="ru-RU" sz="1100" b="1" dirty="0"/>
                    </a:p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забруджаны </a:t>
                      </a:r>
                      <a:endParaRPr lang="ru-RU" sz="1100" b="1" dirty="0"/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Глебы </a:t>
                      </a:r>
                      <a:endParaRPr lang="ru-RU" sz="1100" b="1" dirty="0"/>
                    </a:p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гліністыя </a:t>
                      </a:r>
                      <a:endParaRPr lang="ru-RU" sz="1100" b="1" dirty="0"/>
                    </a:p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пясчаныя </a:t>
                      </a:r>
                      <a:endParaRPr lang="ru-RU" sz="1100" b="1" dirty="0"/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Асушаны тарфянік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 smtClean="0"/>
                        <a:t>90</a:t>
                      </a: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70</a:t>
                      </a: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50</a:t>
                      </a: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be-BY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 smtClean="0"/>
                        <a:t>25</a:t>
                      </a: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40</a:t>
                      </a: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be-BY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 smtClean="0"/>
                        <a:t>8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Збожжавыя культуры</a:t>
                      </a:r>
                      <a:endParaRPr lang="ru-RU" sz="1100" b="1" dirty="0"/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Бульба</a:t>
                      </a:r>
                      <a:endParaRPr lang="ru-RU" sz="1100" b="1" dirty="0"/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Лес</a:t>
                      </a:r>
                      <a:endParaRPr lang="ru-RU" sz="1100" b="1" dirty="0"/>
                    </a:p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хваёвы</a:t>
                      </a:r>
                      <a:endParaRPr lang="ru-RU" sz="1100" b="1" dirty="0"/>
                    </a:p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ліставы</a:t>
                      </a:r>
                      <a:endParaRPr lang="ru-RU" sz="1100" b="1" dirty="0"/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Пустыня</a:t>
                      </a:r>
                      <a:endParaRPr lang="ru-RU" sz="1100" b="1" dirty="0"/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Стэп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15</a:t>
                      </a: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20</a:t>
                      </a: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be-BY" sz="20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 smtClean="0"/>
                        <a:t>15</a:t>
                      </a: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18</a:t>
                      </a: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30</a:t>
                      </a:r>
                      <a:endParaRPr lang="ru-RU" sz="11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000" b="1" dirty="0"/>
                        <a:t>25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Autofit/>
          </a:bodyPr>
          <a:lstStyle/>
          <a:p>
            <a:r>
              <a:rPr lang="be-BY" sz="3600" b="1" dirty="0" smtClean="0">
                <a:solidFill>
                  <a:srgbClr val="C00000"/>
                </a:solidFill>
              </a:rPr>
              <a:t>Спектральнае альбеда (%) розных тыпаў падсцільнай паверхні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5" name="Содержимое 4" descr="спектральнае альбеда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00166" y="1428736"/>
            <a:ext cx="6321264" cy="2595486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2910" y="4071942"/>
            <a:ext cx="8043890" cy="2428892"/>
          </a:xfrm>
        </p:spPr>
        <p:txBody>
          <a:bodyPr>
            <a:normAutofit lnSpcReduction="10000"/>
          </a:bodyPr>
          <a:lstStyle/>
          <a:p>
            <a:pPr algn="ctr"/>
            <a:r>
              <a:rPr lang="be-BY" b="1" dirty="0" smtClean="0">
                <a:solidFill>
                  <a:srgbClr val="002060"/>
                </a:solidFill>
              </a:rPr>
              <a:t>Розныя даўжыні хваляў сонечнага спектра ад адной і той жа паверхні адбіваюцца па-рознаму, г. зн., што кожная хваля мае сваю адбівальную здольнасць – сваё альбеда. З павелічэннем даўжыні хвалі ў сонечным спектры альбеда паверхні ўзрастае.  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83056"/>
          </a:xfrm>
        </p:spPr>
        <p:txBody>
          <a:bodyPr>
            <a:normAutofit fontScale="90000"/>
          </a:bodyPr>
          <a:lstStyle/>
          <a:p>
            <a:r>
              <a:rPr lang="be-BY" b="1" dirty="0" smtClean="0"/>
              <a:t/>
            </a:r>
            <a:br>
              <a:rPr lang="be-BY" b="1" dirty="0" smtClean="0"/>
            </a:br>
            <a:r>
              <a:rPr lang="be-BY" b="1" dirty="0" smtClean="0"/>
              <a:t/>
            </a:r>
            <a:br>
              <a:rPr lang="be-BY" b="1" dirty="0" smtClean="0"/>
            </a:br>
            <a:r>
              <a:rPr lang="be-BY" b="1" dirty="0" smtClean="0">
                <a:solidFill>
                  <a:schemeClr val="accent2"/>
                </a:solidFill>
              </a:rPr>
              <a:t>Доўгахвалевая </a:t>
            </a:r>
            <a:r>
              <a:rPr lang="be-BY" b="1" dirty="0">
                <a:solidFill>
                  <a:schemeClr val="accent2"/>
                </a:solidFill>
              </a:rPr>
              <a:t>радыяцыя зямной паверхні і </a:t>
            </a:r>
            <a:r>
              <a:rPr lang="be-BY" b="1" dirty="0" smtClean="0">
                <a:solidFill>
                  <a:schemeClr val="accent2"/>
                </a:solidFill>
              </a:rPr>
              <a:t>атмасферы.</a:t>
            </a:r>
            <a:r>
              <a:rPr lang="be-BY" b="1" dirty="0" smtClean="0">
                <a:solidFill>
                  <a:srgbClr val="002060"/>
                </a:solidFill>
              </a:rPr>
              <a:t/>
            </a:r>
            <a:br>
              <a:rPr lang="be-BY" b="1" dirty="0" smtClean="0">
                <a:solidFill>
                  <a:srgbClr val="002060"/>
                </a:solidFill>
              </a:rPr>
            </a:br>
            <a:r>
              <a:rPr lang="be-BY" dirty="0">
                <a:solidFill>
                  <a:srgbClr val="002060"/>
                </a:solidFill>
              </a:rPr>
              <a:t/>
            </a:r>
            <a:br>
              <a:rPr lang="be-BY" dirty="0">
                <a:solidFill>
                  <a:srgbClr val="002060"/>
                </a:solidFill>
              </a:rPr>
            </a:br>
            <a:r>
              <a:rPr lang="be-BY" b="1" dirty="0">
                <a:solidFill>
                  <a:srgbClr val="002060"/>
                </a:solidFill>
              </a:rPr>
              <a:t>Выпраменьванне зямной </a:t>
            </a:r>
            <a:r>
              <a:rPr lang="be-BY" b="1" dirty="0" smtClean="0">
                <a:solidFill>
                  <a:srgbClr val="002060"/>
                </a:solidFill>
              </a:rPr>
              <a:t>паверхні</a:t>
            </a:r>
            <a:r>
              <a:rPr lang="be-BY" b="1" dirty="0" smtClean="0"/>
              <a:t/>
            </a:r>
            <a:br>
              <a:rPr lang="be-BY" b="1" dirty="0" smtClean="0"/>
            </a:br>
            <a:r>
              <a:rPr lang="be-BY" dirty="0"/>
              <a:t/>
            </a:r>
            <a:br>
              <a:rPr lang="be-BY" dirty="0"/>
            </a:br>
            <a:endParaRPr lang="be-BY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4500570"/>
            <a:ext cx="8229600" cy="162559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7326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r>
              <a:rPr lang="be-BY" b="1" dirty="0" smtClean="0"/>
              <a:t>Зямная паверхня, як усякае цела, нагрэтае да тэмпературы, вышэйшай за абсалютны нуль, выпраменьвае </a:t>
            </a:r>
            <a:r>
              <a:rPr lang="be-BY" b="1" dirty="0" smtClean="0">
                <a:solidFill>
                  <a:srgbClr val="C00000"/>
                </a:solidFill>
              </a:rPr>
              <a:t>доўгахвалевую электрамагнітную радыяцыю</a:t>
            </a:r>
            <a:r>
              <a:rPr lang="be-BY" b="1" dirty="0" smtClean="0"/>
              <a:t>, якую называюць </a:t>
            </a:r>
            <a:r>
              <a:rPr lang="be-BY" b="1" i="1" dirty="0" smtClean="0">
                <a:solidFill>
                  <a:srgbClr val="FF0000"/>
                </a:solidFill>
              </a:rPr>
              <a:t>уласным выпраменьваннем</a:t>
            </a:r>
            <a:r>
              <a:rPr lang="be-BY" b="1" dirty="0" smtClean="0">
                <a:solidFill>
                  <a:srgbClr val="FF0000"/>
                </a:solidFill>
              </a:rPr>
              <a:t> </a:t>
            </a:r>
            <a:r>
              <a:rPr lang="be-BY" b="1" dirty="0" smtClean="0"/>
              <a:t>зямной паверхні </a:t>
            </a:r>
            <a:r>
              <a:rPr lang="be-BY" b="1" i="1" dirty="0" smtClean="0"/>
              <a:t>Е</a:t>
            </a:r>
            <a:r>
              <a:rPr lang="be-BY" b="1" baseline="-25000" dirty="0" smtClean="0"/>
              <a:t>з</a:t>
            </a:r>
            <a:r>
              <a:rPr lang="be-BY" b="1" dirty="0" smtClean="0"/>
              <a:t>. </a:t>
            </a:r>
            <a:endParaRPr lang="ru-RU" dirty="0" smtClean="0"/>
          </a:p>
          <a:p>
            <a:r>
              <a:rPr lang="be-BY" b="1" dirty="0" smtClean="0"/>
              <a:t>Адпаведна </a:t>
            </a:r>
            <a:r>
              <a:rPr lang="be-BY" b="1" dirty="0" smtClean="0">
                <a:solidFill>
                  <a:srgbClr val="C00000"/>
                </a:solidFill>
              </a:rPr>
              <a:t>закону Стэфана – Больцмана</a:t>
            </a:r>
            <a:r>
              <a:rPr lang="be-BY" b="1" dirty="0" smtClean="0"/>
              <a:t>, выпраменьванне абсалютна чорнага цела прапарцыянальна чацвёртай ступені абсалютнай тэмпературы </a:t>
            </a:r>
            <a:r>
              <a:rPr lang="be-BY" b="1" i="1" dirty="0" smtClean="0"/>
              <a:t>Т</a:t>
            </a:r>
            <a:r>
              <a:rPr lang="be-BY" b="1" dirty="0" smtClean="0"/>
              <a:t>:</a:t>
            </a:r>
            <a:endParaRPr lang="ru-RU" dirty="0" smtClean="0"/>
          </a:p>
          <a:p>
            <a:pPr algn="ctr"/>
            <a:r>
              <a:rPr lang="be-BY" b="1" i="1" dirty="0" smtClean="0">
                <a:solidFill>
                  <a:srgbClr val="FF0000"/>
                </a:solidFill>
              </a:rPr>
              <a:t>Е</a:t>
            </a:r>
            <a:r>
              <a:rPr lang="be-BY" b="1" baseline="-25000" dirty="0" smtClean="0">
                <a:solidFill>
                  <a:srgbClr val="FF0000"/>
                </a:solidFill>
              </a:rPr>
              <a:t> </a:t>
            </a:r>
            <a:r>
              <a:rPr lang="be-BY" b="1" i="1" dirty="0" smtClean="0">
                <a:solidFill>
                  <a:srgbClr val="FF0000"/>
                </a:solidFill>
              </a:rPr>
              <a:t>= </a:t>
            </a:r>
            <a:r>
              <a:rPr lang="be-BY" b="1" dirty="0" smtClean="0">
                <a:solidFill>
                  <a:srgbClr val="FF0000"/>
                </a:solidFill>
              </a:rPr>
              <a:t>σ</a:t>
            </a:r>
            <a:r>
              <a:rPr lang="be-BY" b="1" i="1" dirty="0" smtClean="0">
                <a:solidFill>
                  <a:srgbClr val="FF0000"/>
                </a:solidFill>
              </a:rPr>
              <a:t>Т </a:t>
            </a:r>
            <a:r>
              <a:rPr lang="be-BY" b="1" baseline="30000" dirty="0" smtClean="0">
                <a:solidFill>
                  <a:srgbClr val="FF0000"/>
                </a:solidFill>
              </a:rPr>
              <a:t>4</a:t>
            </a:r>
          </a:p>
          <a:p>
            <a:pPr algn="ctr"/>
            <a:r>
              <a:rPr lang="be-BY" b="1" dirty="0" smtClean="0"/>
              <a:t>дзе </a:t>
            </a:r>
            <a:r>
              <a:rPr lang="be-BY" b="1" dirty="0" smtClean="0">
                <a:solidFill>
                  <a:srgbClr val="C00000"/>
                </a:solidFill>
              </a:rPr>
              <a:t>σ</a:t>
            </a:r>
            <a:r>
              <a:rPr lang="be-BY" b="1" dirty="0" smtClean="0"/>
              <a:t> – пастаянная Стэфана – Больцмана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8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ctr">
              <a:buNone/>
            </a:pPr>
            <a:r>
              <a:rPr lang="be-BY" b="1" dirty="0" smtClean="0">
                <a:solidFill>
                  <a:srgbClr val="002060"/>
                </a:solidFill>
              </a:rPr>
              <a:t>У  </a:t>
            </a:r>
            <a:r>
              <a:rPr lang="be-BY" b="1" dirty="0" smtClean="0">
                <a:solidFill>
                  <a:srgbClr val="C00000"/>
                </a:solidFill>
              </a:rPr>
              <a:t>гідраметэаралогіі</a:t>
            </a:r>
            <a:r>
              <a:rPr lang="be-BY" b="1" dirty="0" smtClean="0">
                <a:solidFill>
                  <a:srgbClr val="002060"/>
                </a:solidFill>
              </a:rPr>
              <a:t> адрозніваюць электрамагнітныя выпраменьванні двух дыяпазонаў: </a:t>
            </a:r>
          </a:p>
          <a:p>
            <a:pPr algn="ctr"/>
            <a:r>
              <a:rPr lang="be-BY" b="1" dirty="0" smtClean="0">
                <a:solidFill>
                  <a:srgbClr val="002060"/>
                </a:solidFill>
              </a:rPr>
              <a:t>Дыяпазон </a:t>
            </a:r>
            <a:r>
              <a:rPr lang="be-BY" b="1" i="1" dirty="0" smtClean="0">
                <a:solidFill>
                  <a:srgbClr val="C00000"/>
                </a:solidFill>
              </a:rPr>
              <a:t>караткахвалевай радыяцыі</a:t>
            </a:r>
            <a:r>
              <a:rPr lang="be-BY" b="1" dirty="0" smtClean="0">
                <a:solidFill>
                  <a:srgbClr val="C00000"/>
                </a:solidFill>
              </a:rPr>
              <a:t> </a:t>
            </a:r>
            <a:r>
              <a:rPr lang="be-BY" b="1" dirty="0" smtClean="0">
                <a:solidFill>
                  <a:srgbClr val="002060"/>
                </a:solidFill>
              </a:rPr>
              <a:t>ўключае сонечныя выпраменьванні з даўжынямі хваляў ад </a:t>
            </a:r>
            <a:r>
              <a:rPr lang="be-BY" b="1" dirty="0" smtClean="0">
                <a:solidFill>
                  <a:srgbClr val="C00000"/>
                </a:solidFill>
              </a:rPr>
              <a:t>0,01 да 4 мкм</a:t>
            </a:r>
            <a:r>
              <a:rPr lang="be-BY" b="1" dirty="0" smtClean="0">
                <a:solidFill>
                  <a:srgbClr val="002060"/>
                </a:solidFill>
              </a:rPr>
              <a:t>. </a:t>
            </a:r>
          </a:p>
          <a:p>
            <a:pPr algn="ctr"/>
            <a:r>
              <a:rPr lang="be-BY" b="1" dirty="0" smtClean="0">
                <a:solidFill>
                  <a:srgbClr val="002060"/>
                </a:solidFill>
              </a:rPr>
              <a:t>Да </a:t>
            </a:r>
            <a:r>
              <a:rPr lang="be-BY" b="1" i="1" dirty="0" smtClean="0">
                <a:solidFill>
                  <a:srgbClr val="C00000"/>
                </a:solidFill>
              </a:rPr>
              <a:t>даўгахвалевай радыяцыі</a:t>
            </a:r>
            <a:r>
              <a:rPr lang="be-BY" b="1" dirty="0" smtClean="0">
                <a:solidFill>
                  <a:srgbClr val="C00000"/>
                </a:solidFill>
              </a:rPr>
              <a:t> </a:t>
            </a:r>
            <a:r>
              <a:rPr lang="be-BY" b="1" dirty="0" smtClean="0">
                <a:solidFill>
                  <a:srgbClr val="002060"/>
                </a:solidFill>
              </a:rPr>
              <a:t>адносяцца выпраменьванні зямной паверхні і атмасферы з даўжынямі хваляў </a:t>
            </a:r>
            <a:r>
              <a:rPr lang="be-BY" b="1" dirty="0" smtClean="0">
                <a:solidFill>
                  <a:srgbClr val="C00000"/>
                </a:solidFill>
              </a:rPr>
              <a:t>ад 4 да 100 мкм</a:t>
            </a:r>
            <a:r>
              <a:rPr lang="be-BY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be-BY" b="1" dirty="0" smtClean="0"/>
              <a:t/>
            </a:r>
            <a:br>
              <a:rPr lang="be-BY" b="1" dirty="0" smtClean="0"/>
            </a:br>
            <a:r>
              <a:rPr lang="be-BY" b="1" dirty="0" smtClean="0">
                <a:solidFill>
                  <a:srgbClr val="C00000"/>
                </a:solidFill>
              </a:rPr>
              <a:t>Часткі</a:t>
            </a:r>
            <a:r>
              <a:rPr lang="be-BY" b="1" dirty="0" smtClean="0"/>
              <a:t> </a:t>
            </a:r>
            <a:r>
              <a:rPr lang="be-BY" b="1" dirty="0" smtClean="0">
                <a:solidFill>
                  <a:srgbClr val="C00000"/>
                </a:solidFill>
              </a:rPr>
              <a:t>спектра </a:t>
            </a:r>
            <a:r>
              <a:rPr lang="be-BY" b="1" dirty="0">
                <a:solidFill>
                  <a:srgbClr val="C00000"/>
                </a:solidFill>
              </a:rPr>
              <a:t>сонечных электрамагнітных </a:t>
            </a:r>
            <a:r>
              <a:rPr lang="be-BY" b="1" dirty="0" smtClean="0">
                <a:solidFill>
                  <a:srgbClr val="C00000"/>
                </a:solidFill>
              </a:rPr>
              <a:t>хваляў:</a:t>
            </a:r>
            <a:r>
              <a:rPr lang="be-BY" b="1" dirty="0">
                <a:solidFill>
                  <a:srgbClr val="C00000"/>
                </a:solidFill>
              </a:rPr>
              <a:t/>
            </a:r>
            <a:br>
              <a:rPr lang="be-BY" b="1" dirty="0">
                <a:solidFill>
                  <a:srgbClr val="C00000"/>
                </a:solidFill>
              </a:rPr>
            </a:br>
            <a:endParaRPr lang="be-BY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183878"/>
              </p:ext>
            </p:extLst>
          </p:nvPr>
        </p:nvGraphicFramePr>
        <p:xfrm>
          <a:off x="899592" y="2060848"/>
          <a:ext cx="7272807" cy="3672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6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6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0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400" b="1" dirty="0">
                          <a:solidFill>
                            <a:srgbClr val="002060"/>
                          </a:solidFill>
                          <a:effectLst/>
                        </a:rPr>
                        <a:t>Выпраменьванне</a:t>
                      </a:r>
                      <a:endParaRPr lang="be-BY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400" b="1">
                          <a:solidFill>
                            <a:srgbClr val="002060"/>
                          </a:solidFill>
                          <a:effectLst/>
                        </a:rPr>
                        <a:t>Дыяпазон λ, мкм</a:t>
                      </a:r>
                      <a:endParaRPr lang="be-BY" sz="1100" b="1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400" b="1" dirty="0">
                          <a:solidFill>
                            <a:srgbClr val="002060"/>
                          </a:solidFill>
                          <a:effectLst/>
                        </a:rPr>
                        <a:t>Ультрафіялетавае</a:t>
                      </a:r>
                      <a:endParaRPr lang="be-BY" sz="11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400" b="1" dirty="0">
                          <a:solidFill>
                            <a:srgbClr val="002060"/>
                          </a:solidFill>
                          <a:effectLst/>
                        </a:rPr>
                        <a:t>Бачнае святло</a:t>
                      </a:r>
                      <a:endParaRPr lang="be-BY" sz="11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400" b="1" dirty="0">
                          <a:solidFill>
                            <a:srgbClr val="002060"/>
                          </a:solidFill>
                          <a:effectLst/>
                        </a:rPr>
                        <a:t>Інфрачырвонае</a:t>
                      </a:r>
                      <a:endParaRPr lang="be-BY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400" b="1" dirty="0">
                          <a:solidFill>
                            <a:srgbClr val="002060"/>
                          </a:solidFill>
                          <a:effectLst/>
                        </a:rPr>
                        <a:t>0,01–0,39  (9 % энергіі)</a:t>
                      </a:r>
                      <a:endParaRPr lang="be-BY" sz="11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400" b="1" dirty="0">
                          <a:solidFill>
                            <a:srgbClr val="002060"/>
                          </a:solidFill>
                          <a:effectLst/>
                        </a:rPr>
                        <a:t>0,40–0,76  (47 % энергіі)</a:t>
                      </a:r>
                      <a:endParaRPr lang="be-BY" sz="11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2400" b="1" dirty="0">
                          <a:solidFill>
                            <a:srgbClr val="002060"/>
                          </a:solidFill>
                          <a:effectLst/>
                        </a:rPr>
                        <a:t>0,76–4  (44 % энергіі)</a:t>
                      </a:r>
                      <a:endParaRPr lang="be-BY" sz="11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38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be-BY" b="1" dirty="0" smtClean="0">
                <a:solidFill>
                  <a:srgbClr val="C00000"/>
                </a:solidFill>
              </a:rPr>
              <a:t>Вызначаюць энергетычную і прыродную асветленасць:</a:t>
            </a:r>
          </a:p>
          <a:p>
            <a:pPr algn="ctr"/>
            <a:endParaRPr lang="be-BY" b="1" dirty="0" smtClean="0">
              <a:solidFill>
                <a:srgbClr val="C00000"/>
              </a:solidFill>
            </a:endParaRPr>
          </a:p>
          <a:p>
            <a:pPr algn="ctr"/>
            <a:r>
              <a:rPr lang="be-BY" b="1" dirty="0" smtClean="0">
                <a:solidFill>
                  <a:srgbClr val="C00000"/>
                </a:solidFill>
              </a:rPr>
              <a:t>Энергетычная асветленасць </a:t>
            </a:r>
            <a:r>
              <a:rPr lang="be-BY" b="1" dirty="0" smtClean="0">
                <a:solidFill>
                  <a:srgbClr val="002060"/>
                </a:solidFill>
              </a:rPr>
              <a:t>– колькасць праменнай энергіі, якая паступае на адзінку плошчы за адзіку часу:</a:t>
            </a:r>
            <a:endParaRPr lang="ru-RU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be-BY" b="1" dirty="0" smtClean="0">
                <a:solidFill>
                  <a:srgbClr val="FF0000"/>
                </a:solidFill>
              </a:rPr>
              <a:t>Вт/м</a:t>
            </a:r>
            <a:r>
              <a:rPr lang="be-BY" b="1" baseline="30000" dirty="0" smtClean="0">
                <a:solidFill>
                  <a:srgbClr val="FF0000"/>
                </a:solidFill>
              </a:rPr>
              <a:t>2</a:t>
            </a:r>
            <a:r>
              <a:rPr lang="be-BY" b="1" dirty="0" smtClean="0">
                <a:solidFill>
                  <a:srgbClr val="FF0000"/>
                </a:solidFill>
              </a:rPr>
              <a:t> ці кВт/м</a:t>
            </a:r>
            <a:r>
              <a:rPr lang="be-BY" b="1" baseline="30000" dirty="0" smtClean="0">
                <a:solidFill>
                  <a:srgbClr val="FF0000"/>
                </a:solidFill>
              </a:rPr>
              <a:t>2</a:t>
            </a:r>
            <a:endParaRPr lang="ru-RU" dirty="0" smtClean="0">
              <a:solidFill>
                <a:srgbClr val="FF0000"/>
              </a:solidFill>
            </a:endParaRPr>
          </a:p>
          <a:p>
            <a:pPr algn="ctr"/>
            <a:r>
              <a:rPr lang="be-BY" b="1" dirty="0" smtClean="0">
                <a:solidFill>
                  <a:srgbClr val="002060"/>
                </a:solidFill>
              </a:rPr>
              <a:t>Гэта азначае, што на 1 м</a:t>
            </a:r>
            <a:r>
              <a:rPr lang="be-BY" b="1" baseline="30000" dirty="0" smtClean="0">
                <a:solidFill>
                  <a:srgbClr val="002060"/>
                </a:solidFill>
              </a:rPr>
              <a:t>2</a:t>
            </a:r>
            <a:r>
              <a:rPr lang="be-BY" b="1" dirty="0" smtClean="0">
                <a:solidFill>
                  <a:srgbClr val="002060"/>
                </a:solidFill>
              </a:rPr>
              <a:t> за 1 с паступае 1 Дж (1 кДж) праменнай энергіі. Колькасць праменнай энергіі за больш працяглы перыяд (гадзіну, суткі, месяц, год) выражаюць у джоўлях </a:t>
            </a:r>
            <a:r>
              <a:rPr lang="be-BY" b="1" dirty="0" smtClean="0">
                <a:solidFill>
                  <a:srgbClr val="FF0000"/>
                </a:solidFill>
              </a:rPr>
              <a:t>(Дж) </a:t>
            </a:r>
            <a:r>
              <a:rPr lang="be-BY" b="1" dirty="0" smtClean="0">
                <a:solidFill>
                  <a:srgbClr val="002060"/>
                </a:solidFill>
              </a:rPr>
              <a:t>або мегаджоўлях </a:t>
            </a:r>
            <a:r>
              <a:rPr lang="be-BY" b="1" dirty="0" smtClean="0">
                <a:solidFill>
                  <a:srgbClr val="FF0000"/>
                </a:solidFill>
              </a:rPr>
              <a:t>(МДж).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be-BY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ctr"/>
            <a:r>
              <a:rPr lang="be-BY" sz="4000" b="1" dirty="0">
                <a:solidFill>
                  <a:srgbClr val="C00000"/>
                </a:solidFill>
              </a:rPr>
              <a:t>Сонечная пастаянная</a:t>
            </a:r>
            <a:endParaRPr lang="be-BY" sz="40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be-BY" b="1" i="1" dirty="0" smtClean="0">
                <a:solidFill>
                  <a:srgbClr val="C00000"/>
                </a:solidFill>
              </a:rPr>
              <a:t>Сонечнай пастаяннай </a:t>
            </a:r>
            <a:r>
              <a:rPr lang="en-US" b="1" i="1" dirty="0" smtClean="0">
                <a:solidFill>
                  <a:srgbClr val="C00000"/>
                </a:solidFill>
              </a:rPr>
              <a:t>S</a:t>
            </a:r>
            <a:r>
              <a:rPr lang="en-US" b="1" baseline="-25000" dirty="0" smtClean="0">
                <a:solidFill>
                  <a:srgbClr val="C00000"/>
                </a:solidFill>
              </a:rPr>
              <a:t>o</a:t>
            </a:r>
            <a:r>
              <a:rPr lang="be-BY" b="1" dirty="0" smtClean="0">
                <a:solidFill>
                  <a:srgbClr val="C00000"/>
                </a:solidFill>
              </a:rPr>
              <a:t> </a:t>
            </a:r>
            <a:r>
              <a:rPr lang="be-BY" b="1" dirty="0" smtClean="0">
                <a:solidFill>
                  <a:srgbClr val="002060"/>
                </a:solidFill>
              </a:rPr>
              <a:t>называецца шчыльнасць патоку сонечнай радыяцыі (энергетычная асветленасць) на верхняй мяжы атмасферы на перпендыкулярную паверхню пры сярэдняй адлегласці ад Зямлі да Сонца. 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5400" b="1" i="1" dirty="0" smtClean="0">
                <a:solidFill>
                  <a:srgbClr val="FF0000"/>
                </a:solidFill>
              </a:rPr>
              <a:t>S</a:t>
            </a:r>
            <a:r>
              <a:rPr lang="en-US" sz="5400" b="1" baseline="-25000" dirty="0" smtClean="0">
                <a:solidFill>
                  <a:srgbClr val="FF0000"/>
                </a:solidFill>
              </a:rPr>
              <a:t>o </a:t>
            </a:r>
            <a:r>
              <a:rPr lang="be-BY" sz="5400" b="1" baseline="-25000" dirty="0">
                <a:solidFill>
                  <a:srgbClr val="FF0000"/>
                </a:solidFill>
              </a:rPr>
              <a:t>=</a:t>
            </a:r>
            <a:r>
              <a:rPr lang="be-BY" sz="5400" b="1" dirty="0">
                <a:solidFill>
                  <a:srgbClr val="FF0000"/>
                </a:solidFill>
              </a:rPr>
              <a:t>1367 Вт/м</a:t>
            </a:r>
            <a:r>
              <a:rPr lang="be-BY" sz="5400" b="1" baseline="30000" dirty="0">
                <a:solidFill>
                  <a:srgbClr val="FF0000"/>
                </a:solidFill>
              </a:rPr>
              <a:t>2</a:t>
            </a:r>
            <a:endParaRPr lang="be-BY" sz="5400" dirty="0">
              <a:solidFill>
                <a:srgbClr val="FF0000"/>
              </a:solidFill>
            </a:endParaRPr>
          </a:p>
          <a:p>
            <a:endParaRPr lang="be-BY" sz="5400" dirty="0"/>
          </a:p>
        </p:txBody>
      </p:sp>
    </p:spTree>
    <p:extLst>
      <p:ext uri="{BB962C8B-B14F-4D97-AF65-F5344CB8AC3E}">
        <p14:creationId xmlns:p14="http://schemas.microsoft.com/office/powerpoint/2010/main" val="1172404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b="1" dirty="0">
                <a:solidFill>
                  <a:srgbClr val="002060"/>
                </a:solidFill>
              </a:rPr>
              <a:t>Прамая сонечная радыяцыя</a:t>
            </a:r>
            <a:r>
              <a:rPr lang="be-BY" dirty="0">
                <a:solidFill>
                  <a:srgbClr val="002060"/>
                </a:solidFill>
              </a:rPr>
              <a:t/>
            </a:r>
            <a:br>
              <a:rPr lang="be-BY" dirty="0">
                <a:solidFill>
                  <a:srgbClr val="002060"/>
                </a:solidFill>
              </a:rPr>
            </a:br>
            <a:endParaRPr lang="be-BY" dirty="0">
              <a:solidFill>
                <a:srgbClr val="002060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6" y="928670"/>
            <a:ext cx="7720539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92" y="5013176"/>
            <a:ext cx="6143668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8525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43998" cy="1928826"/>
          </a:xfrm>
        </p:spPr>
        <p:txBody>
          <a:bodyPr>
            <a:normAutofit fontScale="90000"/>
          </a:bodyPr>
          <a:lstStyle/>
          <a:p>
            <a:r>
              <a:rPr lang="be-BY" b="1" dirty="0" smtClean="0"/>
              <a:t/>
            </a:r>
            <a:br>
              <a:rPr lang="be-BY" b="1" dirty="0" smtClean="0"/>
            </a:br>
            <a:r>
              <a:rPr lang="be-BY" sz="3600" b="1" dirty="0" smtClean="0">
                <a:solidFill>
                  <a:srgbClr val="C00000"/>
                </a:solidFill>
              </a:rPr>
              <a:t>Паглынанне радыяцыі. Размеркаванне энергіі ў спектры сонечнай радыяцыі на мяжы атмасферы (</a:t>
            </a:r>
            <a:r>
              <a:rPr lang="be-BY" sz="3600" b="1" i="1" dirty="0" smtClean="0">
                <a:solidFill>
                  <a:srgbClr val="C00000"/>
                </a:solidFill>
              </a:rPr>
              <a:t>1</a:t>
            </a:r>
            <a:r>
              <a:rPr lang="be-BY" sz="3600" b="1" dirty="0" smtClean="0">
                <a:solidFill>
                  <a:srgbClr val="C00000"/>
                </a:solidFill>
              </a:rPr>
              <a:t>) і каля зямной паверхні (</a:t>
            </a:r>
            <a:r>
              <a:rPr lang="be-BY" sz="3600" b="1" i="1" dirty="0" smtClean="0">
                <a:solidFill>
                  <a:srgbClr val="C00000"/>
                </a:solidFill>
              </a:rPr>
              <a:t>2</a:t>
            </a:r>
            <a:r>
              <a:rPr lang="be-BY" sz="3600" b="1" dirty="0" smtClean="0">
                <a:solidFill>
                  <a:srgbClr val="C00000"/>
                </a:solidFill>
              </a:rPr>
              <a:t>)</a:t>
            </a:r>
            <a:r>
              <a:rPr lang="be-BY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be-BY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2285992"/>
            <a:ext cx="8332458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26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e-BY" sz="3600" b="1" dirty="0" smtClean="0">
                <a:solidFill>
                  <a:srgbClr val="C00000"/>
                </a:solidFill>
              </a:rPr>
              <a:t>Лініі малекулярнага паглынання</a:t>
            </a:r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be-BY" sz="3600" b="1" dirty="0" smtClean="0">
                <a:solidFill>
                  <a:srgbClr val="C00000"/>
                </a:solidFill>
              </a:rPr>
              <a:t>ў атмасферы 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5" name="Содержимое 4" descr="лініі паголынання газаў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2844" y="1571612"/>
            <a:ext cx="4496122" cy="476454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6248" y="1428736"/>
            <a:ext cx="4572032" cy="469742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be-BY" b="1" dirty="0" smtClean="0">
                <a:solidFill>
                  <a:srgbClr val="002060"/>
                </a:solidFill>
              </a:rPr>
              <a:t>Моцным паглынальнікам радыяцыі з’яўляецца </a:t>
            </a:r>
            <a:r>
              <a:rPr lang="be-BY" b="1" dirty="0" smtClean="0">
                <a:solidFill>
                  <a:srgbClr val="C00000"/>
                </a:solidFill>
              </a:rPr>
              <a:t>азон</a:t>
            </a:r>
            <a:r>
              <a:rPr lang="be-BY" b="1" dirty="0" smtClean="0">
                <a:solidFill>
                  <a:srgbClr val="002060"/>
                </a:solidFill>
              </a:rPr>
              <a:t>, ён здольны паглынуць да </a:t>
            </a:r>
            <a:r>
              <a:rPr lang="be-BY" b="1" dirty="0" smtClean="0">
                <a:solidFill>
                  <a:srgbClr val="C00000"/>
                </a:solidFill>
              </a:rPr>
              <a:t>3 %</a:t>
            </a:r>
            <a:r>
              <a:rPr lang="be-BY" b="1" dirty="0" smtClean="0">
                <a:solidFill>
                  <a:srgbClr val="002060"/>
                </a:solidFill>
              </a:rPr>
              <a:t> ад энергіі сонечнай пастаяннай. Азон цалкам паглынае частку сонечнага спектра з даўжынямі хваляў карацей за </a:t>
            </a:r>
            <a:r>
              <a:rPr lang="be-BY" b="1" dirty="0" smtClean="0">
                <a:solidFill>
                  <a:srgbClr val="C00000"/>
                </a:solidFill>
              </a:rPr>
              <a:t>0,29 мкм </a:t>
            </a:r>
            <a:r>
              <a:rPr lang="be-BY" b="1" dirty="0" smtClean="0">
                <a:solidFill>
                  <a:srgbClr val="002060"/>
                </a:solidFill>
              </a:rPr>
              <a:t>і не дапускае іх да зямной паверхні. Акрамя таго, </a:t>
            </a:r>
            <a:r>
              <a:rPr lang="be-BY" b="1" dirty="0" smtClean="0">
                <a:solidFill>
                  <a:srgbClr val="C00000"/>
                </a:solidFill>
              </a:rPr>
              <a:t>азон </a:t>
            </a:r>
            <a:r>
              <a:rPr lang="be-BY" b="1" dirty="0" smtClean="0">
                <a:solidFill>
                  <a:srgbClr val="002060"/>
                </a:solidFill>
              </a:rPr>
              <a:t>паглынае выпраменьванні з даўжынямі хваляў </a:t>
            </a:r>
            <a:r>
              <a:rPr lang="be-BY" b="1" dirty="0" smtClean="0">
                <a:solidFill>
                  <a:srgbClr val="C00000"/>
                </a:solidFill>
              </a:rPr>
              <a:t>9,4–9,9 мкм </a:t>
            </a:r>
            <a:r>
              <a:rPr lang="be-BY" b="1" dirty="0" smtClean="0">
                <a:solidFill>
                  <a:srgbClr val="002060"/>
                </a:solidFill>
              </a:rPr>
              <a:t>у ІЧ вобласці спектра.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550</Words>
  <Application>Microsoft Office PowerPoint</Application>
  <PresentationFormat>Экран (4:3)</PresentationFormat>
  <Paragraphs>91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 Часткі спектра сонечных электрамагнітных хваляў: </vt:lpstr>
      <vt:lpstr>Презентация PowerPoint</vt:lpstr>
      <vt:lpstr>Презентация PowerPoint</vt:lpstr>
      <vt:lpstr>Прамая сонечная радыяцыя </vt:lpstr>
      <vt:lpstr> Паглынанне радыяцыі. Размеркаванне энергіі ў спектры сонечнай радыяцыі на мяжы атмасферы (1) і каля зямной паверхні (2)  </vt:lpstr>
      <vt:lpstr>Лініі малекулярнага паглынання ў атмасферы </vt:lpstr>
      <vt:lpstr> Закон Рэлея. У ідэальна чыстай і сухой атмасферы (без аэразолі) рассеянне святла падпарадкоўваецца закону Рэлея: інтэнсіўнасць рассеянай радыяцыі адваротна прапарцыянальная чацвёртай ступені даўжыні хвалі промняў, якія рассейваюцца:  </vt:lpstr>
      <vt:lpstr> Закон аслаблення сонечнай радыяцыі ў атмасферы. Формула Бугера </vt:lpstr>
      <vt:lpstr>Залежнасць масы атмасферы ад вышыні сонца (табліца Бемпарада) </vt:lpstr>
      <vt:lpstr>Каэфіцыент празрыстасці атмасферы р</vt:lpstr>
      <vt:lpstr>S1= Sо р пры m=1;  S2 = Sо рр = Sо р2 пры m=2; S3 = Sо рpр = Sо р3 пры m=3.  Sm = Sо рm – формул Бугера </vt:lpstr>
      <vt:lpstr>Презентация PowerPoint</vt:lpstr>
      <vt:lpstr>  Фактар мутнасці Т паказвае колькасць ідэальных атмасфер, якія ствараюць такое ж аслабленне радыяцыі, як і рэальная атмасфера   </vt:lpstr>
      <vt:lpstr>Презентация PowerPoint</vt:lpstr>
      <vt:lpstr>Сумарная радыяцыя Q Сумарная радыяцыя – гэта сума прамой  і рассеянай радыяцыі, што паступае на зямную паверхню:  </vt:lpstr>
      <vt:lpstr> Альбеда А  </vt:lpstr>
      <vt:lpstr>Презентация PowerPoint</vt:lpstr>
      <vt:lpstr>Альбеда розных тыпаў падсцільнай паверхні</vt:lpstr>
      <vt:lpstr>Спектральнае альбеда (%) розных тыпаў падсцільнай паверхні</vt:lpstr>
      <vt:lpstr>  Доўгахвалевая радыяцыя зямной паверхні і атмасферы.  Выпраменьванне зямной паверхні  </vt:lpstr>
      <vt:lpstr>Презентация PowerPoint</vt:lpstr>
    </vt:vector>
  </TitlesOfParts>
  <Company>SPecialiST RePack &amp; SanBuild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62</cp:revision>
  <dcterms:created xsi:type="dcterms:W3CDTF">2013-05-01T12:11:47Z</dcterms:created>
  <dcterms:modified xsi:type="dcterms:W3CDTF">2020-11-09T10:32:07Z</dcterms:modified>
</cp:coreProperties>
</file>