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70" r:id="rId3"/>
    <p:sldId id="263" r:id="rId4"/>
    <p:sldId id="258" r:id="rId5"/>
    <p:sldId id="259" r:id="rId6"/>
    <p:sldId id="260" r:id="rId7"/>
    <p:sldId id="261" r:id="rId8"/>
    <p:sldId id="262" r:id="rId9"/>
    <p:sldId id="274" r:id="rId10"/>
    <p:sldId id="277" r:id="rId11"/>
    <p:sldId id="314" r:id="rId12"/>
    <p:sldId id="284" r:id="rId13"/>
    <p:sldId id="287" r:id="rId14"/>
    <p:sldId id="290" r:id="rId15"/>
    <p:sldId id="291" r:id="rId16"/>
    <p:sldId id="292" r:id="rId17"/>
    <p:sldId id="288" r:id="rId18"/>
    <p:sldId id="293" r:id="rId19"/>
    <p:sldId id="294" r:id="rId20"/>
    <p:sldId id="295" r:id="rId21"/>
    <p:sldId id="296" r:id="rId22"/>
    <p:sldId id="297" r:id="rId23"/>
    <p:sldId id="304" r:id="rId24"/>
    <p:sldId id="306" r:id="rId25"/>
    <p:sldId id="307" r:id="rId26"/>
    <p:sldId id="310" r:id="rId27"/>
    <p:sldId id="311" r:id="rId28"/>
    <p:sldId id="31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C02ED-42EA-45F4-A7A2-8F79FC8ED47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74A2-DA4B-4EFD-A459-91DFAAD05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B06B-2902-46EA-B23E-07DD20447A7E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3D6E-80E4-4758-96F4-F0A50117BF62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A1E-F928-4FD4-9736-036E62EB5810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A81-B84F-482B-9850-6DAF85AFA9BF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D2C8-9543-4F23-A562-9A2C6E7CC88B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E779-449D-4D11-A227-001579403B97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6D50-C97D-46BB-B146-2A420CE66022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9823-2411-47EF-A63C-629F910B8344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64D-53D6-4426-9D36-7E4B3A444F97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108A-379A-4FB6-8B7A-6DA3671484F8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5F3-A56C-4166-8981-3704DCDE0019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CA31-23F6-46C7-9A51-F6265D9DC8F0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5FF0-422E-4B36-B7AD-9C8E8BB2F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Радыёлакацыйнае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зандзіраванне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гідраатмасферы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e-BY" b="1" dirty="0" smtClean="0">
                <a:solidFill>
                  <a:srgbClr val="C00000"/>
                </a:solidFill>
              </a:rPr>
              <a:t>Радыёлакацыя</a:t>
            </a:r>
            <a:r>
              <a:rPr lang="be-BY" b="1" dirty="0" smtClean="0">
                <a:solidFill>
                  <a:srgbClr val="002060"/>
                </a:solidFill>
              </a:rPr>
              <a:t> -- вобласць радыётэхнікі, з дапамогай якой выяўляюцца і даследуюцца гідраатмасферныя аб’екты (атмасферныя і марскія франты, тыпы паветраных мас, цыклоны і антыцыклоны, формы і колькасць воблакаў, іх структура, паверхня мораў і акіянаў, марскія хваляванні, фізіка-хімічныя працэсы гідраатмасферы і інш.).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0"/>
            <a:ext cx="8229600" cy="128586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e-BY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e-BY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Метады агляду прасторы: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Содержимое 6" descr="кругавы мета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4" y="1273436"/>
            <a:ext cx="4787982" cy="2727068"/>
          </a:xfrm>
          <a:prstGeom prst="rect">
            <a:avLst/>
          </a:prstGeom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4429124" y="3857628"/>
            <a:ext cx="4429155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be-BY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кругавы, </a:t>
            </a: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be-BY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вінтавы,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be-BY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канічны.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</a:t>
            </a:r>
            <a:r>
              <a:rPr kumimoji="0" lang="ru-RU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be-BY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вуглавая скорасць кручэння антэны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Содержимое 8" descr="канічны мета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71546"/>
            <a:ext cx="3785228" cy="2786082"/>
          </a:xfrm>
          <a:prstGeom prst="rect">
            <a:avLst/>
          </a:prstGeom>
        </p:spPr>
      </p:pic>
      <p:pic>
        <p:nvPicPr>
          <p:cNvPr id="16" name="Picture 2" descr="C:\Users\User\Pictures\вінтавы метад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0"/>
            <a:ext cx="3786214" cy="2629315"/>
          </a:xfrm>
          <a:prstGeom prst="rect">
            <a:avLst/>
          </a:prstGeom>
          <a:noFill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Сетка ДМРЛ ЗША, якая працуе у аўтаматызаваным рэжыме ў рэальным часе з апавяшчэннем аб штармавым надвор’і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етка ДМРЛ ЗШ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510151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Змяненне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частаты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адбітага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сігнала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набліжэнні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цэлі</a:t>
            </a:r>
            <a:r>
              <a:rPr lang="ru-RU" b="1" dirty="0" smtClean="0">
                <a:solidFill>
                  <a:srgbClr val="C00000"/>
                </a:solidFill>
              </a:rPr>
              <a:t> да </a:t>
            </a:r>
            <a:r>
              <a:rPr lang="ru-RU" b="1" dirty="0" err="1" smtClean="0">
                <a:solidFill>
                  <a:srgbClr val="C00000"/>
                </a:solidFill>
              </a:rPr>
              <a:t>лакатара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змяненне частаты доплер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4564" y="1428736"/>
            <a:ext cx="5624062" cy="15716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214686"/>
            <a:ext cx="8472518" cy="3214710"/>
          </a:xfrm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Выпрамяненні, выпушчаныя ў прастору </a:t>
            </a:r>
            <a:r>
              <a:rPr lang="be-BY" b="1" dirty="0" smtClean="0">
                <a:solidFill>
                  <a:srgbClr val="C00000"/>
                </a:solidFill>
              </a:rPr>
              <a:t>ДМРЛ</a:t>
            </a:r>
            <a:r>
              <a:rPr lang="be-BY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адбіваюцца</a:t>
            </a:r>
            <a:r>
              <a:rPr lang="ru-RU" b="1" dirty="0" smtClean="0">
                <a:solidFill>
                  <a:srgbClr val="002060"/>
                </a:solidFill>
              </a:rPr>
              <a:t> ад </a:t>
            </a:r>
            <a:r>
              <a:rPr lang="be-BY" b="1" dirty="0" smtClean="0">
                <a:solidFill>
                  <a:srgbClr val="002060"/>
                </a:solidFill>
              </a:rPr>
              <a:t>атмасферных </a:t>
            </a:r>
            <a:r>
              <a:rPr lang="ru-RU" b="1" dirty="0" err="1" smtClean="0">
                <a:solidFill>
                  <a:srgbClr val="002060"/>
                </a:solidFill>
              </a:rPr>
              <a:t>аб’екта</a:t>
            </a:r>
            <a:r>
              <a:rPr lang="be-BY" b="1" dirty="0" smtClean="0">
                <a:solidFill>
                  <a:srgbClr val="002060"/>
                </a:solidFill>
              </a:rPr>
              <a:t>ў, што </a:t>
            </a:r>
            <a:r>
              <a:rPr lang="ru-RU" b="1" dirty="0" err="1" smtClean="0">
                <a:solidFill>
                  <a:srgbClr val="002060"/>
                </a:solidFill>
              </a:rPr>
              <a:t>рух</a:t>
            </a:r>
            <a:r>
              <a:rPr lang="be-BY" b="1" dirty="0" smtClean="0">
                <a:solidFill>
                  <a:srgbClr val="002060"/>
                </a:solidFill>
              </a:rPr>
              <a:t>аюцца,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змяняюць</a:t>
            </a:r>
            <a:r>
              <a:rPr lang="ru-RU" b="1" dirty="0" smtClean="0">
                <a:solidFill>
                  <a:srgbClr val="002060"/>
                </a:solidFill>
              </a:rPr>
              <a:t> сваю </a:t>
            </a:r>
            <a:r>
              <a:rPr lang="ru-RU" b="1" dirty="0" err="1" smtClean="0">
                <a:solidFill>
                  <a:srgbClr val="002060"/>
                </a:solidFill>
              </a:rPr>
              <a:t>частату</a:t>
            </a:r>
            <a:r>
              <a:rPr lang="be-BY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Частата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электрамагнітных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ваганняў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будзе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расці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калі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цэль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набліжаецца</a:t>
            </a:r>
            <a:r>
              <a:rPr lang="ru-RU" b="1" dirty="0" smtClean="0">
                <a:solidFill>
                  <a:srgbClr val="002060"/>
                </a:solidFill>
              </a:rPr>
              <a:t> да </a:t>
            </a:r>
            <a:r>
              <a:rPr lang="ru-RU" b="1" dirty="0" err="1" smtClean="0">
                <a:solidFill>
                  <a:srgbClr val="002060"/>
                </a:solidFill>
              </a:rPr>
              <a:t>лакатара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памяншацца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аддаленні</a:t>
            </a:r>
            <a:r>
              <a:rPr lang="ru-RU" b="1" dirty="0" smtClean="0">
                <a:solidFill>
                  <a:srgbClr val="002060"/>
                </a:solidFill>
              </a:rPr>
              <a:t> ад </a:t>
            </a:r>
            <a:r>
              <a:rPr lang="ru-RU" b="1" dirty="0" err="1" smtClean="0">
                <a:solidFill>
                  <a:srgbClr val="002060"/>
                </a:solidFill>
              </a:rPr>
              <a:t>лакатара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Схема доплераўскага МРЛ, які працуе ў аператыўным рэжыме бесперапыннага выпрамянення ў аэрапорце Мінск-2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схема ДМРЛ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1428736"/>
            <a:ext cx="5783523" cy="17202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143248"/>
            <a:ext cx="8258204" cy="3357586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Сігнал</a:t>
            </a:r>
            <a:r>
              <a:rPr lang="ru-RU" b="1" dirty="0" smtClean="0">
                <a:solidFill>
                  <a:srgbClr val="002060"/>
                </a:solidFill>
              </a:rPr>
              <a:t> ад </a:t>
            </a:r>
            <a:r>
              <a:rPr lang="ru-RU" b="1" dirty="0" err="1" smtClean="0">
                <a:solidFill>
                  <a:srgbClr val="002060"/>
                </a:solidFill>
              </a:rPr>
              <a:t>перадатчыка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адначасова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паступае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перадатачную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антэну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змяшальнік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адбіты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сігнал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прыёмную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антэну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паступае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ў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прыёмнік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потым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таксама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змяшальнік</a:t>
            </a:r>
            <a:r>
              <a:rPr lang="ru-RU" b="1" dirty="0" smtClean="0">
                <a:solidFill>
                  <a:srgbClr val="002060"/>
                </a:solidFill>
              </a:rPr>
              <a:t>. За кошт </a:t>
            </a:r>
            <a:r>
              <a:rPr lang="ru-RU" b="1" dirty="0" err="1" smtClean="0">
                <a:solidFill>
                  <a:srgbClr val="002060"/>
                </a:solidFill>
              </a:rPr>
              <a:t>рознасці</a:t>
            </a:r>
            <a:r>
              <a:rPr lang="ru-RU" b="1" dirty="0" smtClean="0">
                <a:solidFill>
                  <a:srgbClr val="002060"/>
                </a:solidFill>
              </a:rPr>
              <a:t> частот </a:t>
            </a:r>
            <a:r>
              <a:rPr lang="ru-RU" b="1" dirty="0" err="1" smtClean="0">
                <a:solidFill>
                  <a:srgbClr val="002060"/>
                </a:solidFill>
              </a:rPr>
              <a:t>выпрамененага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адбітага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сігналаў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змяшальніку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паявяцца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біенні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адрозненні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частатой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f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Звычайна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вымераюць</a:t>
            </a:r>
            <a:r>
              <a:rPr lang="ru-RU" b="1" dirty="0" smtClean="0">
                <a:solidFill>
                  <a:srgbClr val="002060"/>
                </a:solidFill>
              </a:rPr>
              <a:t> фазу </a:t>
            </a:r>
            <a:r>
              <a:rPr lang="ru-RU" b="1" dirty="0" err="1" smtClean="0">
                <a:solidFill>
                  <a:srgbClr val="002060"/>
                </a:solidFill>
              </a:rPr>
              <a:t>адбітага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сігнала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па </a:t>
            </a:r>
            <a:r>
              <a:rPr lang="ru-RU" b="1" dirty="0" err="1" smtClean="0">
                <a:solidFill>
                  <a:srgbClr val="002060"/>
                </a:solidFill>
              </a:rPr>
              <a:t>скорасці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змянення</a:t>
            </a:r>
            <a:r>
              <a:rPr lang="ru-RU" b="1" dirty="0" smtClean="0">
                <a:solidFill>
                  <a:srgbClr val="002060"/>
                </a:solidFill>
              </a:rPr>
              <a:t> фазы </a:t>
            </a:r>
            <a:r>
              <a:rPr lang="ru-RU" b="1" dirty="0" err="1" smtClean="0">
                <a:solidFill>
                  <a:srgbClr val="002060"/>
                </a:solidFill>
              </a:rPr>
              <a:t>мяркуюць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скорасці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перамяшчэння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аб’екта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рассейвальніка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0003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002060"/>
                </a:solidFill>
              </a:rPr>
              <a:t>Радыёлакацыйныя карты метэаралагічных з’яў і верхняй мяжы воблачнасці, атрыманыя ДМРЛ у аэрапорце Мінск-2. </a:t>
            </a:r>
            <a:r>
              <a:rPr lang="ru-RU" sz="2800" b="1" dirty="0" smtClean="0">
                <a:solidFill>
                  <a:srgbClr val="002060"/>
                </a:solidFill>
              </a:rPr>
              <a:t>ДМРЛ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працуе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даўжыні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хвалі</a:t>
            </a:r>
            <a:r>
              <a:rPr lang="ru-RU" sz="2800" b="1" dirty="0" smtClean="0">
                <a:solidFill>
                  <a:srgbClr val="002060"/>
                </a:solidFill>
              </a:rPr>
              <a:t> 5.5 см у </a:t>
            </a:r>
            <a:r>
              <a:rPr lang="ru-RU" sz="2800" b="1" dirty="0" err="1" smtClean="0">
                <a:solidFill>
                  <a:srgbClr val="002060"/>
                </a:solidFill>
              </a:rPr>
              <a:t>аўтаматычным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рэжыме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Радыўс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агляду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прасторы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складае</a:t>
            </a:r>
            <a:r>
              <a:rPr lang="ru-RU" sz="2800" b="1" dirty="0" smtClean="0">
                <a:solidFill>
                  <a:srgbClr val="002060"/>
                </a:solidFill>
              </a:rPr>
              <a:t> 200 км</a:t>
            </a:r>
            <a:r>
              <a:rPr lang="be-BY" sz="2800" b="1" dirty="0" smtClean="0">
                <a:solidFill>
                  <a:srgbClr val="002060"/>
                </a:solidFill>
              </a:rPr>
              <a:t>, які ажыццяўляецца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кожныя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15 </a:t>
            </a:r>
            <a:r>
              <a:rPr lang="ru-RU" sz="2800" b="1" dirty="0" err="1" smtClean="0">
                <a:solidFill>
                  <a:srgbClr val="002060"/>
                </a:solidFill>
              </a:rPr>
              <a:t>мін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карта ДМРЛ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286124"/>
            <a:ext cx="4038600" cy="3129915"/>
          </a:xfrm>
        </p:spPr>
      </p:pic>
      <p:pic>
        <p:nvPicPr>
          <p:cNvPr id="7" name="Содержимое 6" descr="карта ДМРЛ 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286124"/>
            <a:ext cx="4038600" cy="31027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Радыёлакацыйная</a:t>
            </a:r>
            <a:r>
              <a:rPr lang="ru-RU" sz="3200" b="1" dirty="0" smtClean="0">
                <a:solidFill>
                  <a:srgbClr val="002060"/>
                </a:solidFill>
              </a:rPr>
              <a:t> карта </a:t>
            </a:r>
            <a:r>
              <a:rPr lang="be-BY" sz="3200" b="1" dirty="0" smtClean="0">
                <a:solidFill>
                  <a:srgbClr val="002060"/>
                </a:solidFill>
              </a:rPr>
              <a:t>вышыні </a:t>
            </a:r>
            <a:r>
              <a:rPr lang="ru-RU" sz="3200" b="1" dirty="0" err="1" smtClean="0">
                <a:solidFill>
                  <a:srgbClr val="002060"/>
                </a:solidFill>
              </a:rPr>
              <a:t>верхняй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мяжы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воблачнасці</a:t>
            </a:r>
            <a:r>
              <a:rPr lang="be-BY" sz="3200" b="1" dirty="0" smtClean="0">
                <a:solidFill>
                  <a:srgbClr val="002060"/>
                </a:solidFill>
              </a:rPr>
              <a:t> (км)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арта ДМРЛ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5839952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err="1" smtClean="0">
                <a:solidFill>
                  <a:srgbClr val="C00000"/>
                </a:solidFill>
              </a:rPr>
              <a:t>Кучава-дажджавая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воблачнасць</a:t>
            </a:r>
            <a:r>
              <a:rPr lang="ru-RU" sz="4000" b="1" dirty="0" smtClean="0">
                <a:solidFill>
                  <a:srgbClr val="C00000"/>
                </a:solidFill>
              </a:rPr>
              <a:t> у </a:t>
            </a:r>
            <a:r>
              <a:rPr lang="ru-RU" sz="4000" b="1" dirty="0" err="1" smtClean="0">
                <a:solidFill>
                  <a:srgbClr val="C00000"/>
                </a:solidFill>
              </a:rPr>
              <a:t>цыклоне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Крыстафер</a:t>
            </a:r>
            <a:r>
              <a:rPr lang="ru-RU" sz="4000" b="1" dirty="0" smtClean="0">
                <a:solidFill>
                  <a:srgbClr val="C00000"/>
                </a:solidFill>
              </a:rPr>
              <a:t> над </a:t>
            </a:r>
            <a:r>
              <a:rPr lang="ru-RU" sz="4000" b="1" dirty="0" err="1" smtClean="0">
                <a:solidFill>
                  <a:srgbClr val="C00000"/>
                </a:solidFill>
              </a:rPr>
              <a:t>Мінскам</a:t>
            </a:r>
            <a:r>
              <a:rPr lang="ru-RU" sz="4000" b="1" dirty="0" smtClean="0">
                <a:solidFill>
                  <a:srgbClr val="C00000"/>
                </a:solidFill>
              </a:rPr>
              <a:t>, 24 мая 2013 г. 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воблачнасць у Крыстафер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645" y="1928802"/>
            <a:ext cx="8283714" cy="392909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Сінаптычная сітуацыя</a:t>
            </a:r>
            <a:r>
              <a:rPr lang="ru-RU" sz="3600" b="1" dirty="0" smtClean="0">
                <a:solidFill>
                  <a:srgbClr val="C00000"/>
                </a:solidFill>
              </a:rPr>
              <a:t>, 24.05.2013</a:t>
            </a:r>
            <a:r>
              <a:rPr lang="be-BY" sz="3600" b="1" dirty="0" smtClean="0">
                <a:solidFill>
                  <a:srgbClr val="C00000"/>
                </a:solidFill>
              </a:rPr>
              <a:t>, </a:t>
            </a:r>
            <a:br>
              <a:rPr lang="be-BY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UTC 12:00</a:t>
            </a:r>
            <a:r>
              <a:rPr lang="be-BY" sz="3600" b="1" dirty="0" smtClean="0">
                <a:solidFill>
                  <a:srgbClr val="C00000"/>
                </a:solidFill>
              </a:rPr>
              <a:t> (пятніца)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сінаптычная сітуацыя 24.05. 13 г.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4143404" cy="28017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357298"/>
            <a:ext cx="4500594" cy="52864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Вецер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дасягаў</a:t>
            </a:r>
            <a:r>
              <a:rPr lang="ru-RU" b="1" dirty="0" smtClean="0">
                <a:solidFill>
                  <a:srgbClr val="002060"/>
                </a:solidFill>
              </a:rPr>
              <a:t> 5–10 м/с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парывамі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шкваламі</a:t>
            </a:r>
            <a:r>
              <a:rPr lang="ru-RU" b="1" dirty="0" smtClean="0">
                <a:solidFill>
                  <a:srgbClr val="002060"/>
                </a:solidFill>
              </a:rPr>
              <a:t> да 15–20 м/с. </a:t>
            </a:r>
            <a:r>
              <a:rPr lang="be-BY" b="1" dirty="0" smtClean="0">
                <a:solidFill>
                  <a:srgbClr val="002060"/>
                </a:solidFill>
              </a:rPr>
              <a:t>А</a:t>
            </a:r>
            <a:r>
              <a:rPr lang="ru-RU" b="1" dirty="0" err="1" smtClean="0">
                <a:solidFill>
                  <a:srgbClr val="002060"/>
                </a:solidFill>
              </a:rPr>
              <a:t>дзначалася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актыўная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франтальная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дзейнасць</a:t>
            </a:r>
            <a:r>
              <a:rPr lang="ru-RU" b="1" dirty="0" smtClean="0">
                <a:solidFill>
                  <a:srgbClr val="002060"/>
                </a:solidFill>
              </a:rPr>
              <a:t>. ГМЦ </a:t>
            </a:r>
            <a:r>
              <a:rPr lang="ru-RU" b="1" dirty="0" err="1" smtClean="0">
                <a:solidFill>
                  <a:srgbClr val="002060"/>
                </a:solidFill>
              </a:rPr>
              <a:t>аб’явіў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штармавое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папярэджанне</a:t>
            </a:r>
            <a:r>
              <a:rPr lang="ru-RU" b="1" dirty="0" smtClean="0">
                <a:solidFill>
                  <a:srgbClr val="002060"/>
                </a:solidFill>
              </a:rPr>
              <a:t>. У Слуцку, </a:t>
            </a:r>
            <a:r>
              <a:rPr lang="ru-RU" b="1" dirty="0" err="1" smtClean="0">
                <a:solidFill>
                  <a:srgbClr val="002060"/>
                </a:solidFill>
              </a:rPr>
              <a:t>Мар’інай</a:t>
            </a:r>
            <a:r>
              <a:rPr lang="ru-RU" b="1" dirty="0" smtClean="0">
                <a:solidFill>
                  <a:srgbClr val="002060"/>
                </a:solidFill>
              </a:rPr>
              <a:t> Горцы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Мсціслаўі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гадзіну</a:t>
            </a:r>
            <a:r>
              <a:rPr lang="ru-RU" b="1" dirty="0" smtClean="0">
                <a:solidFill>
                  <a:srgbClr val="002060"/>
                </a:solidFill>
              </a:rPr>
              <a:t> выпала </a:t>
            </a:r>
            <a:r>
              <a:rPr lang="ru-RU" b="1" dirty="0" err="1" smtClean="0">
                <a:solidFill>
                  <a:srgbClr val="002060"/>
                </a:solidFill>
              </a:rPr>
              <a:t>чвэрць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месячнай</a:t>
            </a:r>
            <a:r>
              <a:rPr lang="ru-RU" b="1" dirty="0" smtClean="0">
                <a:solidFill>
                  <a:srgbClr val="002060"/>
                </a:solidFill>
              </a:rPr>
              <a:t> нормы </a:t>
            </a:r>
            <a:r>
              <a:rPr lang="ru-RU" b="1" dirty="0" err="1" smtClean="0">
                <a:solidFill>
                  <a:srgbClr val="002060"/>
                </a:solidFill>
              </a:rPr>
              <a:t>ападкаў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C:\Users\User\Pictures\умоўныя знакі 24.05. 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89" y="4143380"/>
            <a:ext cx="4214298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200" b="1" dirty="0" smtClean="0">
                <a:solidFill>
                  <a:srgbClr val="C00000"/>
                </a:solidFill>
              </a:rPr>
              <a:t>Радыёлакацыйная карта воблачнасці і атмасферных ападкаў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be-BY" sz="3200" b="1" dirty="0" smtClean="0">
                <a:solidFill>
                  <a:srgbClr val="C00000"/>
                </a:solidFill>
              </a:rPr>
              <a:t>24.05.2013, </a:t>
            </a:r>
            <a:r>
              <a:rPr lang="en-US" sz="3200" b="1" dirty="0" smtClean="0">
                <a:solidFill>
                  <a:srgbClr val="C00000"/>
                </a:solidFill>
              </a:rPr>
              <a:t>UTC</a:t>
            </a:r>
            <a:r>
              <a:rPr lang="ru-RU" sz="3200" b="1" dirty="0" smtClean="0">
                <a:solidFill>
                  <a:srgbClr val="C00000"/>
                </a:solidFill>
              </a:rPr>
              <a:t> 13</a:t>
            </a:r>
            <a:r>
              <a:rPr lang="be-BY" sz="3200" b="1" dirty="0" smtClean="0">
                <a:solidFill>
                  <a:srgbClr val="C00000"/>
                </a:solidFill>
              </a:rPr>
              <a:t>:</a:t>
            </a:r>
            <a:r>
              <a:rPr lang="ru-RU" sz="3200" b="1" dirty="0" smtClean="0">
                <a:solidFill>
                  <a:srgbClr val="C00000"/>
                </a:solidFill>
              </a:rPr>
              <a:t>4</a:t>
            </a:r>
            <a:r>
              <a:rPr lang="be-BY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адыёлакацыйная карта 24.05.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94" y="1695940"/>
            <a:ext cx="6245205" cy="459057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Сінаптычная сітуацыя 25.05.2013, </a:t>
            </a:r>
            <a:r>
              <a:rPr lang="en-US" sz="2800" b="1" dirty="0" smtClean="0">
                <a:solidFill>
                  <a:srgbClr val="C00000"/>
                </a:solidFill>
              </a:rPr>
              <a:t>UTC</a:t>
            </a:r>
            <a:r>
              <a:rPr lang="be-BY" sz="2800" b="1" dirty="0" smtClean="0">
                <a:solidFill>
                  <a:srgbClr val="C00000"/>
                </a:solidFill>
              </a:rPr>
              <a:t> 00:00 (субота) 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інаптычная сітуацыя 25.05.13 г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337" y="1600200"/>
            <a:ext cx="6693325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МРЛ бываюць розных тыпаў – </a:t>
            </a:r>
          </a:p>
          <a:p>
            <a:pPr>
              <a:buNone/>
            </a:pPr>
            <a:r>
              <a:rPr lang="be-BY" b="1" dirty="0" smtClean="0">
                <a:solidFill>
                  <a:srgbClr val="C00000"/>
                </a:solidFill>
              </a:rPr>
              <a:t>імпульсныя, </a:t>
            </a:r>
          </a:p>
          <a:p>
            <a:pPr>
              <a:buNone/>
            </a:pPr>
            <a:r>
              <a:rPr lang="be-BY" b="1" dirty="0" smtClean="0">
                <a:solidFill>
                  <a:srgbClr val="C00000"/>
                </a:solidFill>
              </a:rPr>
              <a:t>доплераўскія і </a:t>
            </a:r>
          </a:p>
          <a:p>
            <a:pPr>
              <a:buNone/>
            </a:pPr>
            <a:r>
              <a:rPr lang="be-BY" b="1" dirty="0" smtClean="0">
                <a:solidFill>
                  <a:srgbClr val="C00000"/>
                </a:solidFill>
              </a:rPr>
              <a:t>аптычныя квантавыя (лазерныя). </a:t>
            </a:r>
          </a:p>
          <a:p>
            <a:pPr algn="ctr">
              <a:buNone/>
            </a:pPr>
            <a:r>
              <a:rPr lang="be-BY" b="1" dirty="0" smtClean="0">
                <a:solidFill>
                  <a:srgbClr val="002060"/>
                </a:solidFill>
              </a:rPr>
              <a:t>Для назірання за ападкамі выкарыстоўваюцца МРЛ, якія працуюць у </a:t>
            </a:r>
            <a:r>
              <a:rPr lang="be-BY" b="1" dirty="0" smtClean="0">
                <a:solidFill>
                  <a:srgbClr val="C00000"/>
                </a:solidFill>
              </a:rPr>
              <a:t>сантыметровым дыяпазоне </a:t>
            </a:r>
            <a:r>
              <a:rPr lang="be-BY" b="1" dirty="0" smtClean="0">
                <a:solidFill>
                  <a:srgbClr val="002060"/>
                </a:solidFill>
              </a:rPr>
              <a:t>электрамагнітных выпраменьванняў, а для назірання за воблакамі – </a:t>
            </a:r>
            <a:r>
              <a:rPr lang="be-BY" b="1" dirty="0" smtClean="0">
                <a:solidFill>
                  <a:srgbClr val="C00000"/>
                </a:solidFill>
              </a:rPr>
              <a:t>ў міліметровым дыяпазоне.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Autofit/>
          </a:bodyPr>
          <a:lstStyle/>
          <a:p>
            <a:r>
              <a:rPr lang="be-BY" sz="3200" b="1" dirty="0" smtClean="0">
                <a:solidFill>
                  <a:srgbClr val="C00000"/>
                </a:solidFill>
              </a:rPr>
              <a:t>Радыёлакацыйная карта воблачнасці і атмасферных ападкаў,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be-BY" sz="3200" b="1" dirty="0" smtClean="0">
                <a:solidFill>
                  <a:srgbClr val="C00000"/>
                </a:solidFill>
              </a:rPr>
              <a:t>24.05.2013, </a:t>
            </a:r>
            <a:r>
              <a:rPr lang="en-US" sz="3200" b="1" dirty="0" smtClean="0">
                <a:solidFill>
                  <a:srgbClr val="C00000"/>
                </a:solidFill>
              </a:rPr>
              <a:t>UTC</a:t>
            </a:r>
            <a:r>
              <a:rPr lang="be-BY" sz="3200" b="1" dirty="0" smtClean="0">
                <a:solidFill>
                  <a:srgbClr val="C00000"/>
                </a:solidFill>
              </a:rPr>
              <a:t> 23:58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адыёлакацыйная карта 25.05.13 г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28802"/>
            <a:ext cx="617949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be-BY" sz="3100" b="1" dirty="0" smtClean="0">
                <a:solidFill>
                  <a:srgbClr val="C00000"/>
                </a:solidFill>
              </a:rPr>
              <a:t/>
            </a:r>
            <a:br>
              <a:rPr lang="be-BY" sz="3100" b="1" dirty="0" smtClean="0">
                <a:solidFill>
                  <a:srgbClr val="C00000"/>
                </a:solidFill>
              </a:rPr>
            </a:br>
            <a:r>
              <a:rPr lang="be-BY" sz="3100" b="1" dirty="0" smtClean="0">
                <a:solidFill>
                  <a:srgbClr val="C00000"/>
                </a:solidFill>
              </a:rPr>
              <a:t>Радыёлакацыйная карта воблачнасці і атмасферных ападкаў, 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be-BY" sz="3100" b="1" dirty="0" smtClean="0">
                <a:solidFill>
                  <a:srgbClr val="C00000"/>
                </a:solidFill>
              </a:rPr>
              <a:t>25.05.2013, </a:t>
            </a:r>
            <a:r>
              <a:rPr lang="en-US" sz="3100" b="1" dirty="0" smtClean="0">
                <a:solidFill>
                  <a:srgbClr val="C00000"/>
                </a:solidFill>
              </a:rPr>
              <a:t>UTC </a:t>
            </a:r>
            <a:r>
              <a:rPr lang="be-BY" sz="3100" b="1" dirty="0" smtClean="0">
                <a:solidFill>
                  <a:srgbClr val="C00000"/>
                </a:solidFill>
              </a:rPr>
              <a:t>11:57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адыёлакац. карта воблачнасці 25.05.13 г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28802"/>
            <a:ext cx="617949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Радыёлакацыйная карта воблачнасці і атмасферных ападкаў,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be-BY" sz="2800" b="1" dirty="0" smtClean="0">
                <a:solidFill>
                  <a:srgbClr val="C00000"/>
                </a:solidFill>
              </a:rPr>
              <a:t>26.05.2013, </a:t>
            </a:r>
            <a:r>
              <a:rPr lang="en-US" sz="2800" b="1" dirty="0" smtClean="0">
                <a:solidFill>
                  <a:srgbClr val="C00000"/>
                </a:solidFill>
              </a:rPr>
              <a:t>UTC </a:t>
            </a:r>
            <a:r>
              <a:rPr lang="be-BY" sz="2800" b="1" dirty="0" smtClean="0">
                <a:solidFill>
                  <a:srgbClr val="C00000"/>
                </a:solidFill>
              </a:rPr>
              <a:t>00:59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адыёлакацыйная карта 26.05.13 г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71678"/>
            <a:ext cx="617949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r>
              <a:rPr lang="be-BY" sz="3200" b="1" dirty="0" smtClean="0">
                <a:solidFill>
                  <a:srgbClr val="C00000"/>
                </a:solidFill>
              </a:rPr>
              <a:t>Утварэнне турбулентнай канвекцыі як кагерэнтнай (арганізаванай) структуры ў атмасферы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утварэнне канвекцыі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857364"/>
            <a:ext cx="1962965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 fontScale="90000"/>
          </a:bodyPr>
          <a:lstStyle/>
          <a:p>
            <a:r>
              <a:rPr lang="be-BY" sz="2700" b="1" dirty="0" smtClean="0">
                <a:solidFill>
                  <a:srgbClr val="002060"/>
                </a:solidFill>
              </a:rPr>
              <a:t/>
            </a:r>
            <a:br>
              <a:rPr lang="be-BY" sz="2700" b="1" dirty="0" smtClean="0">
                <a:solidFill>
                  <a:srgbClr val="002060"/>
                </a:solidFill>
              </a:rPr>
            </a:br>
            <a:r>
              <a:rPr lang="be-BY" sz="2700" b="1" dirty="0" smtClean="0">
                <a:solidFill>
                  <a:srgbClr val="002060"/>
                </a:solidFill>
              </a:rPr>
              <a:t>Канвекцыйныя вертыкальныя струмені, якія ўтвараюць арганізаваныя кагерэнтныя структуры ў атмасферы, атрымалі назву ячэйкі Бенара.</a:t>
            </a:r>
            <a:r>
              <a:rPr lang="be-BY" sz="2400" dirty="0" smtClean="0"/>
              <a:t> </a:t>
            </a:r>
            <a:r>
              <a:rPr lang="be-BY" sz="2700" b="1" dirty="0" smtClean="0">
                <a:solidFill>
                  <a:srgbClr val="002060"/>
                </a:solidFill>
              </a:rPr>
              <a:t>Ідэалізаваная схема </a:t>
            </a:r>
            <a:r>
              <a:rPr lang="be-BY" sz="2400" dirty="0" smtClean="0"/>
              <a:t/>
            </a:r>
            <a:br>
              <a:rPr lang="be-BY" sz="2400" dirty="0" smtClean="0"/>
            </a:br>
            <a:r>
              <a:rPr lang="be-BY" sz="2700" b="1" dirty="0" smtClean="0">
                <a:solidFill>
                  <a:srgbClr val="C00000"/>
                </a:solidFill>
              </a:rPr>
              <a:t>1 – узыходны рух;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be-BY" sz="2700" b="1" dirty="0" smtClean="0">
                <a:solidFill>
                  <a:srgbClr val="C00000"/>
                </a:solidFill>
              </a:rPr>
              <a:t>2 – сыходны рух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Содержимое 4" descr="ячэйкі бена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071678"/>
            <a:ext cx="4077269" cy="34009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b="1" dirty="0" smtClean="0">
                <a:solidFill>
                  <a:srgbClr val="002060"/>
                </a:solidFill>
              </a:rPr>
              <a:t>Ячэйкі канвекцыі Бенара. Вертыкальны разрэз ліній току. У цэнтры кожнай ячэйкі канвекцыйны рух паветра накіраваны ўверх, а на перыферыі – уніз.</a:t>
            </a:r>
            <a:r>
              <a:rPr lang="be-BY" b="1" dirty="0" smtClean="0">
                <a:solidFill>
                  <a:srgbClr val="002060"/>
                </a:solidFill>
              </a:rPr>
              <a:t/>
            </a:r>
            <a:br>
              <a:rPr lang="be-BY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азрэз ячэйкі бена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920" y="2214554"/>
            <a:ext cx="7841035" cy="35004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5654692"/>
          </a:xfrm>
        </p:spPr>
        <p:txBody>
          <a:bodyPr>
            <a:normAutofit fontScale="90000"/>
          </a:bodyPr>
          <a:lstStyle/>
          <a:p>
            <a:r>
              <a:rPr lang="be-BY" sz="2700" b="1" dirty="0" smtClean="0">
                <a:solidFill>
                  <a:srgbClr val="C00000"/>
                </a:solidFill>
              </a:rPr>
              <a:t>Радыёлакацыйнае адлюстраванне развіцця кучава-дажджавой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be-BY" sz="2700" b="1" dirty="0" smtClean="0">
                <a:solidFill>
                  <a:srgbClr val="C00000"/>
                </a:solidFill>
              </a:rPr>
              <a:t>воблачнасці ў пяцівугольнай структуры для двух тэрмінаў назірання: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be-BY" sz="2700" b="1" i="1" dirty="0" smtClean="0">
                <a:solidFill>
                  <a:srgbClr val="C00000"/>
                </a:solidFill>
              </a:rPr>
              <a:t>а – </a:t>
            </a:r>
            <a:r>
              <a:rPr lang="be-BY" sz="2700" b="1" dirty="0" smtClean="0">
                <a:solidFill>
                  <a:srgbClr val="C00000"/>
                </a:solidFill>
              </a:rPr>
              <a:t>11 гадз 50 мін;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be-BY" sz="2700" b="1" i="1" dirty="0" smtClean="0">
                <a:solidFill>
                  <a:srgbClr val="C00000"/>
                </a:solidFill>
              </a:rPr>
              <a:t>б</a:t>
            </a:r>
            <a:r>
              <a:rPr lang="be-BY" sz="2700" b="1" dirty="0" smtClean="0">
                <a:solidFill>
                  <a:srgbClr val="C00000"/>
                </a:solidFill>
              </a:rPr>
              <a:t> – 12 гадз 40 мін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Сярэдняя плошча пяцівугольніка – 470 (</a:t>
            </a:r>
            <a:r>
              <a:rPr lang="be-BY" sz="2400" b="1" i="1" dirty="0" smtClean="0">
                <a:solidFill>
                  <a:srgbClr val="002060"/>
                </a:solidFill>
              </a:rPr>
              <a:t>а</a:t>
            </a:r>
            <a:r>
              <a:rPr lang="be-BY" sz="2400" b="1" dirty="0" smtClean="0">
                <a:solidFill>
                  <a:srgbClr val="002060"/>
                </a:solidFill>
              </a:rPr>
              <a:t>) і 730 км</a:t>
            </a:r>
            <a:r>
              <a:rPr lang="be-BY" sz="2400" b="1" baseline="30000" dirty="0" smtClean="0">
                <a:solidFill>
                  <a:srgbClr val="002060"/>
                </a:solidFill>
              </a:rPr>
              <a:t>2 </a:t>
            </a:r>
            <a:r>
              <a:rPr lang="be-BY" sz="2400" b="1" dirty="0" smtClean="0">
                <a:solidFill>
                  <a:srgbClr val="002060"/>
                </a:solidFill>
              </a:rPr>
              <a:t>(</a:t>
            </a:r>
            <a:r>
              <a:rPr lang="be-BY" sz="2400" b="1" i="1" dirty="0" smtClean="0">
                <a:solidFill>
                  <a:srgbClr val="002060"/>
                </a:solidFill>
              </a:rPr>
              <a:t>б</a:t>
            </a:r>
            <a:r>
              <a:rPr lang="be-BY" sz="2400" b="1" dirty="0" smtClean="0">
                <a:solidFill>
                  <a:srgbClr val="002060"/>
                </a:solidFill>
              </a:rPr>
              <a:t>);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Лінейныя памеры ячэяк – 35 (</a:t>
            </a:r>
            <a:r>
              <a:rPr lang="be-BY" sz="2400" b="1" i="1" dirty="0" smtClean="0">
                <a:solidFill>
                  <a:srgbClr val="002060"/>
                </a:solidFill>
              </a:rPr>
              <a:t>а</a:t>
            </a:r>
            <a:r>
              <a:rPr lang="be-BY" sz="2400" b="1" dirty="0" smtClean="0">
                <a:solidFill>
                  <a:srgbClr val="002060"/>
                </a:solidFill>
              </a:rPr>
              <a:t>) і 245 км</a:t>
            </a:r>
            <a:r>
              <a:rPr lang="be-BY" sz="2400" b="1" baseline="30000" dirty="0" smtClean="0">
                <a:solidFill>
                  <a:srgbClr val="002060"/>
                </a:solidFill>
              </a:rPr>
              <a:t>2 </a:t>
            </a:r>
            <a:r>
              <a:rPr lang="be-BY" sz="2400" b="1" dirty="0" smtClean="0">
                <a:solidFill>
                  <a:srgbClr val="002060"/>
                </a:solidFill>
              </a:rPr>
              <a:t>(</a:t>
            </a:r>
            <a:r>
              <a:rPr lang="be-BY" sz="2400" b="1" i="1" dirty="0" smtClean="0">
                <a:solidFill>
                  <a:srgbClr val="002060"/>
                </a:solidFill>
              </a:rPr>
              <a:t>б</a:t>
            </a:r>
            <a:r>
              <a:rPr lang="be-BY" sz="2400" b="1" dirty="0" smtClean="0">
                <a:solidFill>
                  <a:srgbClr val="002060"/>
                </a:solidFill>
              </a:rPr>
              <a:t>);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Плошча, занятая зонай ападкаў, у адносінах да плошчы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пяцівугольніка – 0,3 (</a:t>
            </a:r>
            <a:r>
              <a:rPr lang="be-BY" sz="2400" b="1" i="1" dirty="0" smtClean="0">
                <a:solidFill>
                  <a:srgbClr val="002060"/>
                </a:solidFill>
              </a:rPr>
              <a:t>а</a:t>
            </a:r>
            <a:r>
              <a:rPr lang="be-BY" sz="2400" b="1" dirty="0" smtClean="0">
                <a:solidFill>
                  <a:srgbClr val="002060"/>
                </a:solidFill>
              </a:rPr>
              <a:t>) і 0,5 (</a:t>
            </a:r>
            <a:r>
              <a:rPr lang="be-BY" sz="2400" b="1" i="1" dirty="0" smtClean="0">
                <a:solidFill>
                  <a:srgbClr val="002060"/>
                </a:solidFill>
              </a:rPr>
              <a:t>б</a:t>
            </a:r>
            <a:r>
              <a:rPr lang="be-BY" sz="2400" b="1" dirty="0" smtClean="0">
                <a:solidFill>
                  <a:srgbClr val="002060"/>
                </a:solidFill>
              </a:rPr>
              <a:t>) </a:t>
            </a:r>
            <a:r>
              <a:rPr lang="be-BY" sz="2400" b="1" dirty="0" smtClean="0">
                <a:solidFill>
                  <a:srgbClr val="C00000"/>
                </a:solidFill>
              </a:rPr>
              <a:t>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адыёлакацыя кучава-дажджавой вобл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3857652" cy="638988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be-BY" sz="2700" b="1" dirty="0" smtClean="0">
                <a:solidFill>
                  <a:srgbClr val="C00000"/>
                </a:solidFill>
              </a:rPr>
              <a:t/>
            </a:r>
            <a:br>
              <a:rPr lang="be-BY" sz="2700" b="1" dirty="0" smtClean="0">
                <a:solidFill>
                  <a:srgbClr val="C00000"/>
                </a:solidFill>
              </a:rPr>
            </a:br>
            <a:r>
              <a:rPr lang="be-BY" sz="2700" b="1" dirty="0" smtClean="0">
                <a:solidFill>
                  <a:srgbClr val="C00000"/>
                </a:solidFill>
              </a:rPr>
              <a:t/>
            </a:r>
            <a:br>
              <a:rPr lang="be-BY" sz="2700" b="1" dirty="0" smtClean="0">
                <a:solidFill>
                  <a:srgbClr val="C00000"/>
                </a:solidFill>
              </a:rPr>
            </a:br>
            <a:r>
              <a:rPr lang="be-BY" sz="2700" b="1" dirty="0" smtClean="0">
                <a:solidFill>
                  <a:srgbClr val="C00000"/>
                </a:solidFill>
              </a:rPr>
              <a:t>Эвалюцыя кучава-дажджавога воблака ў адным з вуглоў пяцівугольнай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be-BY" sz="2700" b="1" dirty="0" smtClean="0">
                <a:solidFill>
                  <a:srgbClr val="C00000"/>
                </a:solidFill>
              </a:rPr>
              <a:t>структуры на працягу радыёлакацыйнага назірання</a:t>
            </a:r>
            <a:r>
              <a:rPr lang="be-BY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эвалюцыя кучава-дажджавога воблак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5016251" cy="35675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92909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e-BY" b="1" dirty="0" smtClean="0">
                <a:solidFill>
                  <a:srgbClr val="002060"/>
                </a:solidFill>
              </a:rPr>
              <a:t>Час назірання: </a:t>
            </a: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а</a:t>
            </a:r>
            <a:r>
              <a:rPr lang="be-BY" b="1" dirty="0" smtClean="0">
                <a:solidFill>
                  <a:srgbClr val="002060"/>
                </a:solidFill>
              </a:rPr>
              <a:t>) 11 гадз 10 мін, плошча 170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б</a:t>
            </a:r>
            <a:r>
              <a:rPr lang="be-BY" b="1" dirty="0" smtClean="0">
                <a:solidFill>
                  <a:srgbClr val="002060"/>
                </a:solidFill>
              </a:rPr>
              <a:t>) 11 гадз 20 мін, 240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в</a:t>
            </a:r>
            <a:r>
              <a:rPr lang="be-BY" b="1" dirty="0" smtClean="0">
                <a:solidFill>
                  <a:srgbClr val="002060"/>
                </a:solidFill>
              </a:rPr>
              <a:t>) 11 гадз 30 мін, 190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г</a:t>
            </a:r>
            <a:r>
              <a:rPr lang="be-BY" b="1" dirty="0" smtClean="0">
                <a:solidFill>
                  <a:srgbClr val="002060"/>
                </a:solidFill>
              </a:rPr>
              <a:t>) 11 гадз 50 мін, 320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д</a:t>
            </a:r>
            <a:r>
              <a:rPr lang="be-BY" b="1" dirty="0" smtClean="0">
                <a:solidFill>
                  <a:srgbClr val="002060"/>
                </a:solidFill>
              </a:rPr>
              <a:t>) 12 гадз 10 мін, 80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е</a:t>
            </a:r>
            <a:r>
              <a:rPr lang="be-BY" b="1" dirty="0" smtClean="0">
                <a:solidFill>
                  <a:srgbClr val="002060"/>
                </a:solidFill>
              </a:rPr>
              <a:t>) 12 гадз 20 мін, 240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ж</a:t>
            </a:r>
            <a:r>
              <a:rPr lang="be-BY" b="1" dirty="0" smtClean="0">
                <a:solidFill>
                  <a:srgbClr val="002060"/>
                </a:solidFill>
              </a:rPr>
              <a:t>) 12 гадз 30 мін, 440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i="1" dirty="0" smtClean="0">
                <a:solidFill>
                  <a:srgbClr val="002060"/>
                </a:solidFill>
              </a:rPr>
              <a:t>з</a:t>
            </a:r>
            <a:r>
              <a:rPr lang="be-BY" b="1" dirty="0" smtClean="0">
                <a:solidFill>
                  <a:srgbClr val="002060"/>
                </a:solidFill>
              </a:rPr>
              <a:t>) 12 гадз 50 мін, 590 км</a:t>
            </a:r>
            <a:r>
              <a:rPr lang="be-BY" b="1" baseline="30000" dirty="0" smtClean="0">
                <a:solidFill>
                  <a:srgbClr val="002060"/>
                </a:solidFill>
              </a:rPr>
              <a:t>2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Узыходныя рухі і з імі звязаныя зоны выпадзення ападкаў не маюць правільнай формы. </a:t>
            </a:r>
            <a:r>
              <a:rPr lang="be-BY" b="1" dirty="0" smtClean="0">
                <a:solidFill>
                  <a:srgbClr val="C00000"/>
                </a:solidFill>
              </a:rPr>
              <a:t>Ячэйка</a:t>
            </a:r>
            <a:r>
              <a:rPr lang="be-BY" b="1" dirty="0" smtClean="0">
                <a:solidFill>
                  <a:srgbClr val="002060"/>
                </a:solidFill>
              </a:rPr>
              <a:t> хутка эвалюцыяніруе, г. зн., яна істотна змяняе сваю марфалогію, але захоўвае сваё месца ў пяцівугольніку. Ападкі выпадаюць на вуглах паліганальнай структуры </a:t>
            </a:r>
            <a:r>
              <a:rPr lang="be-BY" b="1" dirty="0" smtClean="0">
                <a:solidFill>
                  <a:srgbClr val="C00000"/>
                </a:solidFill>
              </a:rPr>
              <a:t>ячэяк Бенара</a:t>
            </a:r>
            <a:r>
              <a:rPr lang="be-BY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e-BY" sz="4000" b="1" dirty="0" smtClean="0">
                <a:solidFill>
                  <a:srgbClr val="C00000"/>
                </a:solidFill>
              </a:rPr>
              <a:t>Імпульсны МРЛ-5.</a:t>
            </a:r>
            <a:br>
              <a:rPr lang="be-BY" sz="4000" b="1" dirty="0" smtClean="0">
                <a:solidFill>
                  <a:srgbClr val="C00000"/>
                </a:solidFill>
              </a:rPr>
            </a:br>
            <a:r>
              <a:rPr lang="be-BY" sz="3200" b="1" dirty="0" smtClean="0">
                <a:solidFill>
                  <a:srgbClr val="C00000"/>
                </a:solidFill>
              </a:rPr>
              <a:t>Фнкцыянальная схема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500594" cy="46974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428736"/>
            <a:ext cx="3971924" cy="4697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857752" y="1428736"/>
            <a:ext cx="3829048" cy="4697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сінхранізатар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перадатчык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фідэрная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сістэма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пераключальнік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перадача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прыём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антэна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прыёмнік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індыкатар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крыніца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жыўлення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4" descr="імпульсны радыёлаката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4286280" cy="212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Антэнная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сістэма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радыёлакатара</a:t>
            </a:r>
            <a:r>
              <a:rPr lang="ru-RU" b="1" dirty="0">
                <a:solidFill>
                  <a:srgbClr val="C00000"/>
                </a:solidFill>
              </a:rPr>
              <a:t> МРЛ-5</a:t>
            </a:r>
          </a:p>
        </p:txBody>
      </p:sp>
      <p:pic>
        <p:nvPicPr>
          <p:cNvPr id="4" name="Содержимое 3" descr="антэна МРЛ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124686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Тэхнічныя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характарыстыкі</a:t>
            </a:r>
            <a:r>
              <a:rPr lang="ru-RU" b="1" dirty="0">
                <a:solidFill>
                  <a:srgbClr val="C00000"/>
                </a:solidFill>
              </a:rPr>
              <a:t> МРЛ-5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Содержимое 7" descr="табліца характарыстык МРЛ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898514" cy="4929222"/>
          </a:xfr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Экраны </a:t>
            </a:r>
            <a:r>
              <a:rPr lang="ru-RU" b="1" dirty="0" err="1">
                <a:solidFill>
                  <a:srgbClr val="C00000"/>
                </a:solidFill>
              </a:rPr>
              <a:t>індыкатара</a:t>
            </a:r>
            <a:r>
              <a:rPr lang="ru-RU" b="1" dirty="0">
                <a:solidFill>
                  <a:srgbClr val="C00000"/>
                </a:solidFill>
              </a:rPr>
              <a:t> на </a:t>
            </a:r>
            <a:r>
              <a:rPr lang="ru-RU" b="1" dirty="0" err="1">
                <a:solidFill>
                  <a:srgbClr val="C00000"/>
                </a:solidFill>
              </a:rPr>
              <a:t>панэлі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кіравання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лакатарам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анэль лаката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6783848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Радыёрэха</a:t>
            </a:r>
            <a:r>
              <a:rPr lang="ru-RU" sz="3600" b="1" dirty="0">
                <a:solidFill>
                  <a:srgbClr val="C00000"/>
                </a:solidFill>
              </a:rPr>
              <a:t> ад зон </a:t>
            </a:r>
            <a:r>
              <a:rPr lang="ru-RU" sz="3600" b="1" dirty="0" err="1" smtClean="0">
                <a:solidFill>
                  <a:srgbClr val="C00000"/>
                </a:solidFill>
              </a:rPr>
              <a:t>ападкаў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а</a:t>
            </a:r>
            <a:r>
              <a:rPr lang="ru-RU" sz="3600" b="1" dirty="0">
                <a:solidFill>
                  <a:srgbClr val="C00000"/>
                </a:solidFill>
              </a:rPr>
              <a:t> – </a:t>
            </a:r>
            <a:r>
              <a:rPr lang="ru-RU" sz="3600" b="1" dirty="0" err="1">
                <a:solidFill>
                  <a:srgbClr val="C00000"/>
                </a:solidFill>
              </a:rPr>
              <a:t>франтальныя</a:t>
            </a:r>
            <a:r>
              <a:rPr lang="ru-RU" sz="3600" b="1" dirty="0">
                <a:solidFill>
                  <a:srgbClr val="C00000"/>
                </a:solidFill>
              </a:rPr>
              <a:t>; </a:t>
            </a:r>
            <a:r>
              <a:rPr lang="ru-RU" sz="3600" b="1" i="1" dirty="0">
                <a:solidFill>
                  <a:srgbClr val="C00000"/>
                </a:solidFill>
              </a:rPr>
              <a:t>б </a:t>
            </a:r>
            <a:r>
              <a:rPr lang="ru-RU" sz="3600" b="1" dirty="0">
                <a:solidFill>
                  <a:srgbClr val="C00000"/>
                </a:solidFill>
              </a:rPr>
              <a:t>– </a:t>
            </a:r>
            <a:r>
              <a:rPr lang="ru-RU" sz="3600" b="1" dirty="0" err="1">
                <a:solidFill>
                  <a:srgbClr val="C00000"/>
                </a:solidFill>
              </a:rPr>
              <a:t>унутрымасавыя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адыёрэха франтальнае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184" y="1785927"/>
            <a:ext cx="4280616" cy="3932194"/>
          </a:xfrm>
        </p:spPr>
      </p:pic>
      <p:pic>
        <p:nvPicPr>
          <p:cNvPr id="6" name="Содержимое 5" descr="радыёрэха ўнутрымасавае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6068" y="1776795"/>
            <a:ext cx="3880731" cy="4009659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Радыёрэха</a:t>
            </a:r>
            <a:r>
              <a:rPr lang="ru-RU" b="1" dirty="0">
                <a:solidFill>
                  <a:srgbClr val="C00000"/>
                </a:solidFill>
              </a:rPr>
              <a:t> ад </a:t>
            </a:r>
            <a:r>
              <a:rPr lang="ru-RU" b="1" dirty="0" err="1">
                <a:solidFill>
                  <a:srgbClr val="C00000"/>
                </a:solidFill>
              </a:rPr>
              <a:t>трапічнага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цыклона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радыёрэха ад трапічнага цыклону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352" y="1600200"/>
            <a:ext cx="4393296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Спос</a:t>
            </a:r>
            <a:r>
              <a:rPr lang="be-BY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бы рад</a:t>
            </a:r>
            <a:r>
              <a:rPr lang="be-BY" b="1" dirty="0" smtClean="0">
                <a:solidFill>
                  <a:srgbClr val="C00000"/>
                </a:solidFill>
              </a:rPr>
              <a:t>ыё</a:t>
            </a:r>
            <a:r>
              <a:rPr lang="ru-RU" b="1" dirty="0" smtClean="0">
                <a:solidFill>
                  <a:srgbClr val="C00000"/>
                </a:solidFill>
              </a:rPr>
              <a:t>л</a:t>
            </a:r>
            <a:r>
              <a:rPr lang="be-BY" b="1" dirty="0" smtClean="0">
                <a:solidFill>
                  <a:srgbClr val="C00000"/>
                </a:solidFill>
              </a:rPr>
              <a:t>а</a:t>
            </a:r>
            <a:r>
              <a:rPr lang="ru-RU" b="1" dirty="0" err="1" smtClean="0">
                <a:solidFill>
                  <a:srgbClr val="C00000"/>
                </a:solidFill>
              </a:rPr>
              <a:t>кац</a:t>
            </a:r>
            <a:r>
              <a:rPr lang="be-BY" b="1" dirty="0" smtClean="0">
                <a:solidFill>
                  <a:srgbClr val="C00000"/>
                </a:solidFill>
              </a:rPr>
              <a:t>ый</a:t>
            </a:r>
            <a:r>
              <a:rPr lang="ru-RU" b="1" dirty="0" err="1" smtClean="0">
                <a:solidFill>
                  <a:srgbClr val="C00000"/>
                </a:solidFill>
              </a:rPr>
              <a:t>н</a:t>
            </a:r>
            <a:r>
              <a:rPr lang="be-BY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be-BY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 на</a:t>
            </a:r>
            <a:r>
              <a:rPr lang="be-BY" b="1" dirty="0" smtClean="0">
                <a:solidFill>
                  <a:srgbClr val="C00000"/>
                </a:solidFill>
              </a:rPr>
              <a:t>зірання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посабы радыёлакацыйнага назірання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038600" cy="3822401"/>
          </a:xfrm>
          <a:solidFill>
            <a:srgbClr val="FFFFCC"/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525963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/>
              <a:t> – </a:t>
            </a:r>
            <a:r>
              <a:rPr lang="be-BY" b="1" dirty="0" smtClean="0"/>
              <a:t>з</a:t>
            </a:r>
            <a:r>
              <a:rPr lang="ru-RU" b="1" dirty="0" smtClean="0"/>
              <a:t> пас</a:t>
            </a:r>
            <a:r>
              <a:rPr lang="be-BY" b="1" dirty="0" smtClean="0"/>
              <a:t>іў</a:t>
            </a:r>
            <a:r>
              <a:rPr lang="ru-RU" b="1" dirty="0" err="1" smtClean="0"/>
              <a:t>ным</a:t>
            </a:r>
            <a:r>
              <a:rPr lang="ru-RU" b="1" dirty="0" smtClean="0"/>
              <a:t> </a:t>
            </a:r>
            <a:r>
              <a:rPr lang="be-BY" b="1" dirty="0" smtClean="0"/>
              <a:t>адказам</a:t>
            </a:r>
            <a:r>
              <a:rPr lang="ru-RU" b="1" dirty="0" smtClean="0"/>
              <a:t>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</a:t>
            </a:r>
            <a:r>
              <a:rPr lang="ru-RU" b="1" dirty="0" smtClean="0"/>
              <a:t> – </a:t>
            </a:r>
            <a:r>
              <a:rPr lang="be-BY" b="1" dirty="0" smtClean="0"/>
              <a:t>з </a:t>
            </a:r>
            <a:r>
              <a:rPr lang="ru-RU" b="1" dirty="0" smtClean="0"/>
              <a:t>акт</a:t>
            </a:r>
            <a:r>
              <a:rPr lang="be-BY" b="1" dirty="0" smtClean="0"/>
              <a:t>ыў</a:t>
            </a:r>
            <a:r>
              <a:rPr lang="ru-RU" b="1" dirty="0" err="1" smtClean="0"/>
              <a:t>ным</a:t>
            </a:r>
            <a:r>
              <a:rPr lang="ru-RU" b="1" dirty="0" smtClean="0"/>
              <a:t> </a:t>
            </a:r>
            <a:r>
              <a:rPr lang="be-BY" b="1" dirty="0" smtClean="0"/>
              <a:t>адказам</a:t>
            </a:r>
            <a:r>
              <a:rPr lang="ru-RU" b="1" dirty="0" smtClean="0"/>
              <a:t>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</a:t>
            </a:r>
            <a:r>
              <a:rPr lang="ru-RU" b="1" dirty="0" smtClean="0"/>
              <a:t> – </a:t>
            </a:r>
            <a:r>
              <a:rPr lang="ru-RU" b="1" dirty="0" err="1" smtClean="0"/>
              <a:t>пр</a:t>
            </a:r>
            <a:r>
              <a:rPr lang="be-BY" b="1" dirty="0" smtClean="0"/>
              <a:t>ыём уласнага</a:t>
            </a:r>
            <a:r>
              <a:rPr lang="ru-RU" b="1" dirty="0" smtClean="0"/>
              <a:t> рад</a:t>
            </a:r>
            <a:r>
              <a:rPr lang="be-BY" b="1" dirty="0" smtClean="0"/>
              <a:t>ыёце</a:t>
            </a:r>
            <a:r>
              <a:rPr lang="ru-RU" b="1" dirty="0" err="1" smtClean="0"/>
              <a:t>пл</a:t>
            </a:r>
            <a:r>
              <a:rPr lang="be-BY" b="1" dirty="0" smtClean="0"/>
              <a:t>а</a:t>
            </a:r>
            <a:r>
              <a:rPr lang="ru-RU" b="1" dirty="0" err="1" smtClean="0"/>
              <a:t>вог</a:t>
            </a:r>
            <a:r>
              <a:rPr lang="be-BY" b="1" dirty="0" smtClean="0"/>
              <a:t>а выпрамянення а</a:t>
            </a:r>
            <a:r>
              <a:rPr lang="ru-RU" b="1" dirty="0" smtClean="0"/>
              <a:t>б</a:t>
            </a:r>
            <a:r>
              <a:rPr lang="be-BY" b="1" dirty="0" smtClean="0"/>
              <a:t>’</a:t>
            </a:r>
            <a:r>
              <a:rPr lang="ru-RU" b="1" dirty="0" err="1" smtClean="0"/>
              <a:t>ект</a:t>
            </a:r>
            <a:r>
              <a:rPr lang="be-BY" b="1" dirty="0" smtClean="0"/>
              <a:t>аў</a:t>
            </a:r>
            <a:r>
              <a:rPr lang="ru-RU" b="1" dirty="0" smtClean="0"/>
              <a:t>;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/>
              <a:t> – РЛС, </a:t>
            </a:r>
            <a:r>
              <a:rPr lang="ru-RU" b="1" i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/>
              <a:t> – цель,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3</a:t>
            </a:r>
            <a:r>
              <a:rPr lang="ru-RU" b="1" dirty="0" smtClean="0"/>
              <a:t> – </a:t>
            </a:r>
            <a:r>
              <a:rPr lang="be-BY" b="1" dirty="0" smtClean="0"/>
              <a:t>адказчык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F0-422E-4B36-B7AD-9C8E8BB2FF7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Экран (4:3)</PresentationFormat>
  <Paragraphs>89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Радыёлакацыйнае зандзіраванне гідраатмасферы</vt:lpstr>
      <vt:lpstr>Презентация PowerPoint</vt:lpstr>
      <vt:lpstr>Імпульсны МРЛ-5. Фнкцыянальная схема</vt:lpstr>
      <vt:lpstr>Антэнная сістэма радыёлакатара МРЛ-5</vt:lpstr>
      <vt:lpstr>Тэхнічныя характарыстыкі МРЛ-5</vt:lpstr>
      <vt:lpstr>Экраны індыкатара на панэлі кіравання лакатарам</vt:lpstr>
      <vt:lpstr>Радыёрэха ад зон ападкаў: а – франтальныя; б – унутрымасавыя</vt:lpstr>
      <vt:lpstr>Радыёрэха ад трапічнага цыклона</vt:lpstr>
      <vt:lpstr>Спосабы радыёлакацыйнага назірання</vt:lpstr>
      <vt:lpstr>Презентация PowerPoint</vt:lpstr>
      <vt:lpstr>Сетка ДМРЛ ЗША, якая працуе у аўтаматызаваным рэжыме ў рэальным часе з апавяшчэннем аб штармавым надвор’і</vt:lpstr>
      <vt:lpstr>Змяненне частаты адбітага сігнала пры набліжэнні цэлі да лакатара</vt:lpstr>
      <vt:lpstr>Схема доплераўскага МРЛ, які працуе ў аператыўным рэжыме бесперапыннага выпрамянення ў аэрапорце Мінск-2</vt:lpstr>
      <vt:lpstr>Радыёлакацыйныя карты метэаралагічных з’яў і верхняй мяжы воблачнасці, атрыманыя ДМРЛ у аэрапорце Мінск-2. ДМРЛ працуе на даўжыні хвалі 5.5 см у аўтаматычным рэжыме. Радыўс агляду прасторы складае 200 км, які ажыццяўляецца праз кожныя  15 мін.</vt:lpstr>
      <vt:lpstr>Радыёлакацыйная карта вышыні верхняй мяжы воблачнасці (км)</vt:lpstr>
      <vt:lpstr> Кучава-дажджавая воблачнасць у цыклоне Крыстафер над Мінскам, 24 мая 2013 г.  … </vt:lpstr>
      <vt:lpstr>Сінаптычная сітуацыя, 24.05.2013,  UTC 12:00 (пятніца)</vt:lpstr>
      <vt:lpstr>Радыёлакацыйная карта воблачнасці і атмасферных ападкаў 24.05.2013, UTC 13:43</vt:lpstr>
      <vt:lpstr>Сінаптычная сітуацыя 25.05.2013, UTC 00:00 (субота) …</vt:lpstr>
      <vt:lpstr>Радыёлакацыйная карта воблачнасці і атмасферных ападкаў,  24.05.2013, UTC 23:58</vt:lpstr>
      <vt:lpstr> Радыёлакацыйная карта воблачнасці і атмасферных ападкаў,  25.05.2013, UTC 11:57 </vt:lpstr>
      <vt:lpstr>Радыёлакацыйная карта воблачнасці і атмасферных ападкаў,  26.05.2013, UTC 00:59</vt:lpstr>
      <vt:lpstr>Утварэнне турбулентнай канвекцыі як кагерэнтнай (арганізаванай) структуры ў атмасферы </vt:lpstr>
      <vt:lpstr> Канвекцыйныя вертыкальныя струмені, якія ўтвараюць арганізаваныя кагерэнтныя структуры ў атмасферы, атрымалі назву ячэйкі Бенара. Ідэалізаваная схема  1 – узыходны рух; 2 – сыходны рух </vt:lpstr>
      <vt:lpstr>   Ячэйкі канвекцыі Бенара. Вертыкальны разрэз ліній току. У цэнтры кожнай ячэйкі канвекцыйны рух паветра накіраваны ўверх, а на перыферыі – уніз.  </vt:lpstr>
      <vt:lpstr>Радыёлакацыйнае адлюстраванне развіцця кучава-дажджавой воблачнасці ў пяцівугольнай структуры для двух тэрмінаў назірання: а – 11 гадз 50 мін; б – 12 гадз 40 мін Сярэдняя плошча пяцівугольніка – 470 (а) і 730 км2 (б); Лінейныя памеры ячэяк – 35 (а) і 245 км2 (б); Плошча, занятая зонай ападкаў, у адносінах да плошчы  пяцівугольніка – 0,3 (а) і 0,5 (б) …</vt:lpstr>
      <vt:lpstr>  Эвалюцыя кучава-дажджавога воблака ў адным з вуглоў пяцівугольнай структуры на працягу радыёлакацыйнага назірання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Радыёлакацыйнае зандзіраванне гідраатмасферы</dc:title>
  <dc:creator>User</dc:creator>
  <cp:lastModifiedBy>User</cp:lastModifiedBy>
  <cp:revision>63</cp:revision>
  <dcterms:created xsi:type="dcterms:W3CDTF">2015-05-25T10:19:59Z</dcterms:created>
  <dcterms:modified xsi:type="dcterms:W3CDTF">2020-11-09T10:30:04Z</dcterms:modified>
</cp:coreProperties>
</file>