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7" r:id="rId6"/>
    <p:sldId id="269" r:id="rId7"/>
    <p:sldId id="272" r:id="rId8"/>
    <p:sldId id="276" r:id="rId9"/>
    <p:sldId id="281" r:id="rId10"/>
    <p:sldId id="288" r:id="rId11"/>
    <p:sldId id="300" r:id="rId12"/>
    <p:sldId id="289" r:id="rId13"/>
    <p:sldId id="292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E1BB-9D3A-4E71-BDA4-8D97E56BDCB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0ED7-9FC4-472C-9B21-A615F816F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E1BB-9D3A-4E71-BDA4-8D97E56BDCB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0ED7-9FC4-472C-9B21-A615F816F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E1BB-9D3A-4E71-BDA4-8D97E56BDCB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0ED7-9FC4-472C-9B21-A615F816F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E1BB-9D3A-4E71-BDA4-8D97E56BDCB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0ED7-9FC4-472C-9B21-A615F816F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E1BB-9D3A-4E71-BDA4-8D97E56BDCB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0ED7-9FC4-472C-9B21-A615F816F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E1BB-9D3A-4E71-BDA4-8D97E56BDCB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0ED7-9FC4-472C-9B21-A615F816F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E1BB-9D3A-4E71-BDA4-8D97E56BDCB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0ED7-9FC4-472C-9B21-A615F816F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E1BB-9D3A-4E71-BDA4-8D97E56BDCB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0ED7-9FC4-472C-9B21-A615F816F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E1BB-9D3A-4E71-BDA4-8D97E56BDCB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0ED7-9FC4-472C-9B21-A615F816F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E1BB-9D3A-4E71-BDA4-8D97E56BDCB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0ED7-9FC4-472C-9B21-A615F816F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E1BB-9D3A-4E71-BDA4-8D97E56BDCB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0ED7-9FC4-472C-9B21-A615F816F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EE1BB-9D3A-4E71-BDA4-8D97E56BDCBF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E0ED7-9FC4-472C-9B21-A615F816F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3600" b="1" dirty="0">
                <a:solidFill>
                  <a:srgbClr val="C00000"/>
                </a:solidFill>
              </a:rPr>
              <a:t>Вымярэнне ветру пры дапамозе сігналаў навігацыйных станцый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be-BY" b="1" i="1" dirty="0" smtClean="0">
                <a:solidFill>
                  <a:srgbClr val="C00000"/>
                </a:solidFill>
              </a:rPr>
              <a:t>Навігацыйны вецер </a:t>
            </a:r>
            <a:r>
              <a:rPr lang="be-BY" b="1" i="1" dirty="0" smtClean="0"/>
              <a:t>--</a:t>
            </a:r>
            <a:r>
              <a:rPr lang="be-BY" b="1" dirty="0" smtClean="0"/>
              <a:t> вымярэнне </a:t>
            </a:r>
            <a:r>
              <a:rPr lang="be-BY" b="1" dirty="0"/>
              <a:t>каардынат </a:t>
            </a:r>
            <a:r>
              <a:rPr lang="be-BY" b="1" dirty="0" smtClean="0">
                <a:solidFill>
                  <a:srgbClr val="C00000"/>
                </a:solidFill>
              </a:rPr>
              <a:t>РЗД, </a:t>
            </a:r>
            <a:r>
              <a:rPr lang="be-BY" b="1" dirty="0" smtClean="0"/>
              <a:t>ажыццяўляецца </a:t>
            </a:r>
            <a:r>
              <a:rPr lang="be-BY" b="1" dirty="0"/>
              <a:t>пры дапамозе 8-мі навігацыйных станцый “Амега</a:t>
            </a:r>
            <a:r>
              <a:rPr lang="be-BY" b="1" dirty="0" smtClean="0"/>
              <a:t>”. </a:t>
            </a:r>
            <a:r>
              <a:rPr lang="be-BY" b="1" dirty="0"/>
              <a:t>Навігацыйны метад распрацаваны ў ЗША і прызначаны для караблей надвор’я. Сутнасць метада тая ж – вызначыць каардынаты шара, які ляціць у паветры, і пабудаваць гарызантальныя праекцыі яго траекторыі палёту. 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643206"/>
          </a:xfrm>
        </p:spPr>
        <p:txBody>
          <a:bodyPr>
            <a:noAutofit/>
          </a:bodyPr>
          <a:lstStyle/>
          <a:p>
            <a:r>
              <a:rPr lang="be-BY" sz="3600" b="1" dirty="0" smtClean="0">
                <a:solidFill>
                  <a:srgbClr val="C00000"/>
                </a:solidFill>
              </a:rPr>
              <a:t/>
            </a:r>
            <a:br>
              <a:rPr lang="be-BY" sz="3600" b="1" dirty="0" smtClean="0">
                <a:solidFill>
                  <a:srgbClr val="C00000"/>
                </a:solidFill>
              </a:rPr>
            </a:br>
            <a:r>
              <a:rPr lang="be-BY" sz="3600" b="1" dirty="0">
                <a:solidFill>
                  <a:srgbClr val="C00000"/>
                </a:solidFill>
              </a:rPr>
              <a:t/>
            </a:r>
            <a:br>
              <a:rPr lang="be-BY" sz="3600" b="1" dirty="0">
                <a:solidFill>
                  <a:srgbClr val="C00000"/>
                </a:solidFill>
              </a:rPr>
            </a:br>
            <a:r>
              <a:rPr lang="be-BY" sz="3600" b="1" dirty="0" smtClean="0">
                <a:solidFill>
                  <a:srgbClr val="C00000"/>
                </a:solidFill>
              </a:rPr>
              <a:t>Міжнародная сетка станцый ракетнага зандзіравання атмасферы</a:t>
            </a:r>
            <a:br>
              <a:rPr lang="be-BY" sz="3600" b="1" dirty="0" smtClean="0">
                <a:solidFill>
                  <a:srgbClr val="C00000"/>
                </a:solidFill>
              </a:rPr>
            </a:br>
            <a:r>
              <a:rPr lang="be-BY" sz="3600" dirty="0"/>
              <a:t> </a:t>
            </a:r>
            <a:r>
              <a:rPr lang="be-BY" sz="2000" b="1" dirty="0">
                <a:solidFill>
                  <a:srgbClr val="002060"/>
                </a:solidFill>
              </a:rPr>
              <a:t>Ракетныя даныя паступаюць па каналам сувязі ў Сусветную службу </a:t>
            </a:r>
            <a:r>
              <a:rPr lang="be-BY" sz="2000" b="1" dirty="0" smtClean="0">
                <a:solidFill>
                  <a:srgbClr val="002060"/>
                </a:solidFill>
              </a:rPr>
              <a:t>надвор’я, дзе </a:t>
            </a:r>
            <a:r>
              <a:rPr lang="be-BY" sz="2000" b="1" dirty="0">
                <a:solidFill>
                  <a:srgbClr val="002060"/>
                </a:solidFill>
              </a:rPr>
              <a:t>выкарыстоўваюцца ў міжнароднай сістэме папярэджання аб стратасферных пацяпленнях.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be-BY" sz="3600" b="1" dirty="0" smtClean="0">
                <a:solidFill>
                  <a:srgbClr val="C00000"/>
                </a:solidFill>
              </a:rPr>
              <a:t/>
            </a:r>
            <a:br>
              <a:rPr lang="be-BY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станцыі ракетнага зандзіравання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714620"/>
            <a:ext cx="6572296" cy="383460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Autofit/>
          </a:bodyPr>
          <a:lstStyle/>
          <a:p>
            <a:r>
              <a:rPr lang="be-BY" sz="2800" b="1" dirty="0">
                <a:solidFill>
                  <a:srgbClr val="C00000"/>
                </a:solidFill>
              </a:rPr>
              <a:t>Метэаралагічныя ракеты запускаюцца з паверхні Зямлі, з борта карабля, з борта самалёта і з борта аэрастата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285860"/>
            <a:ext cx="3214710" cy="1785950"/>
          </a:xfrm>
        </p:spPr>
        <p:txBody>
          <a:bodyPr>
            <a:normAutofit fontScale="85000" lnSpcReduction="20000"/>
          </a:bodyPr>
          <a:lstStyle/>
          <a:p>
            <a:endParaRPr lang="be-BY" dirty="0" smtClean="0"/>
          </a:p>
          <a:p>
            <a:pPr algn="ctr"/>
            <a:r>
              <a:rPr lang="be-BY" dirty="0" smtClean="0">
                <a:solidFill>
                  <a:srgbClr val="002060"/>
                </a:solidFill>
              </a:rPr>
              <a:t>Гравюра </a:t>
            </a:r>
            <a:r>
              <a:rPr lang="be-BY" dirty="0">
                <a:solidFill>
                  <a:srgbClr val="002060"/>
                </a:solidFill>
              </a:rPr>
              <a:t>разнастайных канструкцый ракет з кнігі К. Семяновіча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be-BY" dirty="0">
                <a:solidFill>
                  <a:srgbClr val="002060"/>
                </a:solidFill>
              </a:rPr>
              <a:t>“Вялікае мастацтва артылерыі</a:t>
            </a:r>
            <a:r>
              <a:rPr lang="be-BY" dirty="0" smtClean="0">
                <a:solidFill>
                  <a:srgbClr val="002060"/>
                </a:solidFill>
              </a:rPr>
              <a:t>” (1650)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метэаракета ў момант запуску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28992" y="2500306"/>
            <a:ext cx="2574923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28992" y="1643050"/>
            <a:ext cx="5257808" cy="1500198"/>
          </a:xfrm>
        </p:spPr>
        <p:txBody>
          <a:bodyPr>
            <a:normAutofit fontScale="25000" lnSpcReduction="20000"/>
          </a:bodyPr>
          <a:lstStyle/>
          <a:p>
            <a:pPr algn="ctr"/>
            <a:endParaRPr lang="be-BY" dirty="0" smtClean="0">
              <a:solidFill>
                <a:srgbClr val="002060"/>
              </a:solidFill>
            </a:endParaRPr>
          </a:p>
          <a:p>
            <a:endParaRPr lang="be-BY" sz="8000" dirty="0" smtClean="0">
              <a:solidFill>
                <a:srgbClr val="002060"/>
              </a:solidFill>
            </a:endParaRPr>
          </a:p>
          <a:p>
            <a:endParaRPr lang="be-BY" sz="8000" dirty="0">
              <a:solidFill>
                <a:srgbClr val="002060"/>
              </a:solidFill>
            </a:endParaRPr>
          </a:p>
          <a:p>
            <a:endParaRPr lang="be-BY" sz="8000" dirty="0" smtClean="0">
              <a:solidFill>
                <a:srgbClr val="002060"/>
              </a:solidFill>
            </a:endParaRPr>
          </a:p>
          <a:p>
            <a:endParaRPr lang="be-BY" sz="8000" dirty="0">
              <a:solidFill>
                <a:srgbClr val="002060"/>
              </a:solidFill>
            </a:endParaRPr>
          </a:p>
          <a:p>
            <a:r>
              <a:rPr lang="be-BY" sz="8000" dirty="0" smtClean="0">
                <a:solidFill>
                  <a:srgbClr val="002060"/>
                </a:solidFill>
              </a:rPr>
              <a:t>Метэаралагічная ракета </a:t>
            </a:r>
          </a:p>
          <a:p>
            <a:r>
              <a:rPr lang="be-BY" sz="8000" dirty="0" smtClean="0">
                <a:solidFill>
                  <a:srgbClr val="002060"/>
                </a:solidFill>
              </a:rPr>
              <a:t>ў момант запуску</a:t>
            </a:r>
            <a:endParaRPr lang="ru-RU" sz="8000" dirty="0" smtClean="0">
              <a:solidFill>
                <a:srgbClr val="002060"/>
              </a:solidFill>
            </a:endParaRPr>
          </a:p>
          <a:p>
            <a:pPr algn="r"/>
            <a:r>
              <a:rPr lang="be-BY" sz="7400" dirty="0" smtClean="0">
                <a:solidFill>
                  <a:srgbClr val="002060"/>
                </a:solidFill>
              </a:rPr>
              <a:t>Розныя </a:t>
            </a:r>
            <a:r>
              <a:rPr lang="be-BY" sz="7400" dirty="0">
                <a:solidFill>
                  <a:srgbClr val="002060"/>
                </a:solidFill>
              </a:rPr>
              <a:t>тыпы </a:t>
            </a:r>
            <a:endParaRPr lang="be-BY" sz="7400" dirty="0" smtClean="0">
              <a:solidFill>
                <a:srgbClr val="002060"/>
              </a:solidFill>
            </a:endParaRPr>
          </a:p>
          <a:p>
            <a:pPr algn="r"/>
            <a:r>
              <a:rPr lang="be-BY" sz="7400" dirty="0" smtClean="0">
                <a:solidFill>
                  <a:srgbClr val="002060"/>
                </a:solidFill>
              </a:rPr>
              <a:t>метэаракет</a:t>
            </a:r>
            <a:endParaRPr lang="ru-RU" sz="7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8" name="Содержимое 7" descr="розныя тыпы метэаракет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15140" y="3143248"/>
            <a:ext cx="2286016" cy="2879787"/>
          </a:xfrm>
        </p:spPr>
      </p:pic>
      <p:pic>
        <p:nvPicPr>
          <p:cNvPr id="2050" name="Picture 2" descr="C:\Users\User\Pictures\гравюра Семяновіч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071810"/>
            <a:ext cx="2194610" cy="3549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be-BY" sz="4000" b="1" dirty="0" smtClean="0">
                <a:solidFill>
                  <a:srgbClr val="C00000"/>
                </a:solidFill>
              </a:rPr>
              <a:t>Аэрастатнае зандзіраванне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be-BY" b="1" dirty="0"/>
              <a:t> </a:t>
            </a:r>
            <a:endParaRPr lang="ru-RU" dirty="0"/>
          </a:p>
          <a:p>
            <a:pPr algn="ctr"/>
            <a:r>
              <a:rPr lang="be-BY" b="1" dirty="0">
                <a:solidFill>
                  <a:srgbClr val="C00000"/>
                </a:solidFill>
              </a:rPr>
              <a:t>Аэрастатам</a:t>
            </a:r>
            <a:r>
              <a:rPr lang="be-BY" b="1" dirty="0">
                <a:solidFill>
                  <a:srgbClr val="002060"/>
                </a:solidFill>
              </a:rPr>
              <a:t> называюць апарат, які лятае ў паветры. Пад’ёмная сіла ствараецца за кошт </a:t>
            </a:r>
            <a:r>
              <a:rPr lang="be-BY" b="1" dirty="0">
                <a:solidFill>
                  <a:srgbClr val="C00000"/>
                </a:solidFill>
              </a:rPr>
              <a:t>сілы Архімеда</a:t>
            </a:r>
            <a:r>
              <a:rPr lang="be-BY" b="1" dirty="0">
                <a:solidFill>
                  <a:srgbClr val="002060"/>
                </a:solidFill>
              </a:rPr>
              <a:t>, якая ўзнікая дзякуючы таму, што абалонка аэрастата напаўняецца лёгкім газам, удзельная вага якога менш за ўдзельную вагу </a:t>
            </a:r>
            <a:r>
              <a:rPr lang="be-BY" b="1" dirty="0" smtClean="0">
                <a:solidFill>
                  <a:srgbClr val="002060"/>
                </a:solidFill>
              </a:rPr>
              <a:t>паветра.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К</a:t>
            </a:r>
            <a:r>
              <a:rPr lang="be-BY" sz="3600" b="1" dirty="0">
                <a:solidFill>
                  <a:srgbClr val="C00000"/>
                </a:solidFill>
              </a:rPr>
              <a:t>а</a:t>
            </a:r>
            <a:r>
              <a:rPr lang="ru-RU" sz="3600" b="1" dirty="0" err="1">
                <a:solidFill>
                  <a:srgbClr val="C00000"/>
                </a:solidFill>
              </a:rPr>
              <a:t>нструкт</a:t>
            </a:r>
            <a:r>
              <a:rPr lang="be-BY" sz="3600" b="1" dirty="0">
                <a:solidFill>
                  <a:srgbClr val="C00000"/>
                </a:solidFill>
              </a:rPr>
              <a:t>ыў</a:t>
            </a:r>
            <a:r>
              <a:rPr lang="ru-RU" sz="3600" b="1" dirty="0" err="1">
                <a:solidFill>
                  <a:srgbClr val="C00000"/>
                </a:solidFill>
              </a:rPr>
              <a:t>ная</a:t>
            </a:r>
            <a:r>
              <a:rPr lang="ru-RU" sz="3600" b="1" dirty="0">
                <a:solidFill>
                  <a:srgbClr val="C00000"/>
                </a:solidFill>
              </a:rPr>
              <a:t> схема </a:t>
            </a:r>
            <a:r>
              <a:rPr lang="ru-RU" sz="3600" b="1" dirty="0" err="1">
                <a:solidFill>
                  <a:srgbClr val="C00000"/>
                </a:solidFill>
              </a:rPr>
              <a:t>аэр</a:t>
            </a:r>
            <a:r>
              <a:rPr lang="be-BY" sz="3600" b="1" dirty="0">
                <a:solidFill>
                  <a:srgbClr val="C00000"/>
                </a:solidFill>
              </a:rPr>
              <a:t>а</a:t>
            </a:r>
            <a:r>
              <a:rPr lang="ru-RU" sz="3600" b="1" dirty="0" err="1">
                <a:solidFill>
                  <a:srgbClr val="C00000"/>
                </a:solidFill>
              </a:rPr>
              <a:t>стата</a:t>
            </a:r>
            <a:r>
              <a:rPr lang="be-BY" sz="3600" b="1" dirty="0">
                <a:solidFill>
                  <a:srgbClr val="C00000"/>
                </a:solidFill>
              </a:rPr>
              <a:t> з адкрытай абалонкай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схема аэрастата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2445707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40" y="1285860"/>
            <a:ext cx="5543560" cy="5143536"/>
          </a:xfrm>
        </p:spPr>
        <p:txBody>
          <a:bodyPr>
            <a:normAutofit/>
          </a:bodyPr>
          <a:lstStyle/>
          <a:p>
            <a:pPr algn="ctr"/>
            <a:r>
              <a:rPr lang="be-BY" b="1" dirty="0">
                <a:solidFill>
                  <a:srgbClr val="C00000"/>
                </a:solidFill>
              </a:rPr>
              <a:t>Аэрастат</a:t>
            </a:r>
            <a:r>
              <a:rPr lang="be-BY" b="1" dirty="0"/>
              <a:t> складаецца з абалонкі </a:t>
            </a:r>
            <a:r>
              <a:rPr lang="be-BY" b="1" i="1" dirty="0"/>
              <a:t>3</a:t>
            </a:r>
            <a:r>
              <a:rPr lang="be-BY" b="1" dirty="0"/>
              <a:t>, падвешанай сістэмы </a:t>
            </a:r>
            <a:r>
              <a:rPr lang="be-BY" b="1" i="1" dirty="0"/>
              <a:t>1</a:t>
            </a:r>
            <a:r>
              <a:rPr lang="be-BY" b="1" dirty="0"/>
              <a:t> і падвескі прыбораў </a:t>
            </a:r>
            <a:r>
              <a:rPr lang="be-BY" b="1" i="1" dirty="0" smtClean="0"/>
              <a:t>5</a:t>
            </a:r>
            <a:r>
              <a:rPr lang="be-BY" b="1" dirty="0" smtClean="0"/>
              <a:t>. </a:t>
            </a:r>
            <a:r>
              <a:rPr lang="be-BY" b="1" dirty="0"/>
              <a:t>Абалонка аэрастата можа быць адкрытай, паўзакрытай і закрытай. Адкрытая абалонка, яе ўнутраны аб’ём, звязана з атмасфера праз апендыкс </a:t>
            </a:r>
            <a:r>
              <a:rPr lang="be-BY" b="1" i="1" dirty="0"/>
              <a:t>4</a:t>
            </a:r>
            <a:r>
              <a:rPr lang="be-BY" b="1" dirty="0"/>
              <a:t>, які служыць для выпуска лішняга газа. Для напаўнення абалонкі газам служыць апендыкс </a:t>
            </a:r>
            <a:r>
              <a:rPr lang="be-BY" b="1" i="1" dirty="0"/>
              <a:t>2</a:t>
            </a:r>
            <a:r>
              <a:rPr lang="be-BY" b="1" dirty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be-BY" b="1" dirty="0">
                <a:solidFill>
                  <a:srgbClr val="C00000"/>
                </a:solidFill>
              </a:rPr>
              <a:t>Карабельнае зандзіраванне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/>
          </a:bodyPr>
          <a:lstStyle/>
          <a:p>
            <a:pPr algn="ctr"/>
            <a:r>
              <a:rPr lang="be-BY" b="1" dirty="0">
                <a:solidFill>
                  <a:srgbClr val="C00000"/>
                </a:solidFill>
              </a:rPr>
              <a:t>Караблі </a:t>
            </a:r>
            <a:r>
              <a:rPr lang="be-BY" b="1" dirty="0" smtClean="0">
                <a:solidFill>
                  <a:srgbClr val="C00000"/>
                </a:solidFill>
              </a:rPr>
              <a:t>надвор’я </a:t>
            </a:r>
            <a:r>
              <a:rPr lang="be-BY" b="1" dirty="0" smtClean="0"/>
              <a:t>-- пастаянна </a:t>
            </a:r>
            <a:r>
              <a:rPr lang="be-BY" b="1" dirty="0"/>
              <a:t>дзеючымі ГМС, размяшчаюцца ў фіксаваных раёнах Сусветнага акіяна. На </a:t>
            </a:r>
            <a:r>
              <a:rPr lang="be-BY" b="1" dirty="0">
                <a:solidFill>
                  <a:srgbClr val="C00000"/>
                </a:solidFill>
              </a:rPr>
              <a:t>караблях надвор’я </a:t>
            </a:r>
            <a:r>
              <a:rPr lang="be-BY" b="1" dirty="0"/>
              <a:t>праводзяцца </a:t>
            </a:r>
            <a:r>
              <a:rPr lang="be-BY" b="1" dirty="0" smtClean="0"/>
              <a:t>метэаралагічныя</a:t>
            </a:r>
            <a:r>
              <a:rPr lang="be-BY" b="1" dirty="0"/>
              <a:t>, акіяналагічныя і гідрабіялагічныя </a:t>
            </a:r>
            <a:r>
              <a:rPr lang="be-BY" b="1" dirty="0" smtClean="0"/>
              <a:t>назіранні, аэралагічнае </a:t>
            </a:r>
            <a:r>
              <a:rPr lang="be-BY" b="1" dirty="0"/>
              <a:t>зандзіраванне атмасферы – запускі радыёзондаў і метэаралагічных ракет, а таксама вымярэнні тэмпературы паверхнявага слою і на розных глыбінях, а таксама хімічнага забруджвання акіяна.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r>
              <a:rPr lang="be-BY" sz="3600" b="1" dirty="0">
                <a:solidFill>
                  <a:srgbClr val="C00000"/>
                </a:solidFill>
              </a:rPr>
              <a:t>Размяшчэнне навігацыйных станцый </a:t>
            </a:r>
            <a:r>
              <a:rPr lang="be-BY" sz="3600" b="1" dirty="0" smtClean="0">
                <a:solidFill>
                  <a:srgbClr val="C00000"/>
                </a:solidFill>
              </a:rPr>
              <a:t>ЗША “Амега”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навігацыйныя станцыі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194" y="1714488"/>
            <a:ext cx="7571076" cy="383961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85184"/>
          </a:xfrm>
        </p:spPr>
        <p:txBody>
          <a:bodyPr>
            <a:normAutofit/>
          </a:bodyPr>
          <a:lstStyle/>
          <a:p>
            <a:r>
              <a:rPr lang="be-BY" sz="3600" b="1" dirty="0">
                <a:solidFill>
                  <a:srgbClr val="C00000"/>
                </a:solidFill>
              </a:rPr>
              <a:t>Актынаметрычнае радыёзандзіраванне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381328"/>
            <a:ext cx="8572560" cy="190944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be-BY" sz="3600" b="1" dirty="0" smtClean="0">
                <a:solidFill>
                  <a:srgbClr val="C00000"/>
                </a:solidFill>
              </a:rPr>
              <a:t>Актынаметрычны радыёзонд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актынаметрычны радыёзонд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3108" y="714356"/>
            <a:ext cx="4038600" cy="22557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3071810"/>
            <a:ext cx="8715436" cy="3643338"/>
          </a:xfrm>
        </p:spPr>
        <p:txBody>
          <a:bodyPr/>
          <a:lstStyle/>
          <a:p>
            <a:r>
              <a:rPr lang="be-BY" b="1" dirty="0">
                <a:solidFill>
                  <a:srgbClr val="002060"/>
                </a:solidFill>
              </a:rPr>
              <a:t>Актынаметрычны РЗД уяўляе прыстаўку (радыёметр) да звычайнага аэралагічнага </a:t>
            </a:r>
            <a:r>
              <a:rPr lang="be-BY" b="1" dirty="0" smtClean="0">
                <a:solidFill>
                  <a:srgbClr val="002060"/>
                </a:solidFill>
              </a:rPr>
              <a:t>РЗД: </a:t>
            </a:r>
          </a:p>
          <a:p>
            <a:pPr>
              <a:buNone/>
            </a:pPr>
            <a:r>
              <a:rPr lang="be-BY" b="1" dirty="0" smtClean="0"/>
              <a:t>1 </a:t>
            </a:r>
            <a:r>
              <a:rPr lang="be-BY" b="1" dirty="0"/>
              <a:t>– радыёзонд у кажуху; 2 – датчык </a:t>
            </a:r>
            <a:r>
              <a:rPr lang="be-BY" b="1" dirty="0" smtClean="0"/>
              <a:t>тэмпературы; </a:t>
            </a:r>
          </a:p>
          <a:p>
            <a:pPr>
              <a:buNone/>
            </a:pPr>
            <a:r>
              <a:rPr lang="be-BY" b="1" dirty="0" smtClean="0"/>
              <a:t>3 </a:t>
            </a:r>
            <a:r>
              <a:rPr lang="be-BY" b="1" dirty="0"/>
              <a:t>– актынаметрычны радыёметр, вынесеныя за межы </a:t>
            </a:r>
            <a:r>
              <a:rPr lang="be-BY" b="1" dirty="0" smtClean="0"/>
              <a:t>кажуха.</a:t>
            </a:r>
          </a:p>
          <a:p>
            <a:pPr>
              <a:buNone/>
            </a:pPr>
            <a:r>
              <a:rPr lang="be-BY" b="1" dirty="0" smtClean="0">
                <a:solidFill>
                  <a:srgbClr val="002060"/>
                </a:solidFill>
              </a:rPr>
              <a:t>Вымяральны пераўтваральнік радыяцыі (радыёметр) складаецца з </a:t>
            </a:r>
            <a:r>
              <a:rPr lang="be-BY" b="1" dirty="0" smtClean="0">
                <a:solidFill>
                  <a:srgbClr val="C00000"/>
                </a:solidFill>
              </a:rPr>
              <a:t>паўправадніковых </a:t>
            </a:r>
            <a:r>
              <a:rPr lang="be-BY" b="1" dirty="0">
                <a:solidFill>
                  <a:srgbClr val="C00000"/>
                </a:solidFill>
              </a:rPr>
              <a:t>тэрмарэзістараў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/>
            <a:r>
              <a:rPr lang="be-BY" b="1" dirty="0">
                <a:solidFill>
                  <a:srgbClr val="C00000"/>
                </a:solidFill>
              </a:rPr>
              <a:t>На цяперашні час у азаназондах выкарыстоўваюць наступныя вымяральныя пераўтваральнікі: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be-BY" b="1" dirty="0">
                <a:solidFill>
                  <a:srgbClr val="002060"/>
                </a:solidFill>
              </a:rPr>
              <a:t>• аптычныя;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be-BY" b="1" dirty="0">
                <a:solidFill>
                  <a:srgbClr val="002060"/>
                </a:solidFill>
              </a:rPr>
              <a:t>• электрахімічныя;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be-BY" b="1" dirty="0">
                <a:solidFill>
                  <a:srgbClr val="002060"/>
                </a:solidFill>
              </a:rPr>
              <a:t>• хемалюмінесцэнтныя.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ctr"/>
            <a:r>
              <a:rPr lang="be-BY" b="1" i="1" dirty="0">
                <a:solidFill>
                  <a:srgbClr val="C00000"/>
                </a:solidFill>
              </a:rPr>
              <a:t>Электрахімічныя азаназонды</a:t>
            </a:r>
            <a:r>
              <a:rPr lang="be-BY" b="1" dirty="0">
                <a:solidFill>
                  <a:srgbClr val="C00000"/>
                </a:solidFill>
              </a:rPr>
              <a:t> </a:t>
            </a:r>
            <a:r>
              <a:rPr lang="be-BY" b="1" dirty="0"/>
              <a:t>дзйнічаюць на выкарыстанні хімічнай рэакцыі паміж солямі шчолачы, азонам і вадой:</a:t>
            </a:r>
            <a:endParaRPr lang="ru-RU" b="1" dirty="0"/>
          </a:p>
          <a:p>
            <a:pPr algn="ctr"/>
            <a:r>
              <a:rPr lang="be-BY" b="1" dirty="0"/>
              <a:t> </a:t>
            </a:r>
            <a:endParaRPr lang="ru-RU" b="1" dirty="0"/>
          </a:p>
          <a:p>
            <a:pPr algn="ctr"/>
            <a:r>
              <a:rPr lang="be-BY" b="1" dirty="0">
                <a:solidFill>
                  <a:srgbClr val="C00000"/>
                </a:solidFill>
              </a:rPr>
              <a:t>2KJ + O</a:t>
            </a:r>
            <a:r>
              <a:rPr lang="de-DE" b="1" baseline="-25000" dirty="0">
                <a:solidFill>
                  <a:srgbClr val="C00000"/>
                </a:solidFill>
              </a:rPr>
              <a:t>3 </a:t>
            </a:r>
            <a:r>
              <a:rPr lang="de-DE" b="1" dirty="0">
                <a:solidFill>
                  <a:srgbClr val="C00000"/>
                </a:solidFill>
              </a:rPr>
              <a:t>+ H</a:t>
            </a:r>
            <a:r>
              <a:rPr lang="de-DE" b="1" baseline="-25000" dirty="0">
                <a:solidFill>
                  <a:srgbClr val="C00000"/>
                </a:solidFill>
              </a:rPr>
              <a:t>2</a:t>
            </a:r>
            <a:r>
              <a:rPr lang="de-DE" b="1" dirty="0">
                <a:solidFill>
                  <a:srgbClr val="C00000"/>
                </a:solidFill>
              </a:rPr>
              <a:t>O = 2KOH + J</a:t>
            </a:r>
            <a:r>
              <a:rPr lang="de-DE" b="1" baseline="-25000" dirty="0">
                <a:solidFill>
                  <a:srgbClr val="C00000"/>
                </a:solidFill>
              </a:rPr>
              <a:t>2</a:t>
            </a:r>
            <a:r>
              <a:rPr lang="de-DE" b="1" dirty="0">
                <a:solidFill>
                  <a:srgbClr val="C00000"/>
                </a:solidFill>
              </a:rPr>
              <a:t> + O</a:t>
            </a:r>
            <a:r>
              <a:rPr lang="de-DE" b="1" baseline="-25000" dirty="0">
                <a:solidFill>
                  <a:srgbClr val="C00000"/>
                </a:solidFill>
              </a:rPr>
              <a:t>2</a:t>
            </a:r>
            <a:r>
              <a:rPr lang="de-DE" b="1" dirty="0">
                <a:solidFill>
                  <a:srgbClr val="C00000"/>
                </a:solidFill>
              </a:rPr>
              <a:t>,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be-BY" b="1" dirty="0"/>
              <a:t> </a:t>
            </a:r>
            <a:endParaRPr lang="ru-RU" b="1" dirty="0"/>
          </a:p>
          <a:p>
            <a:pPr algn="ctr"/>
            <a:r>
              <a:rPr lang="be-BY" b="1" dirty="0"/>
              <a:t>У выніку такой рэакцыі з ёдзістага калія азон вылучае свабодны ёд, паяўленне якога ў вадзе надае ёй электраправоднасць. Ток у ланцугу будзе прапарцыянальны колькасці азону.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be-BY" b="1" dirty="0" smtClean="0">
                <a:solidFill>
                  <a:srgbClr val="C00000"/>
                </a:solidFill>
              </a:rPr>
              <a:t>Самалётнае зандзіраванне</a:t>
            </a:r>
            <a:endParaRPr lang="ru-RU" dirty="0"/>
          </a:p>
        </p:txBody>
      </p:sp>
      <p:pic>
        <p:nvPicPr>
          <p:cNvPr id="5" name="Содержимое 4" descr="метэарограф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285860"/>
            <a:ext cx="3100071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926" y="714356"/>
            <a:ext cx="6000792" cy="6000792"/>
          </a:xfrm>
        </p:spPr>
        <p:txBody>
          <a:bodyPr>
            <a:normAutofit/>
          </a:bodyPr>
          <a:lstStyle/>
          <a:p>
            <a:pPr algn="ctr"/>
            <a:r>
              <a:rPr lang="be-BY" b="1" dirty="0"/>
              <a:t>Першыя вымярэнні метэаралагічных велічынь праводзіліся простымі самалётнымі метэарографамі, якія ўяўлялі сабой самапісцы з гадзіннікавым </a:t>
            </a:r>
            <a:r>
              <a:rPr lang="be-BY" b="1" dirty="0" smtClean="0"/>
              <a:t>механізмам.</a:t>
            </a:r>
          </a:p>
          <a:p>
            <a:r>
              <a:rPr lang="ru-RU" b="1" dirty="0">
                <a:solidFill>
                  <a:srgbClr val="002060"/>
                </a:solidFill>
              </a:rPr>
              <a:t>1 – </a:t>
            </a:r>
            <a:r>
              <a:rPr lang="ru-RU" b="1" dirty="0" err="1">
                <a:solidFill>
                  <a:srgbClr val="002060"/>
                </a:solidFill>
              </a:rPr>
              <a:t>пр</a:t>
            </a:r>
            <a:r>
              <a:rPr lang="be-BY" b="1" dirty="0">
                <a:solidFill>
                  <a:srgbClr val="002060"/>
                </a:solidFill>
              </a:rPr>
              <a:t>ыё</a:t>
            </a:r>
            <a:r>
              <a:rPr lang="ru-RU" b="1" dirty="0" err="1">
                <a:solidFill>
                  <a:srgbClr val="002060"/>
                </a:solidFill>
              </a:rPr>
              <a:t>мн</a:t>
            </a:r>
            <a:r>
              <a:rPr lang="be-BY" b="1" dirty="0">
                <a:solidFill>
                  <a:srgbClr val="002060"/>
                </a:solidFill>
              </a:rPr>
              <a:t>і</a:t>
            </a:r>
            <a:r>
              <a:rPr lang="ru-RU" b="1" dirty="0">
                <a:solidFill>
                  <a:srgbClr val="002060"/>
                </a:solidFill>
              </a:rPr>
              <a:t>к </a:t>
            </a:r>
            <a:r>
              <a:rPr lang="be-BY" b="1" dirty="0">
                <a:solidFill>
                  <a:srgbClr val="002060"/>
                </a:solidFill>
              </a:rPr>
              <a:t>ціску; </a:t>
            </a:r>
            <a:r>
              <a:rPr lang="ru-RU" b="1" dirty="0">
                <a:solidFill>
                  <a:srgbClr val="002060"/>
                </a:solidFill>
              </a:rPr>
              <a:t>2 –</a:t>
            </a:r>
            <a:r>
              <a:rPr lang="be-BY" b="1" dirty="0">
                <a:solidFill>
                  <a:srgbClr val="002060"/>
                </a:solidFill>
              </a:rPr>
              <a:t> ахоўная </a:t>
            </a:r>
            <a:r>
              <a:rPr lang="ru-RU" b="1" dirty="0">
                <a:solidFill>
                  <a:srgbClr val="002060"/>
                </a:solidFill>
              </a:rPr>
              <a:t>шахта</a:t>
            </a:r>
            <a:r>
              <a:rPr lang="be-BY" b="1" dirty="0">
                <a:solidFill>
                  <a:srgbClr val="002060"/>
                </a:solidFill>
              </a:rPr>
              <a:t>; </a:t>
            </a:r>
            <a:r>
              <a:rPr lang="ru-RU" b="1" dirty="0">
                <a:solidFill>
                  <a:srgbClr val="002060"/>
                </a:solidFill>
              </a:rPr>
              <a:t>3 – пучок в</a:t>
            </a:r>
            <a:r>
              <a:rPr lang="be-BY" b="1" dirty="0">
                <a:solidFill>
                  <a:srgbClr val="002060"/>
                </a:solidFill>
              </a:rPr>
              <a:t>а</a:t>
            </a:r>
            <a:r>
              <a:rPr lang="ru-RU" b="1" dirty="0" err="1">
                <a:solidFill>
                  <a:srgbClr val="002060"/>
                </a:solidFill>
              </a:rPr>
              <a:t>лос</a:t>
            </a:r>
            <a:r>
              <a:rPr lang="be-BY" b="1" dirty="0">
                <a:solidFill>
                  <a:srgbClr val="002060"/>
                </a:solidFill>
              </a:rPr>
              <a:t>; </a:t>
            </a:r>
            <a:r>
              <a:rPr lang="ru-RU" b="1" dirty="0">
                <a:solidFill>
                  <a:srgbClr val="002060"/>
                </a:solidFill>
              </a:rPr>
              <a:t>4 – анемометр</a:t>
            </a:r>
            <a:r>
              <a:rPr lang="be-BY" b="1" dirty="0">
                <a:solidFill>
                  <a:srgbClr val="002060"/>
                </a:solidFill>
              </a:rPr>
              <a:t>; </a:t>
            </a:r>
            <a:r>
              <a:rPr lang="ru-RU" b="1" dirty="0">
                <a:solidFill>
                  <a:srgbClr val="002060"/>
                </a:solidFill>
              </a:rPr>
              <a:t>5 – </a:t>
            </a:r>
            <a:r>
              <a:rPr lang="ru-RU" b="1" dirty="0" err="1">
                <a:solidFill>
                  <a:srgbClr val="002060"/>
                </a:solidFill>
              </a:rPr>
              <a:t>п</a:t>
            </a:r>
            <a:r>
              <a:rPr lang="be-BY" b="1" dirty="0">
                <a:solidFill>
                  <a:srgbClr val="002060"/>
                </a:solidFill>
              </a:rPr>
              <a:t>я</a:t>
            </a:r>
            <a:r>
              <a:rPr lang="ru-RU" b="1" dirty="0" err="1">
                <a:solidFill>
                  <a:srgbClr val="002060"/>
                </a:solidFill>
              </a:rPr>
              <a:t>ро</a:t>
            </a:r>
            <a:r>
              <a:rPr lang="ru-RU" b="1" dirty="0">
                <a:solidFill>
                  <a:srgbClr val="002060"/>
                </a:solidFill>
              </a:rPr>
              <a:t> скор</a:t>
            </a:r>
            <a:r>
              <a:rPr lang="be-BY" b="1" dirty="0">
                <a:solidFill>
                  <a:srgbClr val="002060"/>
                </a:solidFill>
              </a:rPr>
              <a:t>а</a:t>
            </a:r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be-BY" b="1" dirty="0">
                <a:solidFill>
                  <a:srgbClr val="002060"/>
                </a:solidFill>
              </a:rPr>
              <a:t>ці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ветр</a:t>
            </a:r>
            <a:r>
              <a:rPr lang="be-BY" b="1" dirty="0">
                <a:solidFill>
                  <a:srgbClr val="002060"/>
                </a:solidFill>
              </a:rPr>
              <a:t>у; </a:t>
            </a:r>
            <a:r>
              <a:rPr lang="ru-RU" b="1" dirty="0">
                <a:solidFill>
                  <a:srgbClr val="002060"/>
                </a:solidFill>
              </a:rPr>
              <a:t>6 – </a:t>
            </a:r>
            <a:r>
              <a:rPr lang="ru-RU" b="1" dirty="0" err="1">
                <a:solidFill>
                  <a:srgbClr val="002060"/>
                </a:solidFill>
              </a:rPr>
              <a:t>п</a:t>
            </a:r>
            <a:r>
              <a:rPr lang="be-BY" b="1" dirty="0">
                <a:solidFill>
                  <a:srgbClr val="002060"/>
                </a:solidFill>
              </a:rPr>
              <a:t>я</a:t>
            </a:r>
            <a:r>
              <a:rPr lang="ru-RU" b="1" dirty="0" err="1">
                <a:solidFill>
                  <a:srgbClr val="002060"/>
                </a:solidFill>
              </a:rPr>
              <a:t>ро</a:t>
            </a:r>
            <a:r>
              <a:rPr lang="ru-RU" b="1" dirty="0">
                <a:solidFill>
                  <a:srgbClr val="002060"/>
                </a:solidFill>
              </a:rPr>
              <a:t> в</a:t>
            </a:r>
            <a:r>
              <a:rPr lang="be-BY" b="1" dirty="0">
                <a:solidFill>
                  <a:srgbClr val="002060"/>
                </a:solidFill>
              </a:rPr>
              <a:t>і</a:t>
            </a:r>
            <a:r>
              <a:rPr lang="ru-RU" b="1" dirty="0">
                <a:solidFill>
                  <a:srgbClr val="002060"/>
                </a:solidFill>
              </a:rPr>
              <a:t>л</a:t>
            </a:r>
            <a:r>
              <a:rPr lang="be-BY" b="1" dirty="0">
                <a:solidFill>
                  <a:srgbClr val="002060"/>
                </a:solidFill>
              </a:rPr>
              <a:t>ьг</a:t>
            </a:r>
            <a:r>
              <a:rPr lang="ru-RU" b="1" dirty="0">
                <a:solidFill>
                  <a:srgbClr val="002060"/>
                </a:solidFill>
              </a:rPr>
              <a:t>от</a:t>
            </a:r>
            <a:r>
              <a:rPr lang="be-BY" b="1" dirty="0">
                <a:solidFill>
                  <a:srgbClr val="002060"/>
                </a:solidFill>
              </a:rPr>
              <a:t>насці; </a:t>
            </a:r>
            <a:r>
              <a:rPr lang="ru-RU" b="1" dirty="0">
                <a:solidFill>
                  <a:srgbClr val="002060"/>
                </a:solidFill>
              </a:rPr>
              <a:t>7 – </a:t>
            </a:r>
            <a:r>
              <a:rPr lang="ru-RU" b="1" dirty="0" err="1">
                <a:solidFill>
                  <a:srgbClr val="002060"/>
                </a:solidFill>
              </a:rPr>
              <a:t>п</a:t>
            </a:r>
            <a:r>
              <a:rPr lang="be-BY" b="1" dirty="0">
                <a:solidFill>
                  <a:srgbClr val="002060"/>
                </a:solidFill>
              </a:rPr>
              <a:t>я</a:t>
            </a:r>
            <a:r>
              <a:rPr lang="ru-RU" b="1" dirty="0" err="1">
                <a:solidFill>
                  <a:srgbClr val="002060"/>
                </a:solidFill>
              </a:rPr>
              <a:t>ро</a:t>
            </a:r>
            <a:r>
              <a:rPr lang="ru-RU" b="1" dirty="0">
                <a:solidFill>
                  <a:srgbClr val="002060"/>
                </a:solidFill>
              </a:rPr>
              <a:t> т</a:t>
            </a:r>
            <a:r>
              <a:rPr lang="be-BY" b="1" dirty="0">
                <a:solidFill>
                  <a:srgbClr val="002060"/>
                </a:solidFill>
              </a:rPr>
              <a:t>э</a:t>
            </a:r>
            <a:r>
              <a:rPr lang="ru-RU" b="1" dirty="0" err="1">
                <a:solidFill>
                  <a:srgbClr val="002060"/>
                </a:solidFill>
              </a:rPr>
              <a:t>мпературы</a:t>
            </a:r>
            <a:r>
              <a:rPr lang="be-BY" b="1" dirty="0">
                <a:solidFill>
                  <a:srgbClr val="002060"/>
                </a:solidFill>
              </a:rPr>
              <a:t>; </a:t>
            </a:r>
            <a:r>
              <a:rPr lang="ru-RU" b="1" dirty="0">
                <a:solidFill>
                  <a:srgbClr val="002060"/>
                </a:solidFill>
              </a:rPr>
              <a:t>8 – </a:t>
            </a:r>
            <a:r>
              <a:rPr lang="ru-RU" b="1" dirty="0" err="1">
                <a:solidFill>
                  <a:srgbClr val="002060"/>
                </a:solidFill>
              </a:rPr>
              <a:t>п</a:t>
            </a:r>
            <a:r>
              <a:rPr lang="be-BY" b="1" dirty="0">
                <a:solidFill>
                  <a:srgbClr val="002060"/>
                </a:solidFill>
              </a:rPr>
              <a:t>я</a:t>
            </a:r>
            <a:r>
              <a:rPr lang="ru-RU" b="1" dirty="0" err="1">
                <a:solidFill>
                  <a:srgbClr val="002060"/>
                </a:solidFill>
              </a:rPr>
              <a:t>ро</a:t>
            </a:r>
            <a:r>
              <a:rPr lang="be-BY" b="1" dirty="0">
                <a:solidFill>
                  <a:srgbClr val="002060"/>
                </a:solidFill>
              </a:rPr>
              <a:t> ціску; </a:t>
            </a:r>
            <a:r>
              <a:rPr lang="ru-RU" b="1" dirty="0">
                <a:solidFill>
                  <a:srgbClr val="002060"/>
                </a:solidFill>
              </a:rPr>
              <a:t>9 – барабан </a:t>
            </a:r>
            <a:r>
              <a:rPr lang="ru-RU" b="1" dirty="0" err="1" smtClean="0">
                <a:solidFill>
                  <a:srgbClr val="002060"/>
                </a:solidFill>
              </a:rPr>
              <a:t>са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be-BY" b="1" dirty="0" smtClean="0">
                <a:solidFill>
                  <a:srgbClr val="002060"/>
                </a:solidFill>
              </a:rPr>
              <a:t>стужкай.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42852"/>
            <a:ext cx="3643338" cy="2928958"/>
          </a:xfrm>
        </p:spPr>
        <p:txBody>
          <a:bodyPr>
            <a:normAutofit fontScale="90000"/>
          </a:bodyPr>
          <a:lstStyle/>
          <a:p>
            <a:r>
              <a:rPr lang="be-BY" sz="2200" b="1" dirty="0">
                <a:solidFill>
                  <a:srgbClr val="C00000"/>
                </a:solidFill>
              </a:rPr>
              <a:t>Сучасны самалёт-метэаралагічная лабараторыя для даследавання атмасферы з выноснай стралой, напоўненай датчыкамі-пераўтваральнікамі фізічных велічынь у электрычныя сігналы;</a:t>
            </a:r>
            <a:r>
              <a:rPr lang="be-BY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3214710" cy="1357323"/>
          </a:xfrm>
        </p:spPr>
        <p:txBody>
          <a:bodyPr>
            <a:normAutofit/>
          </a:bodyPr>
          <a:lstStyle/>
          <a:p>
            <a:pPr algn="ctr"/>
            <a:r>
              <a:rPr lang="be-BY" dirty="0">
                <a:solidFill>
                  <a:srgbClr val="C00000"/>
                </a:solidFill>
              </a:rPr>
              <a:t>Датчыкі на фюзеляжу самалёта-метэалабаратрыі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датчыкі на фюэеляжу самалёта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2143116"/>
            <a:ext cx="2834359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28992" y="1535112"/>
            <a:ext cx="1785950" cy="2251078"/>
          </a:xfrm>
        </p:spPr>
        <p:txBody>
          <a:bodyPr>
            <a:normAutofit/>
          </a:bodyPr>
          <a:lstStyle/>
          <a:p>
            <a:pPr algn="ctr"/>
            <a:r>
              <a:rPr lang="be-BY" dirty="0">
                <a:solidFill>
                  <a:srgbClr val="C00000"/>
                </a:solidFill>
              </a:rPr>
              <a:t>П</a:t>
            </a:r>
            <a:r>
              <a:rPr lang="be-BY" dirty="0" smtClean="0">
                <a:solidFill>
                  <a:srgbClr val="C00000"/>
                </a:solidFill>
              </a:rPr>
              <a:t>рыёма-вылічальны комплекс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сучасны самалёт метэалабараторыя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86380" y="3000372"/>
            <a:ext cx="3479616" cy="3095128"/>
          </a:xfrm>
        </p:spPr>
      </p:pic>
      <p:pic>
        <p:nvPicPr>
          <p:cNvPr id="1026" name="Picture 2" descr="C:\Users\User\Pictures\вылічальны комплекс самалёт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929066"/>
            <a:ext cx="1928826" cy="2146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be-BY" sz="3600" b="1" dirty="0">
                <a:solidFill>
                  <a:srgbClr val="C00000"/>
                </a:solidFill>
              </a:rPr>
              <a:t>Ракетнае зандзіраванне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72518" cy="5429288"/>
          </a:xfrm>
        </p:spPr>
        <p:txBody>
          <a:bodyPr>
            <a:normAutofit lnSpcReduction="10000"/>
          </a:bodyPr>
          <a:lstStyle/>
          <a:p>
            <a:pPr algn="ctr"/>
            <a:r>
              <a:rPr lang="be-BY" b="1" dirty="0">
                <a:solidFill>
                  <a:srgbClr val="002060"/>
                </a:solidFill>
              </a:rPr>
              <a:t>Ракетнае зандзіраванне забяспечвае назіраннямі за фізікай верхніх слаёў атмасферы. Інфармацыя аб стане і будове верхняй атмасферы неабходна для праектавання і эксплуатацыі ў ёй лятальных апаратаў, а таксама для распрацоўкі прагнозаў.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be-BY" b="1" dirty="0">
                <a:solidFill>
                  <a:srgbClr val="002060"/>
                </a:solidFill>
              </a:rPr>
              <a:t>Атмасфера падзяляецца на сярэднюю </a:t>
            </a:r>
            <a:endParaRPr lang="be-BY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e-BY" b="1" dirty="0">
                <a:solidFill>
                  <a:srgbClr val="002060"/>
                </a:solidFill>
              </a:rPr>
              <a:t> </a:t>
            </a:r>
            <a:r>
              <a:rPr lang="be-BY" b="1" dirty="0" smtClean="0">
                <a:solidFill>
                  <a:srgbClr val="002060"/>
                </a:solidFill>
              </a:rPr>
              <a:t>   (</a:t>
            </a:r>
            <a:r>
              <a:rPr lang="be-BY" b="1" dirty="0">
                <a:solidFill>
                  <a:srgbClr val="002060"/>
                </a:solidFill>
              </a:rPr>
              <a:t>15–80 км) і верхнюю атмасферу. Першая ўключае ў сябе страта- і мезасферу, </a:t>
            </a:r>
            <a:endParaRPr lang="be-BY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e-BY" b="1" dirty="0">
                <a:solidFill>
                  <a:srgbClr val="002060"/>
                </a:solidFill>
              </a:rPr>
              <a:t> </a:t>
            </a:r>
            <a:r>
              <a:rPr lang="be-BY" b="1" dirty="0" smtClean="0">
                <a:solidFill>
                  <a:srgbClr val="002060"/>
                </a:solidFill>
              </a:rPr>
              <a:t>   а </a:t>
            </a:r>
            <a:r>
              <a:rPr lang="be-BY" b="1" dirty="0">
                <a:solidFill>
                  <a:srgbClr val="002060"/>
                </a:solidFill>
              </a:rPr>
              <a:t>другая – тэрмасферу і экзасферу.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Вымярэнне ветру пры дапамозе сігналаў навігацыйных станцый</vt:lpstr>
      <vt:lpstr>Размяшчэнне навігацыйных станцый ЗША “Амега”</vt:lpstr>
      <vt:lpstr>Актынаметрычнае радыёзандзіраванне</vt:lpstr>
      <vt:lpstr>Актынаметрычны радыёзонд</vt:lpstr>
      <vt:lpstr>Презентация PowerPoint</vt:lpstr>
      <vt:lpstr>Презентация PowerPoint</vt:lpstr>
      <vt:lpstr>Самалётнае зандзіраванне</vt:lpstr>
      <vt:lpstr>Сучасны самалёт-метэаралагічная лабараторыя для даследавання атмасферы з выноснай стралой, напоўненай датчыкамі-пераўтваральнікамі фізічных велічынь у электрычныя сігналы; </vt:lpstr>
      <vt:lpstr>Ракетнае зандзіраванне</vt:lpstr>
      <vt:lpstr>  Міжнародная сетка станцый ракетнага зандзіравання атмасферы  Ракетныя даныя паступаюць па каналам сувязі ў Сусветную службу надвор’я, дзе выкарыстоўваюцца ў міжнароднай сістэме папярэджання аб стратасферных пацяпленнях.  </vt:lpstr>
      <vt:lpstr>Метэаралагічныя ракеты запускаюцца з паверхні Зямлі, з борта карабля, з борта самалёта і з борта аэрастата</vt:lpstr>
      <vt:lpstr>Аэрастатнае зандзіраванне</vt:lpstr>
      <vt:lpstr>Канструктыўная схема аэрастата з адкрытай абалонкай</vt:lpstr>
      <vt:lpstr>Карабельнае зандзіраванне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Вымярэнне ветру пры дапамозе сігналаў навігацыйных станцый</dc:title>
  <dc:creator>User</dc:creator>
  <cp:lastModifiedBy>User</cp:lastModifiedBy>
  <cp:revision>27</cp:revision>
  <dcterms:created xsi:type="dcterms:W3CDTF">2016-01-13T18:12:27Z</dcterms:created>
  <dcterms:modified xsi:type="dcterms:W3CDTF">2020-11-09T10:28:12Z</dcterms:modified>
</cp:coreProperties>
</file>