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95" r:id="rId3"/>
    <p:sldId id="268" r:id="rId4"/>
    <p:sldId id="265" r:id="rId5"/>
    <p:sldId id="266" r:id="rId6"/>
    <p:sldId id="267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8" r:id="rId17"/>
    <p:sldId id="289" r:id="rId18"/>
    <p:sldId id="292" r:id="rId19"/>
    <p:sldId id="293" r:id="rId20"/>
    <p:sldId id="283" r:id="rId21"/>
    <p:sldId id="284" r:id="rId22"/>
    <p:sldId id="285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9A99B-3FB8-4C12-85D0-CF018A356D1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D4446-A4C8-4BBB-AE98-45404468A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6808-D95C-45EB-91B5-AC59B9E783F5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354A-6F55-4115-9521-74336D7ACD0A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2611-E333-417E-A931-2F3B69BD796A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6C18-10A8-41CE-87E3-5B4002FD69B8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E223-8553-4A34-96DC-D05848B0EDC8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9F4D-E0C1-4DDC-8938-D3843AEF9F76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D486-40B6-4A63-B8A6-A29BFF49E1E2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EC32-C69E-40F1-B2BF-AB918EBEC57B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F77F-6A16-425F-8508-8DB8A164316B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DDC1-64A0-49FB-8A4B-01C313E12641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353A-2461-4ACE-8028-49EF2FC2B4EB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837F9-C4B2-4DFC-9FA2-50C6EFFAF7C3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E53FB-3E77-4358-9368-67FED6349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 smtClean="0">
                <a:solidFill>
                  <a:srgbClr val="C00000"/>
                </a:solidFill>
              </a:rPr>
              <a:t>Развіццё аэралогіі – радыёзандзіраванне атмасферы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be-BY" b="1" dirty="0" smtClean="0">
                <a:solidFill>
                  <a:srgbClr val="C00000"/>
                </a:solidFill>
              </a:rPr>
              <a:t>Аэралогія</a:t>
            </a:r>
            <a:r>
              <a:rPr lang="be-BY" b="1" dirty="0" smtClean="0">
                <a:solidFill>
                  <a:srgbClr val="002060"/>
                </a:solidFill>
              </a:rPr>
              <a:t> ўключае два сэнсавыя паняцці: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be-BY" b="1" dirty="0" smtClean="0">
                <a:solidFill>
                  <a:srgbClr val="C00000"/>
                </a:solidFill>
              </a:rPr>
              <a:t>1) </a:t>
            </a:r>
            <a:r>
              <a:rPr lang="be-BY" b="1" dirty="0" smtClean="0">
                <a:solidFill>
                  <a:srgbClr val="002060"/>
                </a:solidFill>
              </a:rPr>
              <a:t>аэралогія ёсць вучэнне аб дыстанцыйных метадах даследавання свабоднай атмасферы. Сінонім: </a:t>
            </a:r>
            <a:r>
              <a:rPr lang="be-BY" b="1" i="1" dirty="0" smtClean="0">
                <a:solidFill>
                  <a:srgbClr val="002060"/>
                </a:solidFill>
              </a:rPr>
              <a:t>аэралагічнае зандзіраванне атмасферы</a:t>
            </a:r>
            <a:r>
              <a:rPr lang="be-BY" b="1" dirty="0" smtClean="0">
                <a:solidFill>
                  <a:srgbClr val="002060"/>
                </a:solidFill>
              </a:rPr>
              <a:t>;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be-BY" b="1" dirty="0" smtClean="0">
                <a:solidFill>
                  <a:srgbClr val="C00000"/>
                </a:solidFill>
              </a:rPr>
              <a:t>2)</a:t>
            </a:r>
            <a:r>
              <a:rPr lang="be-BY" b="1" dirty="0" smtClean="0">
                <a:solidFill>
                  <a:srgbClr val="002060"/>
                </a:solidFill>
              </a:rPr>
              <a:t> метэаралогія (фізіка) свабоднай атмасферы.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endParaRPr lang="be-BY" dirty="0" smtClean="0"/>
          </a:p>
          <a:p>
            <a:pPr algn="ctr"/>
            <a:r>
              <a:rPr lang="be-BY" b="1" dirty="0" smtClean="0">
                <a:solidFill>
                  <a:srgbClr val="002060"/>
                </a:solidFill>
              </a:rPr>
              <a:t>На аснове дасягненняў ракетнай тэхнікі </a:t>
            </a:r>
            <a:r>
              <a:rPr lang="be-BY" b="1" dirty="0" smtClean="0">
                <a:solidFill>
                  <a:srgbClr val="C00000"/>
                </a:solidFill>
              </a:rPr>
              <a:t>Канстанцін Цыялкоўскі </a:t>
            </a:r>
            <a:r>
              <a:rPr lang="be-BY" b="1" dirty="0" smtClean="0">
                <a:solidFill>
                  <a:srgbClr val="002060"/>
                </a:solidFill>
              </a:rPr>
              <a:t>(1857–1935) распрацаваў тэорыю запуску ШСЗ і выказаў ідэю стварэння калязямных касмічных станцый</a:t>
            </a:r>
            <a:r>
              <a:rPr lang="be-BY" b="1" dirty="0" smtClean="0">
                <a:solidFill>
                  <a:srgbClr val="C00000"/>
                </a:solidFill>
              </a:rPr>
              <a:t>…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e-BY" sz="2800" b="1" dirty="0" smtClean="0">
                <a:solidFill>
                  <a:srgbClr val="C00000"/>
                </a:solidFill>
              </a:rPr>
              <a:t>Вялікі ўклад у распрацоўку ракетнай тэхнікі, якая забяспечвае вывад спадарожніка на касмічную арбіту, унёс </a:t>
            </a:r>
            <a:r>
              <a:rPr lang="be-BY" sz="2800" b="1" i="1" dirty="0" smtClean="0">
                <a:solidFill>
                  <a:srgbClr val="FF0000"/>
                </a:solidFill>
              </a:rPr>
              <a:t>Сямён Косберг </a:t>
            </a:r>
            <a:r>
              <a:rPr lang="be-BY" sz="2800" b="1" dirty="0" smtClean="0">
                <a:solidFill>
                  <a:srgbClr val="C00000"/>
                </a:solidFill>
              </a:rPr>
              <a:t>(1903–1965), ураджэнец Слуцка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сямён косберг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2833644" cy="359697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1928802"/>
            <a:ext cx="5500726" cy="47149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e-BY" b="1" i="1" dirty="0" smtClean="0">
                <a:solidFill>
                  <a:srgbClr val="FF0000"/>
                </a:solidFill>
              </a:rPr>
              <a:t>Косберг</a:t>
            </a:r>
            <a:r>
              <a:rPr lang="be-BY" b="1" dirty="0" smtClean="0">
                <a:solidFill>
                  <a:srgbClr val="002060"/>
                </a:solidFill>
              </a:rPr>
              <a:t> стварыў вадкасны трохступенны рэактыўны рухавік, які дазваляў спадарожніку дасягнуць другой касмічнай скорасці (11,2 км/с). Магутнасць такога рухавіка дазволіла адпраўляць аўтаматычныя міжпланетныя станцыі на Месяц, Венеру, Марс</a:t>
            </a:r>
            <a:r>
              <a:rPr lang="be-BY" b="1" dirty="0" smtClean="0">
                <a:solidFill>
                  <a:srgbClr val="FF0000"/>
                </a:solidFill>
              </a:rPr>
              <a:t>…</a:t>
            </a:r>
            <a:r>
              <a:rPr lang="be-BY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01208"/>
          </a:xfrm>
          <a:solidFill>
            <a:schemeClr val="bg2"/>
          </a:solidFill>
        </p:spPr>
        <p:txBody>
          <a:bodyPr/>
          <a:lstStyle/>
          <a:p>
            <a:r>
              <a:rPr lang="be-BY" sz="3600" b="1" dirty="0" smtClean="0">
                <a:solidFill>
                  <a:srgbClr val="C00000"/>
                </a:solidFill>
              </a:rPr>
              <a:t>Славуты беларус Барыс Кіт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23018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e-BY" sz="3600" b="1" dirty="0" smtClean="0">
                <a:solidFill>
                  <a:srgbClr val="C00000"/>
                </a:solidFill>
              </a:rPr>
              <a:t>Б. Кіт нарадзіўся 6 красавіка 1910 года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барыс кіт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0800000">
            <a:off x="142844" y="1785926"/>
            <a:ext cx="3192859" cy="414340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1428736"/>
            <a:ext cx="5643602" cy="500066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e-BY" b="1" dirty="0" smtClean="0">
                <a:solidFill>
                  <a:srgbClr val="002060"/>
                </a:solidFill>
              </a:rPr>
              <a:t>У 1926 г. паступіў у беларускую гімназію ў Наваградку, дзе дасканала авалодаў беларускай, польскай і французскай мовамі. Грунтоўнае навучанне ў гімназіі дало магчымасць Б. Кіту паступіць у 1928 г. на фізіка-матэматычны факультэт Віленскага ўніверсітэта, які скончыў у 1933 г. са ступенню магістра матэматыкі.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Содержимое 5" descr="барэльеф Б.Кіта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94389"/>
            <a:ext cx="4038600" cy="4137585"/>
          </a:xfr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69"/>
            <a:ext cx="4038600" cy="492922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be-BY" sz="3200" b="1" dirty="0" smtClean="0">
              <a:solidFill>
                <a:srgbClr val="002060"/>
              </a:solidFill>
            </a:endParaRPr>
          </a:p>
          <a:p>
            <a:r>
              <a:rPr lang="be-BY" sz="3200" b="1" dirty="0" smtClean="0">
                <a:solidFill>
                  <a:srgbClr val="002060"/>
                </a:solidFill>
              </a:rPr>
              <a:t>Барэльеф у гонар Б. </a:t>
            </a:r>
            <a:r>
              <a:rPr lang="en-US" sz="3200" b="1" dirty="0" smtClean="0">
                <a:solidFill>
                  <a:srgbClr val="002060"/>
                </a:solidFill>
              </a:rPr>
              <a:t>K</a:t>
            </a:r>
            <a:r>
              <a:rPr lang="be-BY" sz="3200" b="1" dirty="0" smtClean="0">
                <a:solidFill>
                  <a:srgbClr val="002060"/>
                </a:solidFill>
              </a:rPr>
              <a:t>іт</a:t>
            </a:r>
            <a:r>
              <a:rPr lang="en-US" sz="3200" b="1" dirty="0" smtClean="0">
                <a:solidFill>
                  <a:srgbClr val="002060"/>
                </a:solidFill>
              </a:rPr>
              <a:t>a</a:t>
            </a:r>
            <a:r>
              <a:rPr lang="be-BY" sz="3200" b="1" dirty="0" smtClean="0">
                <a:solidFill>
                  <a:srgbClr val="002060"/>
                </a:solidFill>
              </a:rPr>
              <a:t>, устаноўлены ў музеі ў Старых Дарогах. Па перыметру барэльефа словы Рыгора Барадуліна: "</a:t>
            </a:r>
            <a:r>
              <a:rPr lang="be-BY" sz="3200" b="1" dirty="0" smtClean="0">
                <a:solidFill>
                  <a:srgbClr val="C00000"/>
                </a:solidFill>
              </a:rPr>
              <a:t>Крывіцкая думка </a:t>
            </a:r>
            <a:r>
              <a:rPr lang="en-US" sz="3200" b="1" dirty="0" err="1" smtClean="0">
                <a:solidFill>
                  <a:srgbClr val="C00000"/>
                </a:solidFill>
              </a:rPr>
              <a:t>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be-BY" sz="3200" b="1" dirty="0" smtClean="0">
                <a:solidFill>
                  <a:srgbClr val="C00000"/>
                </a:solidFill>
              </a:rPr>
              <a:t>ў космас сягнула</a:t>
            </a:r>
            <a:r>
              <a:rPr lang="be-BY" sz="3200" b="1" dirty="0" smtClean="0">
                <a:solidFill>
                  <a:srgbClr val="002060"/>
                </a:solidFill>
              </a:rPr>
              <a:t>“</a:t>
            </a:r>
            <a:r>
              <a:rPr lang="be-BY" sz="3200" b="1" dirty="0" smtClean="0">
                <a:solidFill>
                  <a:srgbClr val="C00000"/>
                </a:solidFill>
              </a:rPr>
              <a:t>…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e-BY" b="1" dirty="0" smtClean="0">
                <a:solidFill>
                  <a:srgbClr val="C00000"/>
                </a:solidFill>
              </a:rPr>
              <a:t>Спадарожнікавыя даследаванні ў Беларусі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e-BY" b="1" dirty="0" smtClean="0">
                <a:solidFill>
                  <a:srgbClr val="002060"/>
                </a:solidFill>
              </a:rPr>
              <a:t>Даследаванні ў вобласці космаса сталі развівацца ў пачатку 1960-х гг. у Інстытуце фізікі НАН. У 1965 г. был створаны першы спадарожнікавы спектрометр  для вызначэння фізічных і аптычных уласцівасцяў атмасферы і паверхні Зямлі пад кіраўніцтвам акад. Л.І. Кісялеўскага.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142852"/>
            <a:ext cx="3357586" cy="364333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e-BY" sz="2400" b="1" dirty="0" smtClean="0">
                <a:solidFill>
                  <a:srgbClr val="C00000"/>
                </a:solidFill>
              </a:rPr>
              <a:t>Малагабарытныя хуткасныя спектрометры: </a:t>
            </a:r>
            <a:r>
              <a:rPr lang="be-BY" sz="2400" dirty="0" smtClean="0"/>
              <a:t/>
            </a:r>
            <a:br>
              <a:rPr lang="be-BY" sz="2400" dirty="0" smtClean="0"/>
            </a:br>
            <a:r>
              <a:rPr lang="be-BY" sz="2400" b="1" i="1" dirty="0" smtClean="0">
                <a:solidFill>
                  <a:srgbClr val="002060"/>
                </a:solidFill>
              </a:rPr>
              <a:t>а</a:t>
            </a:r>
            <a:r>
              <a:rPr lang="be-BY" sz="2400" b="1" dirty="0" smtClean="0">
                <a:solidFill>
                  <a:srgbClr val="002060"/>
                </a:solidFill>
              </a:rPr>
              <a:t> – МСС-2М; </a:t>
            </a:r>
            <a:br>
              <a:rPr lang="be-BY" sz="2400" b="1" dirty="0" smtClean="0">
                <a:solidFill>
                  <a:srgbClr val="002060"/>
                </a:solidFill>
              </a:rPr>
            </a:br>
            <a:r>
              <a:rPr lang="be-BY" sz="2400" b="1" i="1" dirty="0" smtClean="0">
                <a:solidFill>
                  <a:srgbClr val="002060"/>
                </a:solidFill>
              </a:rPr>
              <a:t>б</a:t>
            </a:r>
            <a:r>
              <a:rPr lang="be-BY" sz="2400" b="1" dirty="0" smtClean="0">
                <a:solidFill>
                  <a:srgbClr val="002060"/>
                </a:solidFill>
              </a:rPr>
              <a:t> – спектрапалярыметр МСС-2П.</a:t>
            </a:r>
            <a:br>
              <a:rPr lang="be-BY" sz="2400" b="1" dirty="0" smtClean="0">
                <a:solidFill>
                  <a:srgbClr val="002060"/>
                </a:solidFill>
              </a:rPr>
            </a:br>
            <a:r>
              <a:rPr lang="be-BY" sz="2400" b="1" dirty="0" smtClean="0">
                <a:solidFill>
                  <a:srgbClr val="002060"/>
                </a:solidFill>
              </a:rPr>
              <a:t>Характарыстыкі прыбора: спектральны дыяпазон 0,4—0,8 мкм; парогавая адчувальнасць 1*10¯⁴/Вт(см)² *мкм*ср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радыёметр Абламейка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5771" y="142852"/>
            <a:ext cx="5358351" cy="221457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2357430"/>
            <a:ext cx="5500726" cy="4000528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be-BY" b="1" dirty="0" smtClean="0">
                <a:solidFill>
                  <a:srgbClr val="002060"/>
                </a:solidFill>
              </a:rPr>
              <a:t>Праводзіліся фундаментальныя даследаванні фізічных і аптычных уласцівасцяў атмасферы і паверхні Зямлі на арбітальных станцыях “Салют”, ”Мір” і МКС. Было зарэгістравана звыш 100000 спектраў зямных аб’ектаў.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42852"/>
            <a:ext cx="4000528" cy="235745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e-BY" sz="2400" b="1" dirty="0" smtClean="0">
                <a:solidFill>
                  <a:srgbClr val="C00000"/>
                </a:solidFill>
              </a:rPr>
              <a:t>Інтэрактыўная мікрапрацэсарная відэаспектраметрычная сістэма “Гема-2”: </a:t>
            </a:r>
            <a:r>
              <a:rPr lang="be-BY" sz="2400" b="1" i="1" dirty="0" smtClean="0">
                <a:solidFill>
                  <a:srgbClr val="C00000"/>
                </a:solidFill>
              </a:rPr>
              <a:t>а </a:t>
            </a:r>
            <a:r>
              <a:rPr lang="be-BY" sz="2400" b="1" dirty="0" smtClean="0">
                <a:solidFill>
                  <a:srgbClr val="C00000"/>
                </a:solidFill>
              </a:rPr>
              <a:t>--аптычны прёмны блок; </a:t>
            </a:r>
            <a:r>
              <a:rPr lang="be-BY" sz="2400" b="1" i="1" dirty="0" smtClean="0">
                <a:solidFill>
                  <a:srgbClr val="C00000"/>
                </a:solidFill>
              </a:rPr>
              <a:t>б</a:t>
            </a:r>
            <a:r>
              <a:rPr lang="be-BY" sz="2400" b="1" dirty="0" smtClean="0">
                <a:solidFill>
                  <a:srgbClr val="C00000"/>
                </a:solidFill>
              </a:rPr>
              <a:t> – бартавы інфармацыйна-вылічальны комплекс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радыёметр Абламейка 2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0800000">
            <a:off x="214282" y="142852"/>
            <a:ext cx="4571572" cy="221457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500306"/>
            <a:ext cx="8929718" cy="414340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e-BY" sz="2400" b="1" dirty="0" smtClean="0">
                <a:solidFill>
                  <a:srgbClr val="002060"/>
                </a:solidFill>
              </a:rPr>
              <a:t>Сістэма ўяўляе комплекс сумяшчэння адначасовай рэгістрацыі спектральных, прасторавых, энергетычных, палярызацыйных і вуглавых характарыстык прыродных аб’ектаў. Вызначалася спектральная яркасць падсцільнай паверхні і характарыстыкі аптычнага поля Зямлі ў бачным і бліжнім ІЧ-дыяпазонах у залежнасці ад геаграфічнай зоны, пары года, вышыні і азімута Сонца, вугла візіровання і метэаралагічных умоў. На Зямлю дастаўлена звыш 300000 спектраў усіх тыпаў і класаў падсцільнай паверхні, размешчаных ва ўсіх геаграфічных зонах, на кантынентах і ў акіянах паміж шыротамі ±51,6⁰.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e-BY" sz="2800" b="1" dirty="0" smtClean="0">
                <a:solidFill>
                  <a:srgbClr val="C00000"/>
                </a:solidFill>
              </a:rPr>
              <a:t>Касмічная праграма ўключае шэраг перспектыўных напрамкаў навуковай і прыкладной дзейнасці: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4292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be-BY" b="1" dirty="0" smtClean="0">
                <a:solidFill>
                  <a:srgbClr val="C00000"/>
                </a:solidFill>
              </a:rPr>
              <a:t>1.</a:t>
            </a:r>
            <a:r>
              <a:rPr lang="be-BY" b="1" dirty="0" smtClean="0">
                <a:solidFill>
                  <a:srgbClr val="002060"/>
                </a:solidFill>
              </a:rPr>
              <a:t> далейшае развіццё беларускай сістэмы ДЗЗ</a:t>
            </a:r>
          </a:p>
          <a:p>
            <a:pPr>
              <a:buNone/>
            </a:pPr>
            <a:r>
              <a:rPr lang="be-BY" dirty="0" smtClean="0"/>
              <a:t>    </a:t>
            </a:r>
            <a:r>
              <a:rPr lang="be-BY" b="1" dirty="0" smtClean="0">
                <a:solidFill>
                  <a:srgbClr val="002060"/>
                </a:solidFill>
              </a:rPr>
              <a:t>для аператыўнага назірання і кантролю за станам геаграфічнага асяроддзя;</a:t>
            </a:r>
          </a:p>
          <a:p>
            <a:r>
              <a:rPr lang="be-BY" b="1" dirty="0" smtClean="0">
                <a:solidFill>
                  <a:srgbClr val="C00000"/>
                </a:solidFill>
              </a:rPr>
              <a:t>2.</a:t>
            </a:r>
            <a:r>
              <a:rPr lang="be-BY" b="1" dirty="0" smtClean="0">
                <a:solidFill>
                  <a:srgbClr val="002060"/>
                </a:solidFill>
              </a:rPr>
              <a:t> стварэнне Нацыянальнай сістэмы спадарожнікавай сувязі і вяшчання на аснове геастацыянарнага спадарожніка;</a:t>
            </a:r>
          </a:p>
          <a:p>
            <a:r>
              <a:rPr lang="be-BY" b="1" dirty="0" smtClean="0">
                <a:solidFill>
                  <a:srgbClr val="C00000"/>
                </a:solidFill>
              </a:rPr>
              <a:t>3.</a:t>
            </a:r>
            <a:r>
              <a:rPr lang="be-BY" b="1" dirty="0" smtClean="0">
                <a:solidFill>
                  <a:srgbClr val="002060"/>
                </a:solidFill>
              </a:rPr>
              <a:t> удасканаленне Адзінай сістэмы навігацыйнага забеспячэння нашай краіны;</a:t>
            </a:r>
          </a:p>
          <a:p>
            <a:r>
              <a:rPr lang="be-BY" b="1" dirty="0" smtClean="0">
                <a:solidFill>
                  <a:srgbClr val="C00000"/>
                </a:solidFill>
              </a:rPr>
              <a:t>4.</a:t>
            </a:r>
            <a:r>
              <a:rPr lang="be-BY" b="1" dirty="0" smtClean="0">
                <a:solidFill>
                  <a:srgbClr val="002060"/>
                </a:solidFill>
              </a:rPr>
              <a:t> падрыхтоўка спецыялістаў, развіццё навукова-тэхнічнага і нарматыўна-прававога забеспячэння касмічнай дзейнасці;</a:t>
            </a:r>
          </a:p>
          <a:p>
            <a:r>
              <a:rPr lang="be-BY" b="1" dirty="0" smtClean="0">
                <a:solidFill>
                  <a:srgbClr val="C00000"/>
                </a:solidFill>
              </a:rPr>
              <a:t>5.</a:t>
            </a:r>
            <a:r>
              <a:rPr lang="be-BY" b="1" dirty="0" smtClean="0">
                <a:solidFill>
                  <a:srgbClr val="002060"/>
                </a:solidFill>
              </a:rPr>
              <a:t> Забеспячэнне зацікаўленых спажыўцоў якаснай аэракасмічнай інфармацыяй ДЗЗ для эфектыўнага рашэння задач у розных галінах гаспадаркі, нацыянальнай бяспекі, дзяржаўнага і рэгіянальнага кіравання.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e-BY" sz="2800" b="1" dirty="0" smtClean="0">
                <a:solidFill>
                  <a:srgbClr val="C00000"/>
                </a:solidFill>
              </a:rPr>
              <a:t>Дзейнічае таксама навукова-тэхнічная праграма “Інфармацыйныя і касмічныя тэхналогіі”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be-BY" b="1" dirty="0" smtClean="0">
                <a:solidFill>
                  <a:srgbClr val="002060"/>
                </a:solidFill>
              </a:rPr>
              <a:t>Праграма ўяўляе частку фундаментальных прыкладных навуковых даследаванняў, скіраваных на іннавацыйнае абнаўленне эканомікі, разработка і рэалізацыя іннавацыйных і інвестыцыйных праектаў для павышэння канкурэнтнай здольнасці эканомікі, структурная, тэхнічная і тэхналагічная ўдасканаленне ўсёй вытворчасці.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e-BY" sz="2800" b="1" dirty="0" smtClean="0"/>
              <a:t>Сусветная аэралагічная сетка.</a:t>
            </a:r>
            <a:br>
              <a:rPr lang="be-BY" sz="2800" b="1" dirty="0" smtClean="0"/>
            </a:br>
            <a:r>
              <a:rPr lang="be-BY" sz="2800" b="1" i="1" dirty="0" smtClean="0"/>
              <a:t>а</a:t>
            </a:r>
            <a:r>
              <a:rPr lang="be-BY" sz="2800" b="1" dirty="0" smtClean="0"/>
              <a:t> – паўночнае паўшар’е 20—90 пн. ш.; </a:t>
            </a:r>
            <a:br>
              <a:rPr lang="be-BY" sz="2800" b="1" dirty="0" smtClean="0"/>
            </a:br>
            <a:r>
              <a:rPr lang="be-BY" sz="2800" b="1" i="1" dirty="0" smtClean="0"/>
              <a:t>б</a:t>
            </a:r>
            <a:r>
              <a:rPr lang="be-BY" sz="2800" b="1" dirty="0" smtClean="0"/>
              <a:t> – экватарыяльная зона; </a:t>
            </a:r>
            <a:r>
              <a:rPr lang="be-BY" sz="2800" b="1" i="1" dirty="0" smtClean="0"/>
              <a:t>в</a:t>
            </a:r>
            <a:r>
              <a:rPr lang="be-BY" sz="2800" b="1" dirty="0" smtClean="0"/>
              <a:t> – паўднёвае паўшар’е </a:t>
            </a:r>
            <a:br>
              <a:rPr lang="be-BY" sz="2800" b="1" dirty="0" smtClean="0"/>
            </a:br>
            <a:r>
              <a:rPr lang="be-BY" sz="2800" b="1" dirty="0" smtClean="0"/>
              <a:t>20—90 пд. п. 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D:\Documents\КАЎРЫГА\Дыстанцыйныя метады 2\Рыс. Сусвет. аэралагіч. сетка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529111" y="756981"/>
            <a:ext cx="4929223" cy="6701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64307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e-BY" sz="3200" b="1" dirty="0" smtClean="0">
                <a:solidFill>
                  <a:srgbClr val="002060"/>
                </a:solidFill>
              </a:rPr>
              <a:t>Касманаўты – выхадцы з Беларусі, паслядоўнікі нашых землякоў-даследчыкаў космаса: Семяновіча, Драздовіча, Косберга, Кіта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7365"/>
            <a:ext cx="6900882" cy="50006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e-BY" sz="3200" dirty="0" smtClean="0">
                <a:solidFill>
                  <a:srgbClr val="C00000"/>
                </a:solidFill>
              </a:rPr>
              <a:t>Пётр клімук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петр клімук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0800000">
            <a:off x="285720" y="2357430"/>
            <a:ext cx="2857520" cy="416085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4645025" y="1740208"/>
            <a:ext cx="4041775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214678" y="2500306"/>
            <a:ext cx="5786477" cy="392908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be-BY" b="1" dirty="0" smtClean="0">
                <a:solidFill>
                  <a:srgbClr val="002060"/>
                </a:solidFill>
              </a:rPr>
              <a:t>Нарадзіўся ў вёсцы Камароўка Брэстскай вобласці.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1-ы касмічны палёт 18—26 снежня 1973 г. Астрафізічныя даследаванні;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2-і палёт 24 мая па 26 ліпеня 1975 г., камандзір карабля Саюз-18 і станцыі Салют-4.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3-і палёт 27 чэрвеня па 5 ліпеня 1978 г., камандзір карабля Саюз-30.</a:t>
            </a: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e-BY" b="1" dirty="0" smtClean="0">
                <a:solidFill>
                  <a:srgbClr val="C00000"/>
                </a:solidFill>
              </a:rPr>
              <a:t>Уладзімір Кавалёнак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уладзімір кавалёнак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0800000">
            <a:off x="113752" y="1536430"/>
            <a:ext cx="3815306" cy="475479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600200"/>
            <a:ext cx="4929222" cy="452596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be-BY" b="1" dirty="0" smtClean="0">
              <a:solidFill>
                <a:srgbClr val="002060"/>
              </a:solidFill>
            </a:endParaRPr>
          </a:p>
          <a:p>
            <a:r>
              <a:rPr lang="be-BY" b="1" dirty="0" smtClean="0">
                <a:solidFill>
                  <a:srgbClr val="002060"/>
                </a:solidFill>
              </a:rPr>
              <a:t>Нарадзіўся ў в. Белае Крупскага раёна.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Выканаў тры касмічныя палёты ў якасці камандзіра карабля (1977, 1978, 1981 гг.).</a:t>
            </a:r>
          </a:p>
          <a:p>
            <a:r>
              <a:rPr lang="be-BY" b="1" smtClean="0">
                <a:solidFill>
                  <a:srgbClr val="002060"/>
                </a:solidFill>
              </a:rPr>
              <a:t>Ажыццявіў </a:t>
            </a:r>
            <a:r>
              <a:rPr lang="be-BY" b="1" dirty="0" smtClean="0">
                <a:solidFill>
                  <a:srgbClr val="002060"/>
                </a:solidFill>
              </a:rPr>
              <a:t>выхад у адкрыты космас.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be-BY" b="1" dirty="0" smtClean="0">
                <a:solidFill>
                  <a:srgbClr val="C00000"/>
                </a:solidFill>
              </a:rPr>
              <a:t>Віктар Навіцкі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віктар навіцкі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714488"/>
            <a:ext cx="3786214" cy="454061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471990" cy="45259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be-BY" b="1" dirty="0" smtClean="0">
                <a:solidFill>
                  <a:srgbClr val="002060"/>
                </a:solidFill>
              </a:rPr>
              <a:t>Нарадзіўся ў г. Чэрвені (Ігумен) Мінскай вобласці.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Быў камандзірам экіпажа карабля Саюз ТМА, які быў запушчаны 23 кастрычніка 2012 г. Прабыў у космасе 143 сутак.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e-BY" sz="3600" b="1" dirty="0" smtClean="0">
                <a:solidFill>
                  <a:srgbClr val="C00000"/>
                </a:solidFill>
              </a:rPr>
              <a:t>Развіццё дыстанцыйных назіранняў у Беларусі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e-BY" sz="2000" b="1" dirty="0" smtClean="0">
                <a:solidFill>
                  <a:srgbClr val="C00000"/>
                </a:solidFill>
              </a:rPr>
              <a:t>1923 г.</a:t>
            </a:r>
            <a:r>
              <a:rPr lang="be-BY" sz="2000" b="1" dirty="0" smtClean="0">
                <a:solidFill>
                  <a:srgbClr val="002060"/>
                </a:solidFill>
              </a:rPr>
              <a:t> – у Мінску пачаліся рэгулярныя шарапілотныя назіранні;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be-BY" sz="2000" b="1" dirty="0" smtClean="0">
                <a:solidFill>
                  <a:srgbClr val="C00000"/>
                </a:solidFill>
              </a:rPr>
              <a:t>1934 г.</a:t>
            </a:r>
            <a:r>
              <a:rPr lang="be-BY" sz="2000" b="1" dirty="0" smtClean="0">
                <a:solidFill>
                  <a:srgbClr val="002060"/>
                </a:solidFill>
              </a:rPr>
              <a:t> – ўпершыню запушчаны радыёзонд;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be-BY" sz="2000" b="1" dirty="0" smtClean="0">
                <a:solidFill>
                  <a:srgbClr val="C00000"/>
                </a:solidFill>
              </a:rPr>
              <a:t>1944 г.</a:t>
            </a:r>
            <a:r>
              <a:rPr lang="be-BY" sz="2000" b="1" dirty="0" smtClean="0">
                <a:solidFill>
                  <a:srgbClr val="002060"/>
                </a:solidFill>
              </a:rPr>
              <a:t> – адноўлена дзейнасць Мінскай гідраметэаралагічнай абсерваторыі. Пачаліся метэаралагічныя, актынаметрычныя і аэралагічныя назіранні;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be-BY" sz="2000" b="1" dirty="0" smtClean="0">
                <a:solidFill>
                  <a:srgbClr val="C00000"/>
                </a:solidFill>
              </a:rPr>
              <a:t>1946 г.</a:t>
            </a:r>
            <a:r>
              <a:rPr lang="be-BY" sz="2000" b="1" dirty="0" smtClean="0">
                <a:solidFill>
                  <a:srgbClr val="002060"/>
                </a:solidFill>
              </a:rPr>
              <a:t> – арганізаваны аддзел радыёлакацыі ў Мінскай гідраметэаралагічнай абсерваторыі;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be-BY" sz="2000" b="1" dirty="0" smtClean="0">
                <a:solidFill>
                  <a:srgbClr val="C00000"/>
                </a:solidFill>
              </a:rPr>
              <a:t>1957 г.</a:t>
            </a:r>
            <a:r>
              <a:rPr lang="be-BY" sz="2000" b="1" dirty="0" smtClean="0">
                <a:solidFill>
                  <a:srgbClr val="002060"/>
                </a:solidFill>
              </a:rPr>
              <a:t> – у Мінску, Брэсце і Мазыры пачалі ажыццяўляць тэмпературна-ветравое зандзіраванне;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be-BY" sz="2000" b="1" dirty="0" smtClean="0">
                <a:solidFill>
                  <a:srgbClr val="C00000"/>
                </a:solidFill>
              </a:rPr>
              <a:t>1964 г.</a:t>
            </a:r>
            <a:r>
              <a:rPr lang="be-BY" sz="2000" b="1" dirty="0" smtClean="0">
                <a:solidFill>
                  <a:srgbClr val="002060"/>
                </a:solidFill>
              </a:rPr>
              <a:t> – пачаліся назіранні за палярнымі ззяннямі і серабрыстымі воблакамі;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be-BY" sz="2000" b="1" dirty="0" smtClean="0">
                <a:solidFill>
                  <a:srgbClr val="C00000"/>
                </a:solidFill>
              </a:rPr>
              <a:t>1968 г. </a:t>
            </a:r>
            <a:r>
              <a:rPr lang="be-BY" sz="2000" b="1" dirty="0" smtClean="0">
                <a:solidFill>
                  <a:srgbClr val="002060"/>
                </a:solidFill>
              </a:rPr>
              <a:t>– у Мінскай гідраметэаралагічнай абсерваторыі ўстаноўлены першы імпульсны метэаралагічны лакатар МРЛ-2;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be-BY" sz="2000" b="1" dirty="0" smtClean="0">
                <a:solidFill>
                  <a:srgbClr val="C00000"/>
                </a:solidFill>
              </a:rPr>
              <a:t>1975 г.</a:t>
            </a:r>
            <a:r>
              <a:rPr lang="be-BY" sz="2000" b="1" dirty="0" smtClean="0">
                <a:solidFill>
                  <a:srgbClr val="002060"/>
                </a:solidFill>
              </a:rPr>
              <a:t> – у Гомелі ўстаноўлены імпульсны МРЛ-2;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be-BY" sz="2000" b="1" dirty="0" smtClean="0">
                <a:solidFill>
                  <a:srgbClr val="C00000"/>
                </a:solidFill>
              </a:rPr>
              <a:t>1991 г.</a:t>
            </a:r>
            <a:r>
              <a:rPr lang="be-BY" sz="2000" b="1" dirty="0" smtClean="0">
                <a:solidFill>
                  <a:srgbClr val="002060"/>
                </a:solidFill>
              </a:rPr>
              <a:t> – у Брэсце ўстаноўлены імпульсны МРЛ-5;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be-BY" sz="2000" b="1" dirty="0" smtClean="0">
                <a:solidFill>
                  <a:srgbClr val="C00000"/>
                </a:solidFill>
              </a:rPr>
              <a:t>2010 г.</a:t>
            </a:r>
            <a:r>
              <a:rPr lang="be-BY" sz="2000" b="1" dirty="0" smtClean="0">
                <a:solidFill>
                  <a:srgbClr val="002060"/>
                </a:solidFill>
              </a:rPr>
              <a:t> – у аэрапорце Мінск-2 устаноўлены доплераўскі МРЛ “Метэор-500”;</a:t>
            </a:r>
          </a:p>
          <a:p>
            <a:r>
              <a:rPr lang="be-BY" sz="2000" b="1" dirty="0" smtClean="0">
                <a:solidFill>
                  <a:srgbClr val="C00000"/>
                </a:solidFill>
              </a:rPr>
              <a:t>2012 г. </a:t>
            </a:r>
            <a:r>
              <a:rPr lang="be-BY" sz="2000" b="1" dirty="0" smtClean="0">
                <a:solidFill>
                  <a:srgbClr val="002060"/>
                </a:solidFill>
              </a:rPr>
              <a:t>– запушчаны Першы Беларускі спадарожнік (БелКА)</a:t>
            </a:r>
          </a:p>
          <a:p>
            <a:r>
              <a:rPr lang="be-BY" sz="2000" b="1" dirty="0" smtClean="0">
                <a:solidFill>
                  <a:srgbClr val="C00000"/>
                </a:solidFill>
              </a:rPr>
              <a:t>2016 г.</a:t>
            </a:r>
            <a:r>
              <a:rPr lang="be-BY" sz="2000" b="1" dirty="0" smtClean="0">
                <a:solidFill>
                  <a:srgbClr val="002060"/>
                </a:solidFill>
              </a:rPr>
              <a:t> -- запушчаны</a:t>
            </a:r>
            <a:r>
              <a:rPr lang="be-BY" sz="2000" b="1" dirty="0" smtClean="0">
                <a:solidFill>
                  <a:srgbClr val="C00000"/>
                </a:solidFill>
              </a:rPr>
              <a:t> </a:t>
            </a:r>
            <a:r>
              <a:rPr lang="be-BY" sz="2000" b="1" dirty="0" smtClean="0">
                <a:solidFill>
                  <a:srgbClr val="002060"/>
                </a:solidFill>
              </a:rPr>
              <a:t>Беларускі тэлекамунікацыйны спадарожнік “</a:t>
            </a:r>
            <a:r>
              <a:rPr lang="en-US" sz="2000" b="1" i="1" dirty="0" smtClean="0">
                <a:solidFill>
                  <a:srgbClr val="002060"/>
                </a:solidFill>
              </a:rPr>
              <a:t>BELINTERSAT-1</a:t>
            </a:r>
            <a:r>
              <a:rPr lang="be-BY" sz="2000" b="1" dirty="0" smtClean="0">
                <a:solidFill>
                  <a:srgbClr val="002060"/>
                </a:solidFill>
              </a:rPr>
              <a:t>”.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семяновіч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0800000">
            <a:off x="214282" y="642918"/>
            <a:ext cx="4199803" cy="535086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642918"/>
            <a:ext cx="4543428" cy="5483245"/>
          </a:xfrm>
        </p:spPr>
        <p:txBody>
          <a:bodyPr>
            <a:normAutofit lnSpcReduction="10000"/>
          </a:bodyPr>
          <a:lstStyle/>
          <a:p>
            <a:pPr algn="ctr"/>
            <a:r>
              <a:rPr lang="be-BY" b="1" dirty="0" smtClean="0">
                <a:solidFill>
                  <a:srgbClr val="002060"/>
                </a:solidFill>
              </a:rPr>
              <a:t>Упершыню ў еўрапейскай літаратуры шматступенныя ракеты былі апісаны выдатным беларускім вучоным у галіне артылерыі </a:t>
            </a:r>
            <a:r>
              <a:rPr lang="be-BY" b="1" dirty="0" smtClean="0">
                <a:solidFill>
                  <a:srgbClr val="C00000"/>
                </a:solidFill>
              </a:rPr>
              <a:t>Казімірам Семяновічам </a:t>
            </a:r>
            <a:r>
              <a:rPr lang="be-BY" b="1" dirty="0" smtClean="0">
                <a:solidFill>
                  <a:srgbClr val="002060"/>
                </a:solidFill>
              </a:rPr>
              <a:t>(1600–1651) – генералам войска </a:t>
            </a:r>
            <a:r>
              <a:rPr lang="be-BY" b="1" dirty="0" smtClean="0">
                <a:solidFill>
                  <a:srgbClr val="C00000"/>
                </a:solidFill>
              </a:rPr>
              <a:t>Вялікага княства Літоўскага….</a:t>
            </a:r>
          </a:p>
          <a:p>
            <a:pPr algn="ctr"/>
            <a:endParaRPr lang="be-BY" b="1" dirty="0">
              <a:solidFill>
                <a:srgbClr val="C00000"/>
              </a:solidFill>
            </a:endParaRPr>
          </a:p>
          <a:p>
            <a:pPr algn="ctr"/>
            <a:r>
              <a:rPr lang="be-BY" b="1" dirty="0" smtClean="0">
                <a:solidFill>
                  <a:srgbClr val="FF0000"/>
                </a:solidFill>
              </a:rPr>
              <a:t>Рэпрадукцыя партрэта з галерэі Амстэрдама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e-BY" sz="3600" b="1" dirty="0" smtClean="0">
                <a:solidFill>
                  <a:srgbClr val="C00000"/>
                </a:solidFill>
              </a:rPr>
              <a:t>Канструкцыі ракет з кнігі К. Семяновіча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be-BY" sz="3600" b="1" dirty="0" smtClean="0">
                <a:solidFill>
                  <a:srgbClr val="C00000"/>
                </a:solidFill>
              </a:rPr>
              <a:t>“Вялікае мастацтва артылерыі”…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гравюра Семяновіч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2752" y="1600200"/>
            <a:ext cx="2798496" cy="4525963"/>
          </a:xfr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1431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e-BY" sz="3200" b="1" dirty="0" smtClean="0">
                <a:solidFill>
                  <a:srgbClr val="002060"/>
                </a:solidFill>
              </a:rPr>
              <a:t/>
            </a:r>
            <a:br>
              <a:rPr lang="be-BY" sz="3200" b="1" dirty="0" smtClean="0">
                <a:solidFill>
                  <a:srgbClr val="002060"/>
                </a:solidFill>
              </a:rPr>
            </a:br>
            <a:r>
              <a:rPr lang="be-BY" sz="3200" b="1" dirty="0" smtClean="0">
                <a:solidFill>
                  <a:srgbClr val="C00000"/>
                </a:solidFill>
              </a:rPr>
              <a:t>Гравюры </a:t>
            </a:r>
            <a:r>
              <a:rPr lang="be-BY" sz="3200" b="1" dirty="0">
                <a:solidFill>
                  <a:srgbClr val="C00000"/>
                </a:solidFill>
              </a:rPr>
              <a:t>з французкага выдання манаграфіі </a:t>
            </a: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be-BY" sz="3200" b="1" dirty="0">
                <a:solidFill>
                  <a:srgbClr val="C00000"/>
                </a:solidFill>
              </a:rPr>
              <a:t>К. Семяновіча “Вялікае мастацтва артылерыі” (1651), якая знаходзіцца ў фондах Нацыянальнай бібліятэкі </a:t>
            </a:r>
            <a:r>
              <a:rPr lang="be-BY" sz="3200" b="1" dirty="0" smtClean="0">
                <a:solidFill>
                  <a:srgbClr val="C00000"/>
                </a:solidFill>
              </a:rPr>
              <a:t>Беларусі.</a:t>
            </a:r>
            <a:r>
              <a:rPr lang="be-BY" sz="3200" b="1" dirty="0" smtClean="0">
                <a:solidFill>
                  <a:srgbClr val="002060"/>
                </a:solidFill>
              </a:rPr>
              <a:t/>
            </a:r>
            <a:br>
              <a:rPr lang="be-BY" sz="3200" b="1" dirty="0" smtClean="0">
                <a:solidFill>
                  <a:srgbClr val="002060"/>
                </a:solidFill>
              </a:rPr>
            </a:br>
            <a:r>
              <a:rPr lang="be-BY" sz="3200" b="1" dirty="0" smtClean="0">
                <a:solidFill>
                  <a:srgbClr val="002060"/>
                </a:solidFill>
              </a:rPr>
              <a:t/>
            </a:r>
            <a:br>
              <a:rPr lang="be-BY" sz="3200" b="1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кніга семяновіча 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571744"/>
            <a:ext cx="4038600" cy="2692400"/>
          </a:xfrm>
        </p:spPr>
      </p:pic>
      <p:pic>
        <p:nvPicPr>
          <p:cNvPr id="6" name="Содержимое 5" descr="кніга семяновіча 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571744"/>
            <a:ext cx="4038600" cy="2692400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be-BY" dirty="0" smtClean="0"/>
          </a:p>
          <a:p>
            <a:pPr algn="ctr"/>
            <a:r>
              <a:rPr lang="be-BY" b="1" dirty="0" smtClean="0">
                <a:solidFill>
                  <a:srgbClr val="002060"/>
                </a:solidFill>
              </a:rPr>
              <a:t>У гэтай працы Семяновіч апісаў устройства шматступеннай ракеты за 250 год раней да К. Цыялкоўскага.</a:t>
            </a:r>
          </a:p>
          <a:p>
            <a:pPr algn="ctr"/>
            <a:r>
              <a:rPr lang="be-BY" b="1" dirty="0" smtClean="0">
                <a:solidFill>
                  <a:schemeClr val="accent2">
                    <a:lumMod val="50000"/>
                  </a:schemeClr>
                </a:solidFill>
              </a:rPr>
              <a:t>У працы 304 старонкі тэкста, 22 старонкі з табліцамі і 206 – з малюнкамі, зробленымі Казімірам Семяновічам.</a:t>
            </a:r>
          </a:p>
          <a:p>
            <a:pPr algn="ctr"/>
            <a:r>
              <a:rPr lang="be-BY" b="1" dirty="0" smtClean="0">
                <a:solidFill>
                  <a:srgbClr val="002060"/>
                </a:solidFill>
              </a:rPr>
              <a:t>Даецца апісанне канструкцый і спосабы вытворчасці некалькіх дзесяткаў відаў ракет.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e-BY" sz="3600" b="1" dirty="0" smtClean="0">
                <a:solidFill>
                  <a:srgbClr val="C00000"/>
                </a:solidFill>
              </a:rPr>
              <a:t>Вядомы беларускі мастак Язэп Драздовіч (1888–1954)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be-BY" b="1" dirty="0" smtClean="0">
                <a:solidFill>
                  <a:srgbClr val="002060"/>
                </a:solidFill>
              </a:rPr>
              <a:t>Ён нарадзіўся ў Глыбокім Віцебскай вобласці, ён захапляўся астраноміяй і касманаўтыкай. Ім напісаны шэраг кніг: 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“Бяседы аб утварэнні свету. Дзе мы і хто мы. Небазнаўства”, 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“Паходжанне планет Сонечнай сістэмы”, 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“Тэорыя рухаў у касмаганічным значэнні”, “Нябесныя бегі”….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be-BY" b="1" dirty="0" smtClean="0">
                <a:solidFill>
                  <a:srgbClr val="C00000"/>
                </a:solidFill>
              </a:rPr>
              <a:t>Язэп Драздовіч – </a:t>
            </a:r>
            <a:br>
              <a:rPr lang="be-BY" b="1" dirty="0" smtClean="0">
                <a:solidFill>
                  <a:srgbClr val="C00000"/>
                </a:solidFill>
              </a:rPr>
            </a:br>
            <a:r>
              <a:rPr lang="be-BY" b="1" dirty="0" smtClean="0">
                <a:solidFill>
                  <a:srgbClr val="C00000"/>
                </a:solidFill>
              </a:rPr>
              <a:t>уладар Зямлі і Неба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язэп драздовіч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771002"/>
            <a:ext cx="3214709" cy="495515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be-BY" dirty="0" smtClean="0"/>
              <a:t/>
            </a:r>
            <a:br>
              <a:rPr lang="be-BY" dirty="0" smtClean="0"/>
            </a:br>
            <a:r>
              <a:rPr lang="be-BY" b="1" dirty="0" smtClean="0">
                <a:solidFill>
                  <a:srgbClr val="C00000"/>
                </a:solidFill>
              </a:rPr>
              <a:t>Малюнак Я. Драздовіча </a:t>
            </a:r>
            <a:br>
              <a:rPr lang="be-BY" b="1" dirty="0" smtClean="0">
                <a:solidFill>
                  <a:srgbClr val="C00000"/>
                </a:solidFill>
              </a:rPr>
            </a:br>
            <a:r>
              <a:rPr lang="be-BY" b="1" dirty="0" smtClean="0">
                <a:solidFill>
                  <a:srgbClr val="C00000"/>
                </a:solidFill>
              </a:rPr>
              <a:t>“Званіца ў в. Сернікі”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be-BY" dirty="0" smtClean="0"/>
              <a:t> </a:t>
            </a:r>
            <a:endParaRPr lang="ru-RU" dirty="0"/>
          </a:p>
        </p:txBody>
      </p:sp>
      <p:pic>
        <p:nvPicPr>
          <p:cNvPr id="4" name="Содержимое 3" descr="малюнак драздовіч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071678"/>
            <a:ext cx="7020840" cy="452596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53FB-3E77-4358-9368-67FED634988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988</Words>
  <Application>Microsoft Office PowerPoint</Application>
  <PresentationFormat>Экран (4:3)</PresentationFormat>
  <Paragraphs>95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 Развіццё аэралогіі – радыёзандзіраванне атмасферы </vt:lpstr>
      <vt:lpstr>Сусветная аэралагічная сетка. а – паўночнае паўшар’е 20—90 пн. ш.;  б – экватарыяльная зона; в – паўднёвае паўшар’е  20—90 пд. п. </vt:lpstr>
      <vt:lpstr>Презентация PowerPoint</vt:lpstr>
      <vt:lpstr>Канструкцыі ракет з кнігі К. Семяновіча “Вялікае мастацтва артылерыі”…</vt:lpstr>
      <vt:lpstr> Гравюры з французкага выдання манаграфіі  К. Семяновіча “Вялікае мастацтва артылерыі” (1651), якая знаходзіцца ў фондах Нацыянальнай бібліятэкі Беларусі.  </vt:lpstr>
      <vt:lpstr>Презентация PowerPoint</vt:lpstr>
      <vt:lpstr>Вядомы беларускі мастак Язэп Драздовіч (1888–1954) </vt:lpstr>
      <vt:lpstr>Язэп Драздовіч –  уладар Зямлі і Неба</vt:lpstr>
      <vt:lpstr> Малюнак Я. Драздовіча  “Званіца ў в. Сернікі”  </vt:lpstr>
      <vt:lpstr>Презентация PowerPoint</vt:lpstr>
      <vt:lpstr>Вялікі ўклад у распрацоўку ракетнай тэхнікі, якая забяспечвае вывад спадарожніка на касмічную арбіту, унёс Сямён Косберг (1903–1965), ураджэнец Слуцка </vt:lpstr>
      <vt:lpstr>Славуты беларус Барыс Кіт </vt:lpstr>
      <vt:lpstr>Б. Кіт нарадзіўся 6 красавіка 1910 года </vt:lpstr>
      <vt:lpstr>Презентация PowerPoint</vt:lpstr>
      <vt:lpstr>Спадарожнікавыя даследаванні ў Беларусі</vt:lpstr>
      <vt:lpstr>Малагабарытныя хуткасныя спектрометры:  а – МСС-2М;  б – спектрапалярыметр МСС-2П. Характарыстыкі прыбора: спектральны дыяпазон 0,4—0,8 мкм; парогавая адчувальнасць 1*10¯⁴/Вт(см)² *мкм*ср</vt:lpstr>
      <vt:lpstr>Інтэрактыўная мікрапрацэсарная відэаспектраметрычная сістэма “Гема-2”: а --аптычны прёмны блок; б – бартавы інфармацыйна-вылічальны комплекс </vt:lpstr>
      <vt:lpstr>Касмічная праграма ўключае шэраг перспектыўных напрамкаў навуковай і прыкладной дзейнасці:</vt:lpstr>
      <vt:lpstr>Дзейнічае таксама навукова-тэхнічная праграма “Інфармацыйныя і касмічныя тэхналогіі”</vt:lpstr>
      <vt:lpstr>Касманаўты – выхадцы з Беларусі, паслядоўнікі нашых землякоў-даследчыкаў космаса: Семяновіча, Драздовіча, Косберга, Кіта</vt:lpstr>
      <vt:lpstr>Уладзімір Кавалёнак</vt:lpstr>
      <vt:lpstr>Віктар Навіцкі</vt:lpstr>
      <vt:lpstr>Развіццё дыстанцыйных назіранняў у Беларусі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Развіццё аэралогіі – радыёзандзіраванне атмасферы</dc:title>
  <dc:creator>User</dc:creator>
  <cp:lastModifiedBy>User</cp:lastModifiedBy>
  <cp:revision>86</cp:revision>
  <dcterms:created xsi:type="dcterms:W3CDTF">2016-01-04T11:30:27Z</dcterms:created>
  <dcterms:modified xsi:type="dcterms:W3CDTF">2020-11-09T10:20:19Z</dcterms:modified>
</cp:coreProperties>
</file>