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3" r:id="rId3"/>
    <p:sldId id="264" r:id="rId4"/>
    <p:sldId id="259" r:id="rId5"/>
    <p:sldId id="260" r:id="rId6"/>
    <p:sldId id="261" r:id="rId7"/>
    <p:sldId id="268" r:id="rId8"/>
    <p:sldId id="270" r:id="rId9"/>
    <p:sldId id="271" r:id="rId10"/>
    <p:sldId id="273" r:id="rId11"/>
    <p:sldId id="262" r:id="rId12"/>
    <p:sldId id="281" r:id="rId13"/>
    <p:sldId id="28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C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A7D04-A7E0-4133-B9BD-4C99ABC54888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6EEBA-D8F7-49E5-B0C4-FC6000DFBF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6EEBA-D8F7-49E5-B0C4-FC6000DFBFE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5F08-E883-4C98-B069-DFE8BEAA4B8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EB7FC-F2FC-4DDD-963C-39216FA55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5F08-E883-4C98-B069-DFE8BEAA4B8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EB7FC-F2FC-4DDD-963C-39216FA55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5F08-E883-4C98-B069-DFE8BEAA4B8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EB7FC-F2FC-4DDD-963C-39216FA55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5F08-E883-4C98-B069-DFE8BEAA4B8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EB7FC-F2FC-4DDD-963C-39216FA55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5F08-E883-4C98-B069-DFE8BEAA4B8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EB7FC-F2FC-4DDD-963C-39216FA55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5F08-E883-4C98-B069-DFE8BEAA4B8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EB7FC-F2FC-4DDD-963C-39216FA55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5F08-E883-4C98-B069-DFE8BEAA4B8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EB7FC-F2FC-4DDD-963C-39216FA55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5F08-E883-4C98-B069-DFE8BEAA4B8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EB7FC-F2FC-4DDD-963C-39216FA55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5F08-E883-4C98-B069-DFE8BEAA4B8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EB7FC-F2FC-4DDD-963C-39216FA55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5F08-E883-4C98-B069-DFE8BEAA4B8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EB7FC-F2FC-4DDD-963C-39216FA55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5F08-E883-4C98-B069-DFE8BEAA4B8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EB7FC-F2FC-4DDD-963C-39216FA55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F5F08-E883-4C98-B069-DFE8BEAA4B8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EB7FC-F2FC-4DDD-963C-39216FA55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F%D1%80%D0%B8%D0%B1%D0%BE%D1%80_%D0%BD%D0%BE%D1%87%D0%BD%D0%BE%D0%B3%D0%BE_%D0%B2%D0%B8%D0%B4%D0%B5%D0%BD%D0%B8%D1%8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4%D0%BB%D0%B8%D0%BD%D0%BD%D1%8B%D0%B5_%D0%B2%D0%BE%D0%BB%D0%BD%D1%8B" TargetMode="External"/><Relationship Id="rId3" Type="http://schemas.openxmlformats.org/officeDocument/2006/relationships/hyperlink" Target="http://ru.wikipedia.org/wiki/%D0%A1%D0%B0%D0%BD%D1%82%D0%B8%D0%BC%D0%B5%D1%82%D1%80%D0%BE%D0%B2%D1%8B%D0%B5_%D0%B2%D0%BE%D0%BB%D0%BD%D1%8B" TargetMode="External"/><Relationship Id="rId7" Type="http://schemas.openxmlformats.org/officeDocument/2006/relationships/hyperlink" Target="http://ru.wikipedia.org/wiki/%D0%A1%D1%80%D0%B5%D0%B4%D0%BD%D0%B8%D0%B5_%D0%B2%D0%BE%D0%BB%D0%BD%D1%8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A%D0%BE%D1%80%D0%BE%D1%82%D0%BA%D0%B8%D0%B5_%D0%B2%D0%BE%D0%BB%D0%BD%D1%8B" TargetMode="External"/><Relationship Id="rId5" Type="http://schemas.openxmlformats.org/officeDocument/2006/relationships/hyperlink" Target="http://ru.wikipedia.org/w/index.php?title=%D0%9C%D0%B5%D1%82%D1%80%D0%BE%D0%B2%D1%8B%D0%B5_%D0%B2%D0%BE%D0%BB%D0%BD%D1%8B&amp;action=edit&amp;redlink=1" TargetMode="External"/><Relationship Id="rId4" Type="http://schemas.openxmlformats.org/officeDocument/2006/relationships/hyperlink" Target="http://ru.wikipedia.org/wiki/%D0%94%D0%B5%D1%86%D0%B8%D0%BC%D0%B5%D1%82%D1%80%D0%BE%D0%B2%D1%8B%D0%B5_%D0%B2%D0%BE%D0%BB%D0%BD%D1%8B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be-BY" sz="3600" b="1" dirty="0" smtClean="0"/>
              <a:t/>
            </a:r>
            <a:br>
              <a:rPr lang="be-BY" sz="3600" b="1" dirty="0" smtClean="0"/>
            </a:br>
            <a:r>
              <a:rPr lang="be-BY" sz="3600" b="1" dirty="0" smtClean="0">
                <a:solidFill>
                  <a:srgbClr val="002060"/>
                </a:solidFill>
              </a:rPr>
              <a:t>Радыёгідраметэаралогія</a:t>
            </a:r>
            <a:br>
              <a:rPr lang="be-BY" sz="3600" b="1" dirty="0" smtClean="0">
                <a:solidFill>
                  <a:srgbClr val="002060"/>
                </a:solidFill>
              </a:rPr>
            </a:br>
            <a:r>
              <a:rPr lang="be-BY" sz="3600" b="1" dirty="0" smtClean="0"/>
              <a:t/>
            </a:r>
            <a:br>
              <a:rPr lang="be-BY" sz="3600" b="1" dirty="0" smtClean="0"/>
            </a:b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be-BY" b="1" dirty="0" smtClean="0">
                <a:solidFill>
                  <a:srgbClr val="002060"/>
                </a:solidFill>
              </a:rPr>
              <a:t>Радыёгідраметэаралогія вывучае фізічную сутнасць узаемадзеяння электрамагнітнага і гукавага выпраменьвання з аб’ектамі, з’явамі і працэсамі, якія працякаюць у гідраатмасферы з мэтаю іх распазнавання і выкарыстання ў практычнай дзейнасці</a:t>
            </a:r>
            <a:r>
              <a:rPr lang="be-BY" b="1" dirty="0" smtClean="0">
                <a:solidFill>
                  <a:srgbClr val="FF0000"/>
                </a:solidFill>
              </a:rPr>
              <a:t>...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591187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i="1" dirty="0" err="1" smtClean="0">
                <a:solidFill>
                  <a:srgbClr val="C00000"/>
                </a:solidFill>
              </a:rPr>
              <a:t>Магн</a:t>
            </a:r>
            <a:r>
              <a:rPr lang="be-BY" b="1" i="1" dirty="0" smtClean="0">
                <a:solidFill>
                  <a:srgbClr val="C00000"/>
                </a:solidFill>
              </a:rPr>
              <a:t>і</a:t>
            </a:r>
            <a:r>
              <a:rPr lang="ru-RU" b="1" i="1" dirty="0" err="1" smtClean="0">
                <a:solidFill>
                  <a:srgbClr val="C00000"/>
                </a:solidFill>
              </a:rPr>
              <a:t>тная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пр</a:t>
            </a:r>
            <a:r>
              <a:rPr lang="be-BY" b="1" i="1" dirty="0" smtClean="0">
                <a:solidFill>
                  <a:srgbClr val="C00000"/>
                </a:solidFill>
              </a:rPr>
              <a:t>а</a:t>
            </a:r>
            <a:r>
              <a:rPr lang="ru-RU" b="1" i="1" dirty="0" err="1" smtClean="0">
                <a:solidFill>
                  <a:srgbClr val="C00000"/>
                </a:solidFill>
              </a:rPr>
              <a:t>н</a:t>
            </a:r>
            <a:r>
              <a:rPr lang="be-BY" b="1" i="1" dirty="0" smtClean="0">
                <a:solidFill>
                  <a:srgbClr val="C00000"/>
                </a:solidFill>
              </a:rPr>
              <a:t>ікальнасць – </a:t>
            </a:r>
          </a:p>
          <a:p>
            <a:pPr algn="ctr">
              <a:buNone/>
            </a:pPr>
            <a:r>
              <a:rPr lang="be-BY" b="1" dirty="0" smtClean="0">
                <a:solidFill>
                  <a:srgbClr val="002060"/>
                </a:solidFill>
              </a:rPr>
              <a:t>фізічная велічыня</a:t>
            </a:r>
            <a:r>
              <a:rPr lang="ru-RU" b="1" dirty="0" smtClean="0">
                <a:solidFill>
                  <a:srgbClr val="002060"/>
                </a:solidFill>
              </a:rPr>
              <a:t>, к</a:t>
            </a:r>
            <a:r>
              <a:rPr lang="be-BY" b="1" dirty="0" smtClean="0">
                <a:solidFill>
                  <a:srgbClr val="002060"/>
                </a:solidFill>
              </a:rPr>
              <a:t>а</a:t>
            </a:r>
            <a:r>
              <a:rPr lang="ru-RU" b="1" dirty="0" smtClean="0">
                <a:solidFill>
                  <a:srgbClr val="002060"/>
                </a:solidFill>
              </a:rPr>
              <a:t>эф</a:t>
            </a:r>
            <a:r>
              <a:rPr lang="be-BY" b="1" dirty="0" smtClean="0">
                <a:solidFill>
                  <a:srgbClr val="002060"/>
                </a:solidFill>
              </a:rPr>
              <a:t>і</a:t>
            </a:r>
            <a:r>
              <a:rPr lang="ru-RU" b="1" dirty="0" err="1" smtClean="0">
                <a:solidFill>
                  <a:srgbClr val="002060"/>
                </a:solidFill>
              </a:rPr>
              <a:t>ц</a:t>
            </a:r>
            <a:r>
              <a:rPr lang="be-BY" b="1" dirty="0" smtClean="0">
                <a:solidFill>
                  <a:srgbClr val="002060"/>
                </a:solidFill>
              </a:rPr>
              <a:t>ы</a:t>
            </a:r>
            <a:r>
              <a:rPr lang="ru-RU" b="1" dirty="0" err="1" smtClean="0">
                <a:solidFill>
                  <a:srgbClr val="002060"/>
                </a:solidFill>
              </a:rPr>
              <a:t>ент</a:t>
            </a:r>
            <a:r>
              <a:rPr lang="be-BY" b="1" dirty="0" smtClean="0">
                <a:solidFill>
                  <a:srgbClr val="002060"/>
                </a:solidFill>
              </a:rPr>
              <a:t>, які залежыць ад уласцівасцей асяроддзя. Ён характарызуе сувязь паміж магнітнай індукцыяй і напружанасцю магнітнага поля ў рэчыве. Для рознага асяроддзя гэты каэфіцыент розны. Таму магнітная пранікальнасць гідраатмасферы залежыць ад яе стану: тэмпературы, вільготнасці, шчыльнасці і інш.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be-BY" sz="3600" b="1" dirty="0" smtClean="0">
                <a:solidFill>
                  <a:srgbClr val="C00000"/>
                </a:solidFill>
              </a:rPr>
              <a:t>Лазернае зандзіраванне і яго ўласцівасці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6" name="Содержимое 5" descr="уласцівасці лазернага выпраменьвання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5115" y="1428736"/>
            <a:ext cx="7075501" cy="4697427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Autofit/>
          </a:bodyPr>
          <a:lstStyle/>
          <a:p>
            <a:r>
              <a:rPr lang="be-BY" sz="4000" b="1" dirty="0" smtClean="0">
                <a:solidFill>
                  <a:srgbClr val="C00000"/>
                </a:solidFill>
              </a:rPr>
              <a:t>Тыпы лазераў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785794"/>
            <a:ext cx="4040188" cy="35718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4429133"/>
            <a:ext cx="4040188" cy="642941"/>
          </a:xfrm>
        </p:spPr>
        <p:txBody>
          <a:bodyPr/>
          <a:lstStyle/>
          <a:p>
            <a:pPr algn="ctr"/>
            <a:r>
              <a:rPr lang="be-BY" b="1" dirty="0" smtClean="0">
                <a:solidFill>
                  <a:srgbClr val="002060"/>
                </a:solidFill>
              </a:rPr>
              <a:t>Паўправадніковы лазер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785794"/>
            <a:ext cx="4041775" cy="35719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4429132"/>
            <a:ext cx="4041775" cy="785818"/>
          </a:xfrm>
        </p:spPr>
        <p:txBody>
          <a:bodyPr>
            <a:normAutofit lnSpcReduction="10000"/>
          </a:bodyPr>
          <a:lstStyle/>
          <a:p>
            <a:pPr algn="ctr"/>
            <a:r>
              <a:rPr lang="be-BY" b="1" dirty="0" smtClean="0">
                <a:solidFill>
                  <a:srgbClr val="002060"/>
                </a:solidFill>
              </a:rPr>
              <a:t>Вадкасны лазер на фарбавальніках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User\Pictures\паўправадніковы лазер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00107"/>
            <a:ext cx="3857652" cy="3359892"/>
          </a:xfrm>
          <a:prstGeom prst="rect">
            <a:avLst/>
          </a:prstGeom>
          <a:noFill/>
        </p:spPr>
      </p:pic>
      <p:pic>
        <p:nvPicPr>
          <p:cNvPr id="1027" name="Picture 3" descr="C:\Users\User\Pictures\лазер на фарбавальніках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000108"/>
            <a:ext cx="3660180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14422"/>
          </a:xfrm>
        </p:spPr>
        <p:txBody>
          <a:bodyPr>
            <a:normAutofit fontScale="90000"/>
          </a:bodyPr>
          <a:lstStyle/>
          <a:p>
            <a:r>
              <a:rPr lang="be-BY" sz="3200" dirty="0" smtClean="0"/>
              <a:t/>
            </a:r>
            <a:br>
              <a:rPr lang="be-BY" sz="3200" dirty="0" smtClean="0"/>
            </a:br>
            <a:r>
              <a:rPr lang="be-BY" sz="3200" b="1" dirty="0" smtClean="0">
                <a:solidFill>
                  <a:srgbClr val="C00000"/>
                </a:solidFill>
              </a:rPr>
              <a:t>Для лазернага зандзіравання выкарыстоўваюцца наступныя даўжыні хваляў (у нанаметрах):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lnSpcReduction="10000"/>
          </a:bodyPr>
          <a:lstStyle/>
          <a:p>
            <a:pPr lvl="0"/>
            <a:r>
              <a:rPr lang="ru-RU" b="1" dirty="0" smtClean="0">
                <a:solidFill>
                  <a:srgbClr val="C00000"/>
                </a:solidFill>
              </a:rPr>
              <a:t>1550 нм</a:t>
            </a:r>
            <a:r>
              <a:rPr lang="be-BY" b="1" dirty="0" smtClean="0">
                <a:solidFill>
                  <a:srgbClr val="C00000"/>
                </a:solidFill>
              </a:rPr>
              <a:t> </a:t>
            </a:r>
            <a:r>
              <a:rPr lang="be-BY" b="1" dirty="0" smtClean="0">
                <a:solidFill>
                  <a:srgbClr val="002060"/>
                </a:solidFill>
              </a:rPr>
              <a:t>– інфрачырвонае выпрамяненне, нябачнае для вока чалавека і </a:t>
            </a:r>
            <a:r>
              <a:rPr lang="ru-RU" b="1" u="sng" dirty="0" err="1" smtClean="0">
                <a:hlinkClick r:id="rId2" tooltip="Прибор ночного видения"/>
              </a:rPr>
              <a:t>пр</a:t>
            </a:r>
            <a:r>
              <a:rPr lang="be-BY" b="1" u="sng" dirty="0" smtClean="0">
                <a:hlinkClick r:id="rId2" tooltip="Прибор ночного видения"/>
              </a:rPr>
              <a:t>ыладам</a:t>
            </a:r>
            <a:r>
              <a:rPr lang="ru-RU" b="1" u="sng" dirty="0" smtClean="0">
                <a:hlinkClick r:id="rId2" tooltip="Прибор ночного видения"/>
              </a:rPr>
              <a:t> </a:t>
            </a:r>
            <a:r>
              <a:rPr lang="ru-RU" b="1" u="sng" dirty="0" err="1" smtClean="0">
                <a:hlinkClick r:id="rId2" tooltip="Прибор ночного видения"/>
              </a:rPr>
              <a:t>н</a:t>
            </a:r>
            <a:r>
              <a:rPr lang="be-BY" b="1" u="sng" dirty="0" smtClean="0">
                <a:hlinkClick r:id="rId2" tooltip="Прибор ночного видения"/>
              </a:rPr>
              <a:t>а</a:t>
            </a:r>
            <a:r>
              <a:rPr lang="ru-RU" b="1" u="sng" dirty="0" err="1" smtClean="0">
                <a:hlinkClick r:id="rId2" tooltip="Прибор ночного видения"/>
              </a:rPr>
              <a:t>чног</a:t>
            </a:r>
            <a:r>
              <a:rPr lang="be-BY" b="1" u="sng" dirty="0" smtClean="0">
                <a:hlinkClick r:id="rId2" tooltip="Прибор ночного видения"/>
              </a:rPr>
              <a:t>а бачання</a:t>
            </a:r>
            <a:r>
              <a:rPr lang="be-BY" b="1" dirty="0" smtClean="0"/>
              <a:t>;</a:t>
            </a:r>
            <a:r>
              <a:rPr lang="ru-RU" b="1" dirty="0" smtClean="0"/>
              <a:t> 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1064 нм</a:t>
            </a:r>
            <a:r>
              <a:rPr lang="be-BY" b="1" dirty="0" smtClean="0">
                <a:solidFill>
                  <a:srgbClr val="C00000"/>
                </a:solidFill>
              </a:rPr>
              <a:t> </a:t>
            </a:r>
            <a:r>
              <a:rPr lang="be-BY" b="1" dirty="0" smtClean="0">
                <a:solidFill>
                  <a:srgbClr val="002060"/>
                </a:solidFill>
              </a:rPr>
              <a:t>–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бл</a:t>
            </a:r>
            <a:r>
              <a:rPr lang="be-BY" b="1" dirty="0" smtClean="0">
                <a:solidFill>
                  <a:srgbClr val="002060"/>
                </a:solidFill>
              </a:rPr>
              <a:t>ізкае і</a:t>
            </a:r>
            <a:r>
              <a:rPr lang="ru-RU" b="1" dirty="0" err="1" smtClean="0">
                <a:solidFill>
                  <a:srgbClr val="002060"/>
                </a:solidFill>
              </a:rPr>
              <a:t>нфра</a:t>
            </a:r>
            <a:r>
              <a:rPr lang="be-BY" b="1" dirty="0" smtClean="0">
                <a:solidFill>
                  <a:srgbClr val="002060"/>
                </a:solidFill>
              </a:rPr>
              <a:t>чырвонае выпрамяненне, нябачнае для вока, але выяўляецца прыладамі начнога бачання; </a:t>
            </a:r>
            <a:endParaRPr lang="ru-RU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532 нм</a:t>
            </a:r>
            <a:r>
              <a:rPr lang="be-BY" b="1" dirty="0" smtClean="0">
                <a:solidFill>
                  <a:srgbClr val="C00000"/>
                </a:solidFill>
              </a:rPr>
              <a:t> </a:t>
            </a:r>
            <a:r>
              <a:rPr lang="be-BY" b="1" dirty="0" smtClean="0">
                <a:solidFill>
                  <a:srgbClr val="002060"/>
                </a:solidFill>
              </a:rPr>
              <a:t>–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</a:t>
            </a:r>
            <a:r>
              <a:rPr lang="be-BY" b="1" dirty="0" smtClean="0">
                <a:solidFill>
                  <a:srgbClr val="002060"/>
                </a:solidFill>
              </a:rPr>
              <a:t>я</a:t>
            </a:r>
            <a:r>
              <a:rPr lang="ru-RU" b="1" dirty="0" smtClean="0">
                <a:solidFill>
                  <a:srgbClr val="002060"/>
                </a:solidFill>
              </a:rPr>
              <a:t>лён</a:t>
            </a:r>
            <a:r>
              <a:rPr lang="be-BY" b="1" dirty="0" smtClean="0">
                <a:solidFill>
                  <a:srgbClr val="002060"/>
                </a:solidFill>
              </a:rPr>
              <a:t>а</a:t>
            </a:r>
            <a:r>
              <a:rPr lang="ru-RU" b="1" dirty="0" smtClean="0">
                <a:solidFill>
                  <a:srgbClr val="002060"/>
                </a:solidFill>
              </a:rPr>
              <a:t>е </a:t>
            </a:r>
            <a:r>
              <a:rPr lang="be-BY" b="1" dirty="0" smtClean="0">
                <a:solidFill>
                  <a:srgbClr val="002060"/>
                </a:solidFill>
              </a:rPr>
              <a:t>выпрамяненне, якое добра пранікае праз магутныя масы вады;</a:t>
            </a:r>
            <a:endParaRPr lang="ru-RU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355 нм</a:t>
            </a:r>
            <a:r>
              <a:rPr lang="be-BY" b="1" dirty="0" smtClean="0">
                <a:solidFill>
                  <a:srgbClr val="C00000"/>
                </a:solidFill>
              </a:rPr>
              <a:t> </a:t>
            </a:r>
            <a:r>
              <a:rPr lang="be-BY" b="1" dirty="0" smtClean="0">
                <a:solidFill>
                  <a:srgbClr val="002060"/>
                </a:solidFill>
              </a:rPr>
              <a:t>–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бл</a:t>
            </a:r>
            <a:r>
              <a:rPr lang="be-BY" b="1" dirty="0" smtClean="0">
                <a:solidFill>
                  <a:srgbClr val="002060"/>
                </a:solidFill>
              </a:rPr>
              <a:t>ізкае ўльтрафіялетавае выпрамяненне.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4004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be-BY" sz="3200" b="1" dirty="0" smtClean="0">
                <a:solidFill>
                  <a:srgbClr val="002060"/>
                </a:solidFill>
              </a:rPr>
              <a:t>Вокны п</a:t>
            </a:r>
            <a:r>
              <a:rPr lang="ru-RU" sz="3200" b="1" dirty="0" err="1" smtClean="0">
                <a:solidFill>
                  <a:srgbClr val="002060"/>
                </a:solidFill>
              </a:rPr>
              <a:t>р</a:t>
            </a:r>
            <a:r>
              <a:rPr lang="be-BY" sz="3200" b="1" dirty="0" smtClean="0">
                <a:solidFill>
                  <a:srgbClr val="002060"/>
                </a:solidFill>
              </a:rPr>
              <a:t>а</a:t>
            </a:r>
            <a:r>
              <a:rPr lang="ru-RU" sz="3200" b="1" dirty="0" err="1" smtClean="0">
                <a:solidFill>
                  <a:srgbClr val="002060"/>
                </a:solidFill>
              </a:rPr>
              <a:t>зр</a:t>
            </a:r>
            <a:r>
              <a:rPr lang="be-BY" sz="3200" b="1" dirty="0" smtClean="0">
                <a:solidFill>
                  <a:srgbClr val="002060"/>
                </a:solidFill>
              </a:rPr>
              <a:t>ыстасці </a:t>
            </a:r>
            <a:r>
              <a:rPr lang="ru-RU" sz="3200" b="1" dirty="0" err="1" smtClean="0">
                <a:solidFill>
                  <a:srgbClr val="002060"/>
                </a:solidFill>
              </a:rPr>
              <a:t>атм</a:t>
            </a:r>
            <a:r>
              <a:rPr lang="be-BY" sz="3200" b="1" dirty="0" smtClean="0">
                <a:solidFill>
                  <a:srgbClr val="002060"/>
                </a:solidFill>
              </a:rPr>
              <a:t>а</a:t>
            </a:r>
            <a:r>
              <a:rPr lang="ru-RU" sz="3200" b="1" dirty="0" smtClean="0">
                <a:solidFill>
                  <a:srgbClr val="002060"/>
                </a:solidFill>
              </a:rPr>
              <a:t>сферы для </a:t>
            </a:r>
            <a:r>
              <a:rPr lang="ru-RU" sz="3200" b="1" dirty="0" err="1" smtClean="0">
                <a:solidFill>
                  <a:srgbClr val="002060"/>
                </a:solidFill>
              </a:rPr>
              <a:t>р</a:t>
            </a:r>
            <a:r>
              <a:rPr lang="be-BY" sz="3200" b="1" dirty="0" smtClean="0">
                <a:solidFill>
                  <a:srgbClr val="002060"/>
                </a:solidFill>
              </a:rPr>
              <a:t>о</a:t>
            </a:r>
            <a:r>
              <a:rPr lang="ru-RU" sz="3200" b="1" dirty="0" err="1" smtClean="0">
                <a:solidFill>
                  <a:srgbClr val="002060"/>
                </a:solidFill>
              </a:rPr>
              <a:t>зных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д</a:t>
            </a:r>
            <a:r>
              <a:rPr lang="be-BY" sz="3200" b="1" dirty="0" smtClean="0">
                <a:solidFill>
                  <a:srgbClr val="002060"/>
                </a:solidFill>
              </a:rPr>
              <a:t>аўжынь хваляў</a:t>
            </a:r>
            <a:r>
              <a:rPr lang="ru-RU" sz="3200" b="1" dirty="0" smtClean="0">
                <a:solidFill>
                  <a:srgbClr val="002060"/>
                </a:solidFill>
              </a:rPr>
              <a:t>. Ч</a:t>
            </a:r>
            <a:r>
              <a:rPr lang="be-BY" sz="3200" b="1" dirty="0" smtClean="0">
                <a:solidFill>
                  <a:srgbClr val="002060"/>
                </a:solidFill>
              </a:rPr>
              <a:t>о</a:t>
            </a:r>
            <a:r>
              <a:rPr lang="ru-RU" sz="3200" b="1" dirty="0" err="1" smtClean="0">
                <a:solidFill>
                  <a:srgbClr val="002060"/>
                </a:solidFill>
              </a:rPr>
              <a:t>рны</a:t>
            </a:r>
            <a:r>
              <a:rPr lang="be-BY" sz="3200" b="1" dirty="0" smtClean="0">
                <a:solidFill>
                  <a:srgbClr val="002060"/>
                </a:solidFill>
              </a:rPr>
              <a:t>я ў</a:t>
            </a:r>
            <a:r>
              <a:rPr lang="ru-RU" sz="3200" b="1" dirty="0" err="1" smtClean="0">
                <a:solidFill>
                  <a:srgbClr val="002060"/>
                </a:solidFill>
              </a:rPr>
              <a:t>частк</a:t>
            </a:r>
            <a:r>
              <a:rPr lang="be-BY" sz="3200" b="1" dirty="0" smtClean="0">
                <a:solidFill>
                  <a:srgbClr val="002060"/>
                </a:solidFill>
              </a:rPr>
              <a:t>і а</a:t>
            </a:r>
            <a:r>
              <a:rPr lang="ru-RU" sz="3200" b="1" dirty="0" smtClean="0">
                <a:solidFill>
                  <a:srgbClr val="002060"/>
                </a:solidFill>
              </a:rPr>
              <a:t>б</a:t>
            </a:r>
            <a:r>
              <a:rPr lang="be-BY" sz="3200" b="1" dirty="0" smtClean="0">
                <a:solidFill>
                  <a:srgbClr val="002060"/>
                </a:solidFill>
              </a:rPr>
              <a:t>а</a:t>
            </a:r>
            <a:r>
              <a:rPr lang="ru-RU" sz="3200" b="1" dirty="0" err="1" smtClean="0">
                <a:solidFill>
                  <a:srgbClr val="002060"/>
                </a:solidFill>
              </a:rPr>
              <a:t>значаю</a:t>
            </a:r>
            <a:r>
              <a:rPr lang="be-BY" sz="3200" b="1" dirty="0" smtClean="0">
                <a:solidFill>
                  <a:srgbClr val="002060"/>
                </a:solidFill>
              </a:rPr>
              <a:t>ць </a:t>
            </a:r>
            <a:r>
              <a:rPr lang="ru-RU" sz="3200" b="1" dirty="0" err="1" smtClean="0">
                <a:solidFill>
                  <a:srgbClr val="002060"/>
                </a:solidFill>
              </a:rPr>
              <a:t>непр</a:t>
            </a:r>
            <a:r>
              <a:rPr lang="be-BY" sz="3200" b="1" dirty="0" smtClean="0">
                <a:solidFill>
                  <a:srgbClr val="002060"/>
                </a:solidFill>
              </a:rPr>
              <a:t>а</a:t>
            </a:r>
            <a:r>
              <a:rPr lang="ru-RU" sz="3200" b="1" dirty="0" err="1" smtClean="0">
                <a:solidFill>
                  <a:srgbClr val="002060"/>
                </a:solidFill>
              </a:rPr>
              <a:t>зр</a:t>
            </a:r>
            <a:r>
              <a:rPr lang="be-BY" sz="3200" b="1" dirty="0" smtClean="0">
                <a:solidFill>
                  <a:srgbClr val="002060"/>
                </a:solidFill>
              </a:rPr>
              <a:t>ыстасць (паглынанне)</a:t>
            </a:r>
            <a:r>
              <a:rPr lang="en-US" sz="3200" b="1" dirty="0" smtClean="0">
                <a:solidFill>
                  <a:srgbClr val="002060"/>
                </a:solidFill>
              </a:rPr>
              <a:t>, </a:t>
            </a:r>
            <a:r>
              <a:rPr lang="ru-RU" sz="3200" b="1" dirty="0" smtClean="0">
                <a:solidFill>
                  <a:srgbClr val="002060"/>
                </a:solidFill>
              </a:rPr>
              <a:t>а белы</a:t>
            </a:r>
            <a:r>
              <a:rPr lang="be-BY" sz="3200" b="1" dirty="0" smtClean="0">
                <a:solidFill>
                  <a:srgbClr val="002060"/>
                </a:solidFill>
              </a:rPr>
              <a:t>я</a:t>
            </a:r>
            <a:r>
              <a:rPr lang="en-US" sz="3200" b="1" dirty="0" smtClean="0">
                <a:solidFill>
                  <a:srgbClr val="002060"/>
                </a:solidFill>
              </a:rPr>
              <a:t> – </a:t>
            </a:r>
            <a:r>
              <a:rPr lang="ru-RU" sz="3200" b="1" dirty="0" err="1" smtClean="0">
                <a:solidFill>
                  <a:srgbClr val="002060"/>
                </a:solidFill>
              </a:rPr>
              <a:t>пр</a:t>
            </a:r>
            <a:r>
              <a:rPr lang="be-BY" sz="3200" b="1" dirty="0" smtClean="0">
                <a:solidFill>
                  <a:srgbClr val="002060"/>
                </a:solidFill>
              </a:rPr>
              <a:t>а</a:t>
            </a:r>
            <a:r>
              <a:rPr lang="ru-RU" sz="3200" b="1" dirty="0" err="1" smtClean="0">
                <a:solidFill>
                  <a:srgbClr val="002060"/>
                </a:solidFill>
              </a:rPr>
              <a:t>зр</a:t>
            </a:r>
            <a:r>
              <a:rPr lang="be-BY" sz="3200" b="1" dirty="0" smtClean="0">
                <a:solidFill>
                  <a:srgbClr val="002060"/>
                </a:solidFill>
              </a:rPr>
              <a:t>ыстасць (прапусканне)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вокны празрыстасці атмасферы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1732" y="3746381"/>
            <a:ext cx="5620535" cy="170521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be-BY" b="1" dirty="0" smtClean="0">
                <a:solidFill>
                  <a:srgbClr val="002060"/>
                </a:solidFill>
              </a:rPr>
              <a:t>Электрамагнітны спектр уяўляе набор частот і выкарыстоўваецца ў розных сістэмах ДЗ. Асобным вобласцям спектра даны назвы: ультрафіялетавы (УФ), бачны, інфрачырвоны (ІЧ), радыёхвалі і інш. Частоты выражаны ў герцах:  кГц = 1000 Гц, МГц = 1000 кГц = 1000000 Гц, </a:t>
            </a:r>
          </a:p>
          <a:p>
            <a:pPr algn="ctr">
              <a:buNone/>
            </a:pPr>
            <a:r>
              <a:rPr lang="be-BY" b="1" dirty="0" smtClean="0">
                <a:solidFill>
                  <a:srgbClr val="002060"/>
                </a:solidFill>
              </a:rPr>
              <a:t>ГГц = 1000 МГц = 10</a:t>
            </a:r>
            <a:r>
              <a:rPr lang="be-BY" b="1" baseline="30000" dirty="0" smtClean="0">
                <a:solidFill>
                  <a:srgbClr val="002060"/>
                </a:solidFill>
              </a:rPr>
              <a:t>9 </a:t>
            </a:r>
            <a:r>
              <a:rPr lang="be-BY" b="1" dirty="0" smtClean="0">
                <a:solidFill>
                  <a:srgbClr val="002060"/>
                </a:solidFill>
              </a:rPr>
              <a:t>Гц, </a:t>
            </a:r>
          </a:p>
          <a:p>
            <a:pPr algn="ctr">
              <a:buNone/>
            </a:pPr>
            <a:r>
              <a:rPr lang="be-BY" b="1" dirty="0" smtClean="0">
                <a:solidFill>
                  <a:srgbClr val="002060"/>
                </a:solidFill>
              </a:rPr>
              <a:t>ТГц = 1000 ГГц = 10</a:t>
            </a:r>
            <a:r>
              <a:rPr lang="be-BY" b="1" baseline="30000" dirty="0" smtClean="0">
                <a:solidFill>
                  <a:srgbClr val="002060"/>
                </a:solidFill>
              </a:rPr>
              <a:t>12</a:t>
            </a:r>
            <a:r>
              <a:rPr lang="be-BY" b="1" dirty="0" smtClean="0">
                <a:solidFill>
                  <a:srgbClr val="002060"/>
                </a:solidFill>
              </a:rPr>
              <a:t>Гц.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be-BY" sz="3200" b="1" dirty="0">
                <a:solidFill>
                  <a:srgbClr val="002060"/>
                </a:solidFill>
              </a:rPr>
              <a:t>Электрамагнітны спектр, які выкарыстоўваецца ў розных сістэмах дыстанцыйнага зандзіравання</a:t>
            </a: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электрамагнітны спектр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1600200"/>
            <a:ext cx="4099388" cy="5049527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1500174"/>
            <a:ext cx="4038600" cy="482919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be-BY" dirty="0" smtClean="0"/>
          </a:p>
          <a:p>
            <a:pPr>
              <a:buNone/>
            </a:pPr>
            <a:r>
              <a:rPr lang="be-BY" b="1" dirty="0" smtClean="0">
                <a:solidFill>
                  <a:srgbClr val="C00000"/>
                </a:solidFill>
              </a:rPr>
              <a:t>Лічбы </a:t>
            </a:r>
            <a:r>
              <a:rPr lang="be-BY" b="1" dirty="0">
                <a:solidFill>
                  <a:srgbClr val="C00000"/>
                </a:solidFill>
              </a:rPr>
              <a:t>– каляровыя хвалі бачнага </a:t>
            </a:r>
            <a:r>
              <a:rPr lang="be-BY" b="1" dirty="0" smtClean="0">
                <a:solidFill>
                  <a:srgbClr val="C00000"/>
                </a:solidFill>
              </a:rPr>
              <a:t>спектру:</a:t>
            </a:r>
          </a:p>
          <a:p>
            <a:r>
              <a:rPr lang="be-BY" b="1" dirty="0" smtClean="0">
                <a:solidFill>
                  <a:srgbClr val="002060"/>
                </a:solidFill>
              </a:rPr>
              <a:t> </a:t>
            </a:r>
            <a:r>
              <a:rPr lang="be-BY" b="1" i="1" dirty="0" smtClean="0">
                <a:solidFill>
                  <a:srgbClr val="002060"/>
                </a:solidFill>
              </a:rPr>
              <a:t>1</a:t>
            </a:r>
            <a:r>
              <a:rPr lang="be-BY" b="1" dirty="0" smtClean="0">
                <a:solidFill>
                  <a:srgbClr val="002060"/>
                </a:solidFill>
              </a:rPr>
              <a:t> </a:t>
            </a:r>
            <a:r>
              <a:rPr lang="be-BY" b="1" dirty="0">
                <a:solidFill>
                  <a:srgbClr val="002060"/>
                </a:solidFill>
              </a:rPr>
              <a:t>– чырвоны; </a:t>
            </a:r>
            <a:endParaRPr lang="be-BY" b="1" dirty="0" smtClean="0">
              <a:solidFill>
                <a:srgbClr val="002060"/>
              </a:solidFill>
            </a:endParaRPr>
          </a:p>
          <a:p>
            <a:r>
              <a:rPr lang="be-BY" b="1" i="1" dirty="0" smtClean="0">
                <a:solidFill>
                  <a:srgbClr val="002060"/>
                </a:solidFill>
              </a:rPr>
              <a:t>2</a:t>
            </a:r>
            <a:r>
              <a:rPr lang="be-BY" b="1" dirty="0" smtClean="0">
                <a:solidFill>
                  <a:srgbClr val="002060"/>
                </a:solidFill>
              </a:rPr>
              <a:t> </a:t>
            </a:r>
            <a:r>
              <a:rPr lang="be-BY" b="1" dirty="0">
                <a:solidFill>
                  <a:srgbClr val="002060"/>
                </a:solidFill>
              </a:rPr>
              <a:t>– аранжавы; </a:t>
            </a:r>
            <a:endParaRPr lang="be-BY" b="1" dirty="0" smtClean="0">
              <a:solidFill>
                <a:srgbClr val="002060"/>
              </a:solidFill>
            </a:endParaRPr>
          </a:p>
          <a:p>
            <a:r>
              <a:rPr lang="be-BY" b="1" i="1" dirty="0" smtClean="0">
                <a:solidFill>
                  <a:srgbClr val="002060"/>
                </a:solidFill>
              </a:rPr>
              <a:t>3</a:t>
            </a:r>
            <a:r>
              <a:rPr lang="be-BY" b="1" dirty="0" smtClean="0">
                <a:solidFill>
                  <a:srgbClr val="002060"/>
                </a:solidFill>
              </a:rPr>
              <a:t> </a:t>
            </a:r>
            <a:r>
              <a:rPr lang="be-BY" b="1" dirty="0">
                <a:solidFill>
                  <a:srgbClr val="002060"/>
                </a:solidFill>
              </a:rPr>
              <a:t>– жоўты; </a:t>
            </a:r>
            <a:endParaRPr lang="be-BY" b="1" dirty="0" smtClean="0">
              <a:solidFill>
                <a:srgbClr val="002060"/>
              </a:solidFill>
            </a:endParaRPr>
          </a:p>
          <a:p>
            <a:r>
              <a:rPr lang="be-BY" b="1" i="1" dirty="0" smtClean="0">
                <a:solidFill>
                  <a:srgbClr val="002060"/>
                </a:solidFill>
              </a:rPr>
              <a:t>4</a:t>
            </a:r>
            <a:r>
              <a:rPr lang="be-BY" b="1" dirty="0" smtClean="0">
                <a:solidFill>
                  <a:srgbClr val="002060"/>
                </a:solidFill>
              </a:rPr>
              <a:t> </a:t>
            </a:r>
            <a:r>
              <a:rPr lang="be-BY" b="1" dirty="0">
                <a:solidFill>
                  <a:srgbClr val="002060"/>
                </a:solidFill>
              </a:rPr>
              <a:t>– зялёны; </a:t>
            </a:r>
            <a:endParaRPr lang="be-BY" b="1" dirty="0" smtClean="0">
              <a:solidFill>
                <a:srgbClr val="002060"/>
              </a:solidFill>
            </a:endParaRPr>
          </a:p>
          <a:p>
            <a:r>
              <a:rPr lang="be-BY" b="1" i="1" dirty="0" smtClean="0">
                <a:solidFill>
                  <a:srgbClr val="002060"/>
                </a:solidFill>
              </a:rPr>
              <a:t>5</a:t>
            </a:r>
            <a:r>
              <a:rPr lang="be-BY" b="1" dirty="0" smtClean="0">
                <a:solidFill>
                  <a:srgbClr val="002060"/>
                </a:solidFill>
              </a:rPr>
              <a:t> </a:t>
            </a:r>
            <a:r>
              <a:rPr lang="be-BY" b="1" dirty="0">
                <a:solidFill>
                  <a:srgbClr val="002060"/>
                </a:solidFill>
              </a:rPr>
              <a:t>– сіні; </a:t>
            </a:r>
            <a:endParaRPr lang="be-BY" b="1" dirty="0" smtClean="0">
              <a:solidFill>
                <a:srgbClr val="002060"/>
              </a:solidFill>
            </a:endParaRPr>
          </a:p>
          <a:p>
            <a:r>
              <a:rPr lang="be-BY" b="1" i="1" dirty="0" smtClean="0">
                <a:solidFill>
                  <a:srgbClr val="002060"/>
                </a:solidFill>
              </a:rPr>
              <a:t>6</a:t>
            </a:r>
            <a:r>
              <a:rPr lang="be-BY" b="1" dirty="0" smtClean="0">
                <a:solidFill>
                  <a:srgbClr val="002060"/>
                </a:solidFill>
              </a:rPr>
              <a:t> </a:t>
            </a:r>
            <a:r>
              <a:rPr lang="be-BY" b="1" dirty="0">
                <a:solidFill>
                  <a:srgbClr val="002060"/>
                </a:solidFill>
              </a:rPr>
              <a:t>– фіялетавы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r>
              <a:rPr lang="be-BY" b="1" dirty="0" smtClean="0">
                <a:solidFill>
                  <a:srgbClr val="C00000"/>
                </a:solidFill>
              </a:rPr>
              <a:t>Радыёхвалевыя спектры электрамагнітных выпрамяненняў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lvl="0"/>
            <a:r>
              <a:rPr lang="ru-RU" b="1" dirty="0">
                <a:solidFill>
                  <a:srgbClr val="002060"/>
                </a:solidFill>
              </a:rPr>
              <a:t>3 ГГц </a:t>
            </a:r>
            <a:r>
              <a:rPr lang="be-BY" b="1" dirty="0">
                <a:solidFill>
                  <a:srgbClr val="002060"/>
                </a:solidFill>
              </a:rPr>
              <a:t>–</a:t>
            </a:r>
            <a:r>
              <a:rPr lang="ru-RU" b="1" dirty="0">
                <a:solidFill>
                  <a:srgbClr val="002060"/>
                </a:solidFill>
              </a:rPr>
              <a:t> 30 ГГц</a:t>
            </a:r>
            <a:r>
              <a:rPr lang="be-BY" b="1" dirty="0">
                <a:solidFill>
                  <a:srgbClr val="002060"/>
                </a:solidFill>
              </a:rPr>
              <a:t> – </a:t>
            </a:r>
            <a:r>
              <a:rPr lang="ru-RU" b="1" u="sng" dirty="0" err="1">
                <a:hlinkClick r:id="rId3" tooltip="Сантиметровые волны"/>
              </a:rPr>
              <a:t>сант</a:t>
            </a:r>
            <a:r>
              <a:rPr lang="be-BY" b="1" u="sng" dirty="0">
                <a:hlinkClick r:id="rId3" tooltip="Сантиметровые волны"/>
              </a:rPr>
              <a:t>ы</a:t>
            </a:r>
            <a:r>
              <a:rPr lang="ru-RU" b="1" u="sng" dirty="0" err="1">
                <a:hlinkClick r:id="rId3" tooltip="Сантиметровые волны"/>
              </a:rPr>
              <a:t>метровы</a:t>
            </a:r>
            <a:r>
              <a:rPr lang="be-BY" b="1" u="sng" dirty="0">
                <a:hlinkClick r:id="rId3" tooltip="Сантиметровые волны"/>
              </a:rPr>
              <a:t>я х</a:t>
            </a:r>
            <a:r>
              <a:rPr lang="ru-RU" b="1" u="sng" dirty="0">
                <a:hlinkClick r:id="rId3" tooltip="Сантиметровые волны"/>
              </a:rPr>
              <a:t>в</a:t>
            </a:r>
            <a:r>
              <a:rPr lang="be-BY" b="1" u="sng" dirty="0">
                <a:hlinkClick r:id="rId3" tooltip="Сантиметровые волны"/>
              </a:rPr>
              <a:t>а</a:t>
            </a:r>
            <a:r>
              <a:rPr lang="ru-RU" b="1" u="sng" dirty="0">
                <a:hlinkClick r:id="rId3" tooltip="Сантиметровые волны"/>
              </a:rPr>
              <a:t>л</a:t>
            </a:r>
            <a:r>
              <a:rPr lang="be-BY" b="1" u="sng" dirty="0">
                <a:hlinkClick r:id="rId3" tooltip="Сантиметровые волны"/>
              </a:rPr>
              <a:t>і</a:t>
            </a:r>
            <a:r>
              <a:rPr lang="be-BY" b="1" dirty="0">
                <a:solidFill>
                  <a:srgbClr val="002060"/>
                </a:solidFill>
              </a:rPr>
              <a:t>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300 МГц </a:t>
            </a:r>
            <a:r>
              <a:rPr lang="be-BY" b="1" dirty="0">
                <a:solidFill>
                  <a:srgbClr val="002060"/>
                </a:solidFill>
              </a:rPr>
              <a:t>–</a:t>
            </a:r>
            <a:r>
              <a:rPr lang="ru-RU" b="1" dirty="0">
                <a:solidFill>
                  <a:srgbClr val="002060"/>
                </a:solidFill>
              </a:rPr>
              <a:t> 3 ГГц</a:t>
            </a:r>
            <a:r>
              <a:rPr lang="be-BY" b="1" dirty="0">
                <a:solidFill>
                  <a:srgbClr val="002060"/>
                </a:solidFill>
              </a:rPr>
              <a:t> – </a:t>
            </a:r>
            <a:r>
              <a:rPr lang="ru-RU" b="1" u="sng" dirty="0" err="1">
                <a:solidFill>
                  <a:srgbClr val="002060"/>
                </a:solidFill>
                <a:hlinkClick r:id="rId4" tooltip="Дециметровые волны"/>
              </a:rPr>
              <a:t>д</a:t>
            </a:r>
            <a:r>
              <a:rPr lang="be-BY" b="1" u="sng" dirty="0">
                <a:solidFill>
                  <a:srgbClr val="002060"/>
                </a:solidFill>
                <a:hlinkClick r:id="rId4" tooltip="Дециметровые волны"/>
              </a:rPr>
              <a:t>э</a:t>
            </a:r>
            <a:r>
              <a:rPr lang="ru-RU" b="1" u="sng" dirty="0" err="1">
                <a:solidFill>
                  <a:srgbClr val="002060"/>
                </a:solidFill>
                <a:hlinkClick r:id="rId4" tooltip="Дециметровые волны"/>
              </a:rPr>
              <a:t>ц</a:t>
            </a:r>
            <a:r>
              <a:rPr lang="be-BY" b="1" u="sng" dirty="0">
                <a:solidFill>
                  <a:srgbClr val="002060"/>
                </a:solidFill>
                <a:hlinkClick r:id="rId4" tooltip="Дециметровые волны"/>
              </a:rPr>
              <a:t>ы</a:t>
            </a:r>
            <a:r>
              <a:rPr lang="ru-RU" b="1" u="sng" dirty="0" err="1">
                <a:solidFill>
                  <a:srgbClr val="002060"/>
                </a:solidFill>
                <a:hlinkClick r:id="rId4" tooltip="Дециметровые волны"/>
              </a:rPr>
              <a:t>метровы</a:t>
            </a:r>
            <a:r>
              <a:rPr lang="be-BY" b="1" u="sng" dirty="0">
                <a:solidFill>
                  <a:srgbClr val="002060"/>
                </a:solidFill>
                <a:hlinkClick r:id="rId4" tooltip="Дециметровые волны"/>
              </a:rPr>
              <a:t>я х</a:t>
            </a:r>
            <a:r>
              <a:rPr lang="ru-RU" b="1" u="sng" dirty="0">
                <a:solidFill>
                  <a:srgbClr val="002060"/>
                </a:solidFill>
                <a:hlinkClick r:id="rId4" tooltip="Дециметровые волны"/>
              </a:rPr>
              <a:t>в</a:t>
            </a:r>
            <a:r>
              <a:rPr lang="be-BY" b="1" u="sng" dirty="0">
                <a:solidFill>
                  <a:srgbClr val="002060"/>
                </a:solidFill>
                <a:hlinkClick r:id="rId4" tooltip="Дециметровые волны"/>
              </a:rPr>
              <a:t>а</a:t>
            </a:r>
            <a:r>
              <a:rPr lang="ru-RU" b="1" u="sng" dirty="0">
                <a:solidFill>
                  <a:srgbClr val="002060"/>
                </a:solidFill>
                <a:hlinkClick r:id="rId4" tooltip="Дециметровые волны"/>
              </a:rPr>
              <a:t>л</a:t>
            </a:r>
            <a:r>
              <a:rPr lang="be-BY" b="1" u="sng" dirty="0">
                <a:solidFill>
                  <a:srgbClr val="002060"/>
                </a:solidFill>
                <a:hlinkClick r:id="rId4" tooltip="Дециметровые волны"/>
              </a:rPr>
              <a:t>і</a:t>
            </a:r>
            <a:r>
              <a:rPr lang="be-BY" b="1" dirty="0">
                <a:solidFill>
                  <a:srgbClr val="002060"/>
                </a:solidFill>
              </a:rPr>
              <a:t>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30 МГц </a:t>
            </a:r>
            <a:r>
              <a:rPr lang="be-BY" b="1" dirty="0">
                <a:solidFill>
                  <a:srgbClr val="002060"/>
                </a:solidFill>
              </a:rPr>
              <a:t>–</a:t>
            </a:r>
            <a:r>
              <a:rPr lang="ru-RU" b="1" dirty="0">
                <a:solidFill>
                  <a:srgbClr val="002060"/>
                </a:solidFill>
              </a:rPr>
              <a:t> 300 МГц</a:t>
            </a:r>
            <a:r>
              <a:rPr lang="be-BY" b="1" dirty="0">
                <a:solidFill>
                  <a:srgbClr val="002060"/>
                </a:solidFill>
              </a:rPr>
              <a:t> – </a:t>
            </a:r>
            <a:r>
              <a:rPr lang="ru-RU" b="1" u="sng" dirty="0" err="1">
                <a:solidFill>
                  <a:srgbClr val="002060"/>
                </a:solidFill>
                <a:hlinkClick r:id="rId5" tooltip="Метровые волны (страница отсутствует)"/>
              </a:rPr>
              <a:t>метровы</a:t>
            </a:r>
            <a:r>
              <a:rPr lang="be-BY" b="1" u="sng" dirty="0">
                <a:solidFill>
                  <a:srgbClr val="002060"/>
                </a:solidFill>
                <a:hlinkClick r:id="rId5" tooltip="Метровые волны (страница отсутствует)"/>
              </a:rPr>
              <a:t>я х</a:t>
            </a:r>
            <a:r>
              <a:rPr lang="ru-RU" b="1" u="sng" dirty="0">
                <a:solidFill>
                  <a:srgbClr val="002060"/>
                </a:solidFill>
                <a:hlinkClick r:id="rId5" tooltip="Метровые волны (страница отсутствует)"/>
              </a:rPr>
              <a:t>в</a:t>
            </a:r>
            <a:r>
              <a:rPr lang="be-BY" b="1" u="sng" dirty="0">
                <a:solidFill>
                  <a:srgbClr val="002060"/>
                </a:solidFill>
                <a:hlinkClick r:id="rId5" tooltip="Метровые волны (страница отсутствует)"/>
              </a:rPr>
              <a:t>а</a:t>
            </a:r>
            <a:r>
              <a:rPr lang="ru-RU" b="1" u="sng" dirty="0">
                <a:solidFill>
                  <a:srgbClr val="002060"/>
                </a:solidFill>
                <a:hlinkClick r:id="rId5" tooltip="Метровые волны (страница отсутствует)"/>
              </a:rPr>
              <a:t>л</a:t>
            </a:r>
            <a:r>
              <a:rPr lang="be-BY" b="1" u="sng" dirty="0">
                <a:solidFill>
                  <a:srgbClr val="002060"/>
                </a:solidFill>
                <a:hlinkClick r:id="rId5" tooltip="Метровые волны (страница отсутствует)"/>
              </a:rPr>
              <a:t>і</a:t>
            </a:r>
            <a:r>
              <a:rPr lang="be-BY" b="1" dirty="0">
                <a:solidFill>
                  <a:srgbClr val="002060"/>
                </a:solidFill>
              </a:rPr>
              <a:t>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3 МГц </a:t>
            </a:r>
            <a:r>
              <a:rPr lang="be-BY" b="1" dirty="0">
                <a:solidFill>
                  <a:srgbClr val="002060"/>
                </a:solidFill>
              </a:rPr>
              <a:t>–</a:t>
            </a:r>
            <a:r>
              <a:rPr lang="ru-RU" b="1" dirty="0">
                <a:solidFill>
                  <a:srgbClr val="002060"/>
                </a:solidFill>
              </a:rPr>
              <a:t> 30 МГц</a:t>
            </a:r>
            <a:r>
              <a:rPr lang="be-BY" b="1" dirty="0">
                <a:solidFill>
                  <a:srgbClr val="002060"/>
                </a:solidFill>
              </a:rPr>
              <a:t> – </a:t>
            </a:r>
            <a:r>
              <a:rPr lang="ru-RU" b="1" u="sng" dirty="0">
                <a:solidFill>
                  <a:srgbClr val="002060"/>
                </a:solidFill>
                <a:hlinkClick r:id="rId6" tooltip="Короткие волны"/>
              </a:rPr>
              <a:t>к</a:t>
            </a:r>
            <a:r>
              <a:rPr lang="be-BY" b="1" u="sng" dirty="0">
                <a:solidFill>
                  <a:srgbClr val="002060"/>
                </a:solidFill>
                <a:hlinkClick r:id="rId6" tooltip="Короткие волны"/>
              </a:rPr>
              <a:t>а</a:t>
            </a:r>
            <a:r>
              <a:rPr lang="ru-RU" b="1" u="sng" dirty="0" err="1">
                <a:solidFill>
                  <a:srgbClr val="002060"/>
                </a:solidFill>
                <a:hlinkClick r:id="rId6" tooltip="Короткие волны"/>
              </a:rPr>
              <a:t>ротк</a:t>
            </a:r>
            <a:r>
              <a:rPr lang="be-BY" b="1" u="sng" dirty="0">
                <a:solidFill>
                  <a:srgbClr val="002060"/>
                </a:solidFill>
                <a:hlinkClick r:id="rId6" tooltip="Короткие волны"/>
              </a:rPr>
              <a:t>ія х</a:t>
            </a:r>
            <a:r>
              <a:rPr lang="ru-RU" b="1" u="sng" dirty="0">
                <a:solidFill>
                  <a:srgbClr val="002060"/>
                </a:solidFill>
                <a:hlinkClick r:id="rId6" tooltip="Короткие волны"/>
              </a:rPr>
              <a:t>в</a:t>
            </a:r>
            <a:r>
              <a:rPr lang="be-BY" b="1" u="sng" dirty="0">
                <a:solidFill>
                  <a:srgbClr val="002060"/>
                </a:solidFill>
                <a:hlinkClick r:id="rId6" tooltip="Короткие волны"/>
              </a:rPr>
              <a:t>а</a:t>
            </a:r>
            <a:r>
              <a:rPr lang="ru-RU" b="1" u="sng" dirty="0">
                <a:solidFill>
                  <a:srgbClr val="002060"/>
                </a:solidFill>
                <a:hlinkClick r:id="rId6" tooltip="Короткие волны"/>
              </a:rPr>
              <a:t>л</a:t>
            </a:r>
            <a:r>
              <a:rPr lang="be-BY" b="1" u="sng" dirty="0">
                <a:solidFill>
                  <a:srgbClr val="002060"/>
                </a:solidFill>
                <a:hlinkClick r:id="rId6" tooltip="Короткие волны"/>
              </a:rPr>
              <a:t>і</a:t>
            </a:r>
            <a:r>
              <a:rPr lang="be-BY" b="1" dirty="0">
                <a:solidFill>
                  <a:srgbClr val="002060"/>
                </a:solidFill>
              </a:rPr>
              <a:t>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300 кГц </a:t>
            </a:r>
            <a:r>
              <a:rPr lang="be-BY" b="1" dirty="0">
                <a:solidFill>
                  <a:srgbClr val="002060"/>
                </a:solidFill>
              </a:rPr>
              <a:t>–</a:t>
            </a:r>
            <a:r>
              <a:rPr lang="ru-RU" b="1" dirty="0">
                <a:solidFill>
                  <a:srgbClr val="002060"/>
                </a:solidFill>
              </a:rPr>
              <a:t> 3 МГц</a:t>
            </a:r>
            <a:r>
              <a:rPr lang="be-BY" b="1" dirty="0">
                <a:solidFill>
                  <a:srgbClr val="002060"/>
                </a:solidFill>
              </a:rPr>
              <a:t> – </a:t>
            </a:r>
            <a:r>
              <a:rPr lang="ru-RU" b="1" u="sng" dirty="0">
                <a:solidFill>
                  <a:srgbClr val="002060"/>
                </a:solidFill>
                <a:hlinkClick r:id="rId7" tooltip="Средние волны"/>
              </a:rPr>
              <a:t>с</a:t>
            </a:r>
            <a:r>
              <a:rPr lang="be-BY" b="1" u="sng" dirty="0">
                <a:solidFill>
                  <a:srgbClr val="002060"/>
                </a:solidFill>
                <a:hlinkClick r:id="rId7" tooltip="Средние волны"/>
              </a:rPr>
              <a:t>я</a:t>
            </a:r>
            <a:r>
              <a:rPr lang="ru-RU" b="1" u="sng" dirty="0" err="1">
                <a:solidFill>
                  <a:srgbClr val="002060"/>
                </a:solidFill>
                <a:hlinkClick r:id="rId7" tooltip="Средние волны"/>
              </a:rPr>
              <a:t>р</a:t>
            </a:r>
            <a:r>
              <a:rPr lang="be-BY" b="1" u="sng" dirty="0">
                <a:solidFill>
                  <a:srgbClr val="002060"/>
                </a:solidFill>
                <a:hlinkClick r:id="rId7" tooltip="Средние волны"/>
              </a:rPr>
              <a:t>э</a:t>
            </a:r>
            <a:r>
              <a:rPr lang="ru-RU" b="1" u="sng" dirty="0" err="1">
                <a:solidFill>
                  <a:srgbClr val="002060"/>
                </a:solidFill>
                <a:hlinkClick r:id="rId7" tooltip="Средние волны"/>
              </a:rPr>
              <a:t>дн</a:t>
            </a:r>
            <a:r>
              <a:rPr lang="be-BY" b="1" u="sng" dirty="0">
                <a:solidFill>
                  <a:srgbClr val="002060"/>
                </a:solidFill>
                <a:hlinkClick r:id="rId7" tooltip="Средние волны"/>
              </a:rPr>
              <a:t>ія х</a:t>
            </a:r>
            <a:r>
              <a:rPr lang="ru-RU" b="1" u="sng" dirty="0">
                <a:solidFill>
                  <a:srgbClr val="002060"/>
                </a:solidFill>
                <a:hlinkClick r:id="rId7" tooltip="Средние волны"/>
              </a:rPr>
              <a:t>в</a:t>
            </a:r>
            <a:r>
              <a:rPr lang="be-BY" b="1" u="sng" dirty="0">
                <a:solidFill>
                  <a:srgbClr val="002060"/>
                </a:solidFill>
                <a:hlinkClick r:id="rId7" tooltip="Средние волны"/>
              </a:rPr>
              <a:t>а</a:t>
            </a:r>
            <a:r>
              <a:rPr lang="ru-RU" b="1" u="sng" dirty="0">
                <a:solidFill>
                  <a:srgbClr val="002060"/>
                </a:solidFill>
                <a:hlinkClick r:id="rId7" tooltip="Средние волны"/>
              </a:rPr>
              <a:t>л</a:t>
            </a:r>
            <a:r>
              <a:rPr lang="be-BY" b="1" u="sng" dirty="0">
                <a:solidFill>
                  <a:srgbClr val="002060"/>
                </a:solidFill>
                <a:hlinkClick r:id="rId7" tooltip="Средние волны"/>
              </a:rPr>
              <a:t>і</a:t>
            </a:r>
            <a:r>
              <a:rPr lang="be-BY" b="1" dirty="0">
                <a:solidFill>
                  <a:srgbClr val="002060"/>
                </a:solidFill>
              </a:rPr>
              <a:t>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30 кГц </a:t>
            </a:r>
            <a:r>
              <a:rPr lang="be-BY" b="1" dirty="0">
                <a:solidFill>
                  <a:srgbClr val="002060"/>
                </a:solidFill>
              </a:rPr>
              <a:t>–</a:t>
            </a:r>
            <a:r>
              <a:rPr lang="ru-RU" b="1" dirty="0">
                <a:solidFill>
                  <a:srgbClr val="002060"/>
                </a:solidFill>
              </a:rPr>
              <a:t> 300 кГц</a:t>
            </a:r>
            <a:r>
              <a:rPr lang="be-BY" b="1" dirty="0">
                <a:solidFill>
                  <a:srgbClr val="002060"/>
                </a:solidFill>
              </a:rPr>
              <a:t> – </a:t>
            </a:r>
            <a:r>
              <a:rPr lang="ru-RU" b="1" u="sng" dirty="0" err="1">
                <a:solidFill>
                  <a:srgbClr val="002060"/>
                </a:solidFill>
                <a:hlinkClick r:id="rId8" tooltip="Длинные волны"/>
              </a:rPr>
              <a:t>д</a:t>
            </a:r>
            <a:r>
              <a:rPr lang="be-BY" b="1" u="sng" dirty="0">
                <a:solidFill>
                  <a:srgbClr val="002060"/>
                </a:solidFill>
                <a:hlinkClick r:id="rId8" tooltip="Длинные волны"/>
              </a:rPr>
              <a:t>оўгія х</a:t>
            </a:r>
            <a:r>
              <a:rPr lang="ru-RU" b="1" u="sng" dirty="0">
                <a:solidFill>
                  <a:srgbClr val="002060"/>
                </a:solidFill>
                <a:hlinkClick r:id="rId8" tooltip="Длинные волны"/>
              </a:rPr>
              <a:t>в</a:t>
            </a:r>
            <a:r>
              <a:rPr lang="be-BY" b="1" u="sng" dirty="0">
                <a:solidFill>
                  <a:srgbClr val="002060"/>
                </a:solidFill>
                <a:hlinkClick r:id="rId8" tooltip="Длинные волны"/>
              </a:rPr>
              <a:t>а</a:t>
            </a:r>
            <a:r>
              <a:rPr lang="ru-RU" b="1" u="sng" dirty="0">
                <a:solidFill>
                  <a:srgbClr val="002060"/>
                </a:solidFill>
                <a:hlinkClick r:id="rId8" tooltip="Длинные волны"/>
              </a:rPr>
              <a:t>л</a:t>
            </a:r>
            <a:r>
              <a:rPr lang="be-BY" b="1" u="sng" dirty="0">
                <a:solidFill>
                  <a:srgbClr val="002060"/>
                </a:solidFill>
                <a:hlinkClick r:id="rId8" tooltip="Длинные волны"/>
              </a:rPr>
              <a:t>і</a:t>
            </a:r>
            <a:r>
              <a:rPr lang="be-BY" b="1" dirty="0">
                <a:solidFill>
                  <a:srgbClr val="002060"/>
                </a:solidFill>
              </a:rPr>
              <a:t>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3 кГц </a:t>
            </a:r>
            <a:r>
              <a:rPr lang="be-BY" b="1" dirty="0">
                <a:solidFill>
                  <a:srgbClr val="002060"/>
                </a:solidFill>
              </a:rPr>
              <a:t>–</a:t>
            </a:r>
            <a:r>
              <a:rPr lang="ru-RU" b="1" dirty="0">
                <a:solidFill>
                  <a:srgbClr val="002060"/>
                </a:solidFill>
              </a:rPr>
              <a:t> 30 кГц</a:t>
            </a:r>
            <a:r>
              <a:rPr lang="be-BY" b="1" dirty="0">
                <a:solidFill>
                  <a:srgbClr val="002060"/>
                </a:solidFill>
              </a:rPr>
              <a:t> – звышдоўгія хвалі.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be-BY" sz="3600" b="1" dirty="0" smtClean="0"/>
              <a:t>Сістэмы </a:t>
            </a:r>
            <a:r>
              <a:rPr lang="be-BY" sz="3600" b="1" dirty="0"/>
              <a:t>дыстанцыйнага зандзіравання</a:t>
            </a:r>
            <a:endParaRPr lang="ru-RU" sz="3600" b="1" dirty="0"/>
          </a:p>
        </p:txBody>
      </p:sp>
      <p:pic>
        <p:nvPicPr>
          <p:cNvPr id="8" name="Содержимое 7" descr="сістэмы зандзіравання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928670"/>
            <a:ext cx="8123485" cy="588383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786082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sz="3100" b="1" dirty="0" err="1" smtClean="0">
                <a:solidFill>
                  <a:srgbClr val="002060"/>
                </a:solidFill>
              </a:rPr>
              <a:t>Плоск</a:t>
            </a:r>
            <a:r>
              <a:rPr lang="be-BY" sz="3100" b="1" dirty="0" smtClean="0">
                <a:solidFill>
                  <a:srgbClr val="002060"/>
                </a:solidFill>
              </a:rPr>
              <a:t>а</a:t>
            </a:r>
            <a:r>
              <a:rPr lang="ru-RU" sz="3100" b="1" dirty="0" err="1" smtClean="0">
                <a:solidFill>
                  <a:srgbClr val="002060"/>
                </a:solidFill>
              </a:rPr>
              <a:t>п</a:t>
            </a:r>
            <a:r>
              <a:rPr lang="be-BY" sz="3100" b="1" dirty="0" smtClean="0">
                <a:solidFill>
                  <a:srgbClr val="002060"/>
                </a:solidFill>
              </a:rPr>
              <a:t>а</a:t>
            </a:r>
            <a:r>
              <a:rPr lang="ru-RU" sz="3100" b="1" dirty="0" err="1" smtClean="0">
                <a:solidFill>
                  <a:srgbClr val="002060"/>
                </a:solidFill>
              </a:rPr>
              <a:t>ляр</a:t>
            </a:r>
            <a:r>
              <a:rPr lang="be-BY" sz="3100" b="1" dirty="0" smtClean="0">
                <a:solidFill>
                  <a:srgbClr val="002060"/>
                </a:solidFill>
              </a:rPr>
              <a:t>ы</a:t>
            </a:r>
            <a:r>
              <a:rPr lang="ru-RU" sz="3100" b="1" dirty="0" err="1" smtClean="0">
                <a:solidFill>
                  <a:srgbClr val="002060"/>
                </a:solidFill>
              </a:rPr>
              <a:t>зован</a:t>
            </a:r>
            <a:r>
              <a:rPr lang="be-BY" sz="3100" b="1" dirty="0" smtClean="0">
                <a:solidFill>
                  <a:srgbClr val="002060"/>
                </a:solidFill>
              </a:rPr>
              <a:t>а</a:t>
            </a:r>
            <a:r>
              <a:rPr lang="ru-RU" sz="3100" b="1" dirty="0" smtClean="0">
                <a:solidFill>
                  <a:srgbClr val="002060"/>
                </a:solidFill>
              </a:rPr>
              <a:t>е </a:t>
            </a:r>
            <a:r>
              <a:rPr lang="be-BY" sz="3100" b="1" dirty="0" smtClean="0">
                <a:solidFill>
                  <a:srgbClr val="002060"/>
                </a:solidFill>
              </a:rPr>
              <a:t>выпрамяненн</a:t>
            </a:r>
            <a:r>
              <a:rPr lang="ru-RU" sz="3100" b="1" dirty="0" smtClean="0">
                <a:solidFill>
                  <a:srgbClr val="002060"/>
                </a:solidFill>
              </a:rPr>
              <a:t>е. </a:t>
            </a:r>
            <a:r>
              <a:rPr lang="be-BY" sz="3100" b="1" dirty="0" smtClean="0">
                <a:solidFill>
                  <a:srgbClr val="002060"/>
                </a:solidFill>
              </a:rPr>
              <a:t>І</a:t>
            </a:r>
            <a:r>
              <a:rPr lang="ru-RU" sz="3100" b="1" dirty="0" err="1" smtClean="0">
                <a:solidFill>
                  <a:srgbClr val="002060"/>
                </a:solidFill>
              </a:rPr>
              <a:t>х</a:t>
            </a:r>
            <a:r>
              <a:rPr lang="ru-RU" sz="3100" b="1" dirty="0" smtClean="0">
                <a:solidFill>
                  <a:srgbClr val="002060"/>
                </a:solidFill>
              </a:rPr>
              <a:t> </a:t>
            </a:r>
            <a:r>
              <a:rPr lang="ru-RU" sz="3100" b="1" dirty="0" err="1" smtClean="0">
                <a:solidFill>
                  <a:srgbClr val="002060"/>
                </a:solidFill>
              </a:rPr>
              <a:t>п</a:t>
            </a:r>
            <a:r>
              <a:rPr lang="be-BY" sz="3100" b="1" dirty="0" smtClean="0">
                <a:solidFill>
                  <a:srgbClr val="002060"/>
                </a:solidFill>
              </a:rPr>
              <a:t>а</a:t>
            </a:r>
            <a:r>
              <a:rPr lang="ru-RU" sz="3100" b="1" dirty="0" err="1" smtClean="0">
                <a:solidFill>
                  <a:srgbClr val="002060"/>
                </a:solidFill>
              </a:rPr>
              <a:t>ляр</a:t>
            </a:r>
            <a:r>
              <a:rPr lang="be-BY" sz="3100" b="1" dirty="0" smtClean="0">
                <a:solidFill>
                  <a:srgbClr val="002060"/>
                </a:solidFill>
              </a:rPr>
              <a:t>ы</a:t>
            </a:r>
            <a:r>
              <a:rPr lang="ru-RU" sz="3100" b="1" dirty="0" err="1" smtClean="0">
                <a:solidFill>
                  <a:srgbClr val="002060"/>
                </a:solidFill>
              </a:rPr>
              <a:t>зац</a:t>
            </a:r>
            <a:r>
              <a:rPr lang="be-BY" sz="3100" b="1" dirty="0" smtClean="0">
                <a:solidFill>
                  <a:srgbClr val="002060"/>
                </a:solidFill>
              </a:rPr>
              <a:t>ы</a:t>
            </a:r>
            <a:r>
              <a:rPr lang="ru-RU" sz="3100" b="1" dirty="0" smtClean="0">
                <a:solidFill>
                  <a:srgbClr val="002060"/>
                </a:solidFill>
              </a:rPr>
              <a:t>я </a:t>
            </a:r>
            <a:r>
              <a:rPr lang="be-BY" sz="3100" b="1" dirty="0" smtClean="0">
                <a:solidFill>
                  <a:srgbClr val="002060"/>
                </a:solidFill>
              </a:rPr>
              <a:t>ў</a:t>
            </a:r>
            <a:r>
              <a:rPr lang="ru-RU" sz="3100" b="1" dirty="0" smtClean="0">
                <a:solidFill>
                  <a:srgbClr val="002060"/>
                </a:solidFill>
              </a:rPr>
              <a:t> </a:t>
            </a:r>
            <a:r>
              <a:rPr lang="ru-RU" sz="3100" b="1" dirty="0" err="1" smtClean="0">
                <a:solidFill>
                  <a:srgbClr val="002060"/>
                </a:solidFill>
              </a:rPr>
              <a:t>электр</a:t>
            </a:r>
            <a:r>
              <a:rPr lang="be-BY" sz="3100" b="1" dirty="0" smtClean="0">
                <a:solidFill>
                  <a:srgbClr val="002060"/>
                </a:solidFill>
              </a:rPr>
              <a:t>ы</a:t>
            </a:r>
            <a:r>
              <a:rPr lang="ru-RU" sz="3100" b="1" dirty="0" smtClean="0">
                <a:solidFill>
                  <a:srgbClr val="002060"/>
                </a:solidFill>
              </a:rPr>
              <a:t>ч</a:t>
            </a:r>
            <a:r>
              <a:rPr lang="be-BY" sz="3100" b="1" dirty="0" smtClean="0">
                <a:solidFill>
                  <a:srgbClr val="002060"/>
                </a:solidFill>
              </a:rPr>
              <a:t>ны</a:t>
            </a:r>
            <a:r>
              <a:rPr lang="ru-RU" sz="3100" b="1" dirty="0" smtClean="0">
                <a:solidFill>
                  <a:srgbClr val="002060"/>
                </a:solidFill>
              </a:rPr>
              <a:t>м пол</a:t>
            </a:r>
            <a:r>
              <a:rPr lang="be-BY" sz="3100" b="1" dirty="0" smtClean="0">
                <a:solidFill>
                  <a:srgbClr val="002060"/>
                </a:solidFill>
              </a:rPr>
              <a:t>і</a:t>
            </a:r>
            <a:r>
              <a:rPr lang="ru-RU" sz="3100" b="1" dirty="0" smtClean="0">
                <a:solidFill>
                  <a:srgbClr val="002060"/>
                </a:solidFill>
              </a:rPr>
              <a:t> </a:t>
            </a:r>
            <a:r>
              <a:rPr lang="ru-RU" sz="3100" b="1" dirty="0" err="1" smtClean="0">
                <a:solidFill>
                  <a:srgbClr val="002060"/>
                </a:solidFill>
              </a:rPr>
              <a:t>паралельна</a:t>
            </a:r>
            <a:r>
              <a:rPr lang="ru-RU" sz="3100" b="1" dirty="0" smtClean="0">
                <a:solidFill>
                  <a:srgbClr val="002060"/>
                </a:solidFill>
              </a:rPr>
              <a:t> </a:t>
            </a:r>
            <a:r>
              <a:rPr lang="be-BY" sz="3100" b="1" dirty="0" smtClean="0">
                <a:solidFill>
                  <a:srgbClr val="002060"/>
                </a:solidFill>
              </a:rPr>
              <a:t>в</a:t>
            </a:r>
            <a:r>
              <a:rPr lang="ru-RU" sz="3100" b="1" dirty="0" smtClean="0">
                <a:solidFill>
                  <a:srgbClr val="002060"/>
                </a:solidFill>
              </a:rPr>
              <a:t>ос</a:t>
            </a:r>
            <a:r>
              <a:rPr lang="be-BY" sz="3100" b="1" dirty="0" smtClean="0">
                <a:solidFill>
                  <a:srgbClr val="002060"/>
                </a:solidFill>
              </a:rPr>
              <a:t>і </a:t>
            </a:r>
            <a:r>
              <a:rPr lang="en-US" sz="3100" b="1" i="1" dirty="0" smtClean="0">
                <a:solidFill>
                  <a:srgbClr val="002060"/>
                </a:solidFill>
              </a:rPr>
              <a:t>x</a:t>
            </a:r>
            <a:r>
              <a:rPr lang="ru-RU" sz="3100" b="1" dirty="0" smtClean="0">
                <a:solidFill>
                  <a:srgbClr val="002060"/>
                </a:solidFill>
              </a:rPr>
              <a:t>, а </a:t>
            </a:r>
            <a:r>
              <a:rPr lang="be-BY" sz="3100" b="1" dirty="0" smtClean="0">
                <a:solidFill>
                  <a:srgbClr val="002060"/>
                </a:solidFill>
              </a:rPr>
              <a:t>ў</a:t>
            </a:r>
            <a:r>
              <a:rPr lang="ru-RU" sz="3100" b="1" dirty="0" smtClean="0">
                <a:solidFill>
                  <a:srgbClr val="002060"/>
                </a:solidFill>
              </a:rPr>
              <a:t> </a:t>
            </a:r>
            <a:r>
              <a:rPr lang="ru-RU" sz="3100" b="1" dirty="0" err="1" smtClean="0">
                <a:solidFill>
                  <a:srgbClr val="002060"/>
                </a:solidFill>
              </a:rPr>
              <a:t>магн</a:t>
            </a:r>
            <a:r>
              <a:rPr lang="be-BY" sz="3100" b="1" dirty="0" smtClean="0">
                <a:solidFill>
                  <a:srgbClr val="002060"/>
                </a:solidFill>
              </a:rPr>
              <a:t>і</a:t>
            </a:r>
            <a:r>
              <a:rPr lang="ru-RU" sz="3100" b="1" dirty="0" err="1" smtClean="0">
                <a:solidFill>
                  <a:srgbClr val="002060"/>
                </a:solidFill>
              </a:rPr>
              <a:t>тн</a:t>
            </a:r>
            <a:r>
              <a:rPr lang="be-BY" sz="3100" b="1" dirty="0" smtClean="0">
                <a:solidFill>
                  <a:srgbClr val="002060"/>
                </a:solidFill>
              </a:rPr>
              <a:t>ы</a:t>
            </a:r>
            <a:r>
              <a:rPr lang="ru-RU" sz="3100" b="1" dirty="0" smtClean="0">
                <a:solidFill>
                  <a:srgbClr val="002060"/>
                </a:solidFill>
              </a:rPr>
              <a:t>м</a:t>
            </a:r>
            <a:r>
              <a:rPr lang="be-BY" sz="3100" b="1" dirty="0" smtClean="0">
                <a:solidFill>
                  <a:srgbClr val="002060"/>
                </a:solidFill>
              </a:rPr>
              <a:t> полі</a:t>
            </a:r>
            <a:r>
              <a:rPr lang="ru-RU" sz="3100" b="1" dirty="0" smtClean="0">
                <a:solidFill>
                  <a:srgbClr val="002060"/>
                </a:solidFill>
              </a:rPr>
              <a:t> – </a:t>
            </a:r>
            <a:r>
              <a:rPr lang="be-BY" sz="3100" b="1" dirty="0" smtClean="0">
                <a:solidFill>
                  <a:srgbClr val="002060"/>
                </a:solidFill>
              </a:rPr>
              <a:t>в</a:t>
            </a:r>
            <a:r>
              <a:rPr lang="ru-RU" sz="3100" b="1" dirty="0" smtClean="0">
                <a:solidFill>
                  <a:srgbClr val="002060"/>
                </a:solidFill>
              </a:rPr>
              <a:t>ос</a:t>
            </a:r>
            <a:r>
              <a:rPr lang="be-BY" sz="3100" b="1" dirty="0" smtClean="0">
                <a:solidFill>
                  <a:srgbClr val="002060"/>
                </a:solidFill>
              </a:rPr>
              <a:t>і </a:t>
            </a:r>
            <a:r>
              <a:rPr lang="en-US" sz="3100" b="1" i="1" dirty="0" smtClean="0">
                <a:solidFill>
                  <a:srgbClr val="002060"/>
                </a:solidFill>
              </a:rPr>
              <a:t>y</a:t>
            </a:r>
            <a:r>
              <a:rPr lang="ru-RU" sz="3100" b="1" dirty="0" smtClean="0">
                <a:solidFill>
                  <a:srgbClr val="002060"/>
                </a:solidFill>
              </a:rPr>
              <a:t>.</a:t>
            </a:r>
            <a:r>
              <a:rPr lang="be-BY" sz="3100" b="1" dirty="0" smtClean="0">
                <a:solidFill>
                  <a:srgbClr val="002060"/>
                </a:solidFill>
              </a:rPr>
              <a:t> Хвалі</a:t>
            </a:r>
            <a:r>
              <a:rPr lang="ru-RU" sz="3100" b="1" dirty="0" smtClean="0">
                <a:solidFill>
                  <a:srgbClr val="002060"/>
                </a:solidFill>
              </a:rPr>
              <a:t> </a:t>
            </a:r>
            <a:r>
              <a:rPr lang="ru-RU" sz="3100" b="1" dirty="0" err="1" smtClean="0">
                <a:solidFill>
                  <a:srgbClr val="002060"/>
                </a:solidFill>
              </a:rPr>
              <a:t>расп</a:t>
            </a:r>
            <a:r>
              <a:rPr lang="be-BY" sz="3100" b="1" dirty="0" smtClean="0">
                <a:solidFill>
                  <a:srgbClr val="002060"/>
                </a:solidFill>
              </a:rPr>
              <a:t>аўсюджваюцца ў</a:t>
            </a:r>
            <a:r>
              <a:rPr lang="ru-RU" sz="3100" b="1" dirty="0" smtClean="0">
                <a:solidFill>
                  <a:srgbClr val="002060"/>
                </a:solidFill>
              </a:rPr>
              <a:t> </a:t>
            </a:r>
            <a:r>
              <a:rPr lang="ru-RU" sz="3100" b="1" dirty="0" err="1" smtClean="0">
                <a:solidFill>
                  <a:srgbClr val="002060"/>
                </a:solidFill>
              </a:rPr>
              <a:t>напра</a:t>
            </a:r>
            <a:r>
              <a:rPr lang="be-BY" sz="3100" b="1" dirty="0" smtClean="0">
                <a:solidFill>
                  <a:srgbClr val="002060"/>
                </a:solidFill>
              </a:rPr>
              <a:t>мку в</a:t>
            </a:r>
            <a:r>
              <a:rPr lang="ru-RU" sz="3100" b="1" dirty="0" smtClean="0">
                <a:solidFill>
                  <a:srgbClr val="002060"/>
                </a:solidFill>
              </a:rPr>
              <a:t>ос</a:t>
            </a:r>
            <a:r>
              <a:rPr lang="be-BY" sz="3100" b="1" dirty="0" smtClean="0">
                <a:solidFill>
                  <a:srgbClr val="002060"/>
                </a:solidFill>
              </a:rPr>
              <a:t>і </a:t>
            </a:r>
            <a:r>
              <a:rPr lang="en-US" sz="3100" b="1" i="1" dirty="0" smtClean="0">
                <a:solidFill>
                  <a:srgbClr val="002060"/>
                </a:solidFill>
              </a:rPr>
              <a:t>z</a:t>
            </a:r>
            <a:r>
              <a:rPr lang="ru-RU" sz="3100" b="1" dirty="0" smtClean="0">
                <a:solidFill>
                  <a:srgbClr val="002060"/>
                </a:solidFill>
              </a:rPr>
              <a:t>.  </a:t>
            </a:r>
            <a:r>
              <a:rPr lang="ru-RU" sz="3100" b="1" dirty="0" err="1" smtClean="0">
                <a:solidFill>
                  <a:srgbClr val="002060"/>
                </a:solidFill>
              </a:rPr>
              <a:t>Стр</a:t>
            </a:r>
            <a:r>
              <a:rPr lang="be-BY" sz="3100" b="1" dirty="0" smtClean="0">
                <a:solidFill>
                  <a:srgbClr val="002060"/>
                </a:solidFill>
              </a:rPr>
              <a:t>э</a:t>
            </a:r>
            <a:r>
              <a:rPr lang="ru-RU" sz="3100" b="1" dirty="0" err="1" smtClean="0">
                <a:solidFill>
                  <a:srgbClr val="002060"/>
                </a:solidFill>
              </a:rPr>
              <a:t>лкам</a:t>
            </a:r>
            <a:r>
              <a:rPr lang="be-BY" sz="3100" b="1" dirty="0" smtClean="0">
                <a:solidFill>
                  <a:srgbClr val="002060"/>
                </a:solidFill>
              </a:rPr>
              <a:t>і</a:t>
            </a:r>
            <a:r>
              <a:rPr lang="ru-RU" sz="3100" b="1" dirty="0" smtClean="0">
                <a:solidFill>
                  <a:srgbClr val="002060"/>
                </a:solidFill>
              </a:rPr>
              <a:t> </a:t>
            </a:r>
            <a:r>
              <a:rPr lang="ru-RU" sz="3100" b="1" dirty="0" err="1" smtClean="0">
                <a:solidFill>
                  <a:srgbClr val="002060"/>
                </a:solidFill>
              </a:rPr>
              <a:t>п</a:t>
            </a:r>
            <a:r>
              <a:rPr lang="be-BY" sz="3100" b="1" dirty="0" smtClean="0">
                <a:solidFill>
                  <a:srgbClr val="002060"/>
                </a:solidFill>
              </a:rPr>
              <a:t>а</a:t>
            </a:r>
            <a:r>
              <a:rPr lang="ru-RU" sz="3100" b="1" dirty="0" smtClean="0">
                <a:solidFill>
                  <a:srgbClr val="002060"/>
                </a:solidFill>
              </a:rPr>
              <a:t>казаны </a:t>
            </a:r>
            <a:r>
              <a:rPr lang="be-BY" sz="3100" b="1" dirty="0" smtClean="0">
                <a:solidFill>
                  <a:srgbClr val="002060"/>
                </a:solidFill>
              </a:rPr>
              <a:t>і</a:t>
            </a:r>
            <a:r>
              <a:rPr lang="ru-RU" sz="3100" b="1" dirty="0" err="1" smtClean="0">
                <a:solidFill>
                  <a:srgbClr val="002060"/>
                </a:solidFill>
              </a:rPr>
              <a:t>мгнены</a:t>
            </a:r>
            <a:r>
              <a:rPr lang="be-BY" sz="3100" b="1" dirty="0" smtClean="0">
                <a:solidFill>
                  <a:srgbClr val="002060"/>
                </a:solidFill>
              </a:rPr>
              <a:t>я</a:t>
            </a:r>
            <a:r>
              <a:rPr lang="ru-RU" sz="3100" b="1" dirty="0" smtClean="0">
                <a:solidFill>
                  <a:srgbClr val="002060"/>
                </a:solidFill>
              </a:rPr>
              <a:t> </a:t>
            </a:r>
            <a:r>
              <a:rPr lang="ru-RU" sz="3100" b="1" dirty="0" err="1" smtClean="0">
                <a:solidFill>
                  <a:srgbClr val="002060"/>
                </a:solidFill>
              </a:rPr>
              <a:t>знач</a:t>
            </a:r>
            <a:r>
              <a:rPr lang="be-BY" sz="3100" b="1" dirty="0" smtClean="0">
                <a:solidFill>
                  <a:srgbClr val="002060"/>
                </a:solidFill>
              </a:rPr>
              <a:t>э</a:t>
            </a:r>
            <a:r>
              <a:rPr lang="ru-RU" sz="3100" b="1" dirty="0" err="1" smtClean="0">
                <a:solidFill>
                  <a:srgbClr val="002060"/>
                </a:solidFill>
              </a:rPr>
              <a:t>н</a:t>
            </a:r>
            <a:r>
              <a:rPr lang="be-BY" sz="3100" b="1" dirty="0" smtClean="0">
                <a:solidFill>
                  <a:srgbClr val="002060"/>
                </a:solidFill>
              </a:rPr>
              <a:t>і</a:t>
            </a:r>
            <a:r>
              <a:rPr lang="ru-RU" sz="3100" b="1" dirty="0" smtClean="0">
                <a:solidFill>
                  <a:srgbClr val="002060"/>
                </a:solidFill>
              </a:rPr>
              <a:t> вел</a:t>
            </a:r>
            <a:r>
              <a:rPr lang="be-BY" sz="3100" b="1" dirty="0" smtClean="0">
                <a:solidFill>
                  <a:srgbClr val="002060"/>
                </a:solidFill>
              </a:rPr>
              <a:t>і</a:t>
            </a:r>
            <a:r>
              <a:rPr lang="ru-RU" sz="3100" b="1" dirty="0" smtClean="0">
                <a:solidFill>
                  <a:srgbClr val="002060"/>
                </a:solidFill>
              </a:rPr>
              <a:t>ч</a:t>
            </a:r>
            <a:r>
              <a:rPr lang="be-BY" sz="3100" b="1" dirty="0" smtClean="0">
                <a:solidFill>
                  <a:srgbClr val="002060"/>
                </a:solidFill>
              </a:rPr>
              <a:t>ы</a:t>
            </a:r>
            <a:r>
              <a:rPr lang="ru-RU" sz="3100" b="1" dirty="0" err="1" smtClean="0">
                <a:solidFill>
                  <a:srgbClr val="002060"/>
                </a:solidFill>
              </a:rPr>
              <a:t>н</a:t>
            </a:r>
            <a:r>
              <a:rPr lang="ru-RU" sz="3100" b="1" dirty="0" smtClean="0">
                <a:solidFill>
                  <a:srgbClr val="002060"/>
                </a:solidFill>
              </a:rPr>
              <a:t> </a:t>
            </a:r>
            <a:r>
              <a:rPr lang="be-BY" sz="3100" b="1" dirty="0" smtClean="0">
                <a:solidFill>
                  <a:srgbClr val="002060"/>
                </a:solidFill>
              </a:rPr>
              <a:t>і</a:t>
            </a:r>
            <a:r>
              <a:rPr lang="ru-RU" sz="3100" b="1" dirty="0" smtClean="0">
                <a:solidFill>
                  <a:srgbClr val="002060"/>
                </a:solidFill>
              </a:rPr>
              <a:t> </a:t>
            </a:r>
            <a:r>
              <a:rPr lang="ru-RU" sz="3100" b="1" dirty="0" err="1" smtClean="0">
                <a:solidFill>
                  <a:srgbClr val="002060"/>
                </a:solidFill>
              </a:rPr>
              <a:t>напра</a:t>
            </a:r>
            <a:r>
              <a:rPr lang="be-BY" sz="3100" b="1" dirty="0" smtClean="0">
                <a:solidFill>
                  <a:srgbClr val="002060"/>
                </a:solidFill>
              </a:rPr>
              <a:t>мкаў</a:t>
            </a:r>
            <a:r>
              <a:rPr lang="ru-RU" sz="3100" b="1" dirty="0" smtClean="0">
                <a:solidFill>
                  <a:srgbClr val="002060"/>
                </a:solidFill>
              </a:rPr>
              <a:t> </a:t>
            </a:r>
            <a:r>
              <a:rPr lang="ru-RU" sz="3100" b="1" dirty="0" err="1" smtClean="0">
                <a:solidFill>
                  <a:srgbClr val="002060"/>
                </a:solidFill>
              </a:rPr>
              <a:t>вект</a:t>
            </a:r>
            <a:r>
              <a:rPr lang="be-BY" sz="3100" b="1" dirty="0" smtClean="0">
                <a:solidFill>
                  <a:srgbClr val="002060"/>
                </a:solidFill>
              </a:rPr>
              <a:t>а</a:t>
            </a:r>
            <a:r>
              <a:rPr lang="ru-RU" sz="3100" b="1" dirty="0" err="1" smtClean="0">
                <a:solidFill>
                  <a:srgbClr val="002060"/>
                </a:solidFill>
              </a:rPr>
              <a:t>р</a:t>
            </a:r>
            <a:r>
              <a:rPr lang="be-BY" sz="3100" b="1" dirty="0" smtClean="0">
                <a:solidFill>
                  <a:srgbClr val="002060"/>
                </a:solidFill>
              </a:rPr>
              <a:t>аў. Магутнасць хвалі Вт/м2 П=Е+В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электрамагнітная хваля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3071810"/>
            <a:ext cx="4010585" cy="295316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43956" cy="644051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be-BY" sz="3200" b="1" dirty="0" smtClean="0">
                <a:solidFill>
                  <a:srgbClr val="002060"/>
                </a:solidFill>
              </a:rPr>
              <a:t>Любыя электрамагнітныя выпраменьванні цеплавога паходжання характарызуюцца даўжынёй хвалі </a:t>
            </a:r>
            <a:r>
              <a:rPr lang="be-BY" sz="3200" b="1" i="1" dirty="0" smtClean="0">
                <a:solidFill>
                  <a:srgbClr val="002060"/>
                </a:solidFill>
              </a:rPr>
              <a:t>λ</a:t>
            </a:r>
            <a:r>
              <a:rPr lang="be-BY" sz="3200" b="1" dirty="0" smtClean="0">
                <a:solidFill>
                  <a:srgbClr val="002060"/>
                </a:solidFill>
              </a:rPr>
              <a:t> і частатой ваганняў </a:t>
            </a:r>
            <a:r>
              <a:rPr lang="be-BY" sz="3200" b="1" i="1" dirty="0" smtClean="0">
                <a:solidFill>
                  <a:srgbClr val="002060"/>
                </a:solidFill>
              </a:rPr>
              <a:t>ν</a:t>
            </a:r>
            <a:r>
              <a:rPr lang="be-BY" sz="3200" b="1" dirty="0" smtClean="0">
                <a:solidFill>
                  <a:srgbClr val="002060"/>
                </a:solidFill>
              </a:rPr>
              <a:t>. Здабытак гэтых дзвюх характарыстык паказвае скорасць распаўсюджвання хваляў </a:t>
            </a:r>
            <a:r>
              <a:rPr lang="be-BY" sz="3200" b="1" i="1" dirty="0" smtClean="0">
                <a:solidFill>
                  <a:srgbClr val="002060"/>
                </a:solidFill>
              </a:rPr>
              <a:t>с</a:t>
            </a:r>
            <a:r>
              <a:rPr lang="be-BY" sz="3200" b="1" dirty="0" smtClean="0">
                <a:solidFill>
                  <a:srgbClr val="002060"/>
                </a:solidFill>
              </a:rPr>
              <a:t>:</a:t>
            </a:r>
            <a:br>
              <a:rPr lang="be-BY" sz="3200" b="1" dirty="0" smtClean="0">
                <a:solidFill>
                  <a:srgbClr val="002060"/>
                </a:solidFill>
              </a:rPr>
            </a:br>
            <a:r>
              <a:rPr lang="be-BY" sz="3200" b="1" i="1" dirty="0" smtClean="0"/>
              <a:t>с = λν</a:t>
            </a:r>
            <a:r>
              <a:rPr lang="be-BY" sz="3200" b="1" dirty="0" smtClean="0"/>
              <a:t>,</a:t>
            </a:r>
            <a:br>
              <a:rPr lang="be-BY" sz="3200" b="1" dirty="0" smtClean="0"/>
            </a:br>
            <a:r>
              <a:rPr lang="be-BY" sz="3200" b="1" dirty="0" smtClean="0"/>
              <a:t/>
            </a:r>
            <a:br>
              <a:rPr lang="be-BY" sz="3200" b="1" dirty="0" smtClean="0"/>
            </a:br>
            <a:r>
              <a:rPr lang="en-GB" sz="3200" b="1" i="1" dirty="0" smtClean="0"/>
              <a:t>v</a:t>
            </a:r>
            <a:endParaRPr lang="ru-RU" sz="3200" b="1" dirty="0"/>
          </a:p>
        </p:txBody>
      </p:sp>
      <p:pic>
        <p:nvPicPr>
          <p:cNvPr id="1026" name="Picture 2" descr="C:\Users\User\Pictures\формула электрамагнітнага выпрамянення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86314" y="4643446"/>
            <a:ext cx="857275" cy="1257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be-BY" sz="3200" b="1" dirty="0" smtClean="0">
                <a:solidFill>
                  <a:srgbClr val="002060"/>
                </a:solidFill>
              </a:rPr>
              <a:t>Характар распаўсюджвання электрамагнітных хваляў залежыць ад уласцівасцей таго асяроддзя, у якім яны распаўсюджваюцца. Да такіх уласцівасцей адносяцца: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571744"/>
            <a:ext cx="8715436" cy="400052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lvl="0" algn="ctr"/>
            <a:r>
              <a:rPr lang="ru-RU" dirty="0" smtClean="0"/>
              <a:t> </a:t>
            </a:r>
            <a:r>
              <a:rPr lang="be-BY" b="1" dirty="0" smtClean="0">
                <a:solidFill>
                  <a:srgbClr val="002060"/>
                </a:solidFill>
              </a:rPr>
              <a:t>дыэлектрычная пранікальнасць асяроддзя (ε); </a:t>
            </a:r>
            <a:endParaRPr lang="ru-RU" b="1" dirty="0" smtClean="0">
              <a:solidFill>
                <a:srgbClr val="002060"/>
              </a:solidFill>
            </a:endParaRPr>
          </a:p>
          <a:p>
            <a:pPr lvl="0" algn="ctr"/>
            <a:r>
              <a:rPr lang="be-BY" b="1" dirty="0" smtClean="0">
                <a:solidFill>
                  <a:srgbClr val="002060"/>
                </a:solidFill>
              </a:rPr>
              <a:t> удзельная электраправоднасць асяроддзя (σ); </a:t>
            </a:r>
            <a:endParaRPr lang="ru-RU" b="1" dirty="0" smtClean="0">
              <a:solidFill>
                <a:srgbClr val="002060"/>
              </a:solidFill>
            </a:endParaRPr>
          </a:p>
          <a:p>
            <a:pPr lvl="0"/>
            <a:r>
              <a:rPr lang="be-BY" b="1" dirty="0" smtClean="0">
                <a:solidFill>
                  <a:srgbClr val="002060"/>
                </a:solidFill>
              </a:rPr>
              <a:t> магнітная пранікальнасць асяроддзя </a:t>
            </a:r>
          </a:p>
          <a:p>
            <a:pPr lvl="0" algn="ctr">
              <a:buNone/>
            </a:pPr>
            <a:r>
              <a:rPr lang="be-BY" b="1" dirty="0" smtClean="0">
                <a:solidFill>
                  <a:srgbClr val="002060"/>
                </a:solidFill>
              </a:rPr>
              <a:t>(µ); </a:t>
            </a:r>
            <a:endParaRPr lang="ru-RU" b="1" dirty="0" smtClean="0">
              <a:solidFill>
                <a:srgbClr val="002060"/>
              </a:solidFill>
            </a:endParaRPr>
          </a:p>
          <a:p>
            <a:pPr lvl="0" algn="ctr"/>
            <a:r>
              <a:rPr lang="be-BY" b="1" dirty="0" smtClean="0">
                <a:solidFill>
                  <a:srgbClr val="002060"/>
                </a:solidFill>
              </a:rPr>
              <a:t> шчыльнасць свабодных зарадаў у асяроддзі (ρ)</a:t>
            </a:r>
            <a:r>
              <a:rPr lang="be-BY" b="1" dirty="0" smtClean="0">
                <a:solidFill>
                  <a:srgbClr val="C00000"/>
                </a:solidFill>
              </a:rPr>
              <a:t>…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602</Words>
  <Application>Microsoft Office PowerPoint</Application>
  <PresentationFormat>Экран (4:3)</PresentationFormat>
  <Paragraphs>44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 Радыёгідраметэаралогія  </vt:lpstr>
      <vt:lpstr>Вокны празрыстасці атмасферы для розных даўжынь хваляў. Чорныя ўчасткі абазначаюць непразрыстасць (паглынанне), а белыя – празрыстасць (прапусканне)</vt:lpstr>
      <vt:lpstr>Презентация PowerPoint</vt:lpstr>
      <vt:lpstr>Электрамагнітны спектр, які выкарыстоўваецца ў розных сістэмах дыстанцыйнага зандзіравання</vt:lpstr>
      <vt:lpstr>Радыёхвалевыя спектры электрамагнітных выпрамяненняў </vt:lpstr>
      <vt:lpstr>Сістэмы дыстанцыйнага зандзіравання</vt:lpstr>
      <vt:lpstr>Плоскапалярызованае выпрамяненне. Іх палярызацыя ў электрычным полі паралельна восі x, а ў магнітным полі – восі y. Хвалі распаўсюджваюцца ў напрамку восі z.  Стрэлкамі паказаны імгненыя значэні велічын і напрамкаў вектараў. Магутнасць хвалі Вт/м2 П=Е+В</vt:lpstr>
      <vt:lpstr>Любыя электрамагнітныя выпраменьванні цеплавога паходжання характарызуюцца даўжынёй хвалі λ і частатой ваганняў ν. Здабытак гэтых дзвюх характарыстык паказвае скорасць распаўсюджвання хваляў с: с = λν,  v</vt:lpstr>
      <vt:lpstr>Характар распаўсюджвання электрамагнітных хваляў залежыць ад уласцівасцей таго асяроддзя, у якім яны распаўсюджваюцца. Да такіх уласцівасцей адносяцца: </vt:lpstr>
      <vt:lpstr>Презентация PowerPoint</vt:lpstr>
      <vt:lpstr>Лазернае зандзіраванне і яго ўласцівасці</vt:lpstr>
      <vt:lpstr>Тыпы лазераў</vt:lpstr>
      <vt:lpstr> Для лазернага зандзіравання выкарыстоўваюцца наступныя даўжыні хваляў (у нанаметрах):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Радыёгідраметэаралогія   Вокны празрыстасці атмасферы для розных даўжынь хваляў. Чорныя ўчасткі абазначаюць непразрыстасць (паглынанне), а белыя – празрыстасць (прапусканне)</dc:title>
  <dc:creator>User</dc:creator>
  <cp:lastModifiedBy>User</cp:lastModifiedBy>
  <cp:revision>74</cp:revision>
  <dcterms:created xsi:type="dcterms:W3CDTF">2015-05-25T07:03:55Z</dcterms:created>
  <dcterms:modified xsi:type="dcterms:W3CDTF">2020-11-09T10:17:32Z</dcterms:modified>
</cp:coreProperties>
</file>