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3" r:id="rId4"/>
    <p:sldId id="265" r:id="rId5"/>
    <p:sldId id="266" r:id="rId6"/>
    <p:sldId id="261" r:id="rId7"/>
    <p:sldId id="267" r:id="rId8"/>
    <p:sldId id="269" r:id="rId9"/>
    <p:sldId id="277" r:id="rId10"/>
    <p:sldId id="271" r:id="rId11"/>
    <p:sldId id="272" r:id="rId12"/>
    <p:sldId id="273" r:id="rId13"/>
    <p:sldId id="274" r:id="rId14"/>
    <p:sldId id="26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7497B-0355-403A-881B-1D7031FD3C77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54F77-52DA-4B40-AADA-8BC8E63973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37BAA-D08C-456D-BACC-F8478F4B4274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FAB49-2B36-4362-BB77-D6ED099C6059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918F4-5371-4840-9F17-EE8D523376C0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F905-9B35-42BF-A77D-1AE6CC7486F4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3061-3337-4456-9869-4406B50E83B7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47995-EAC7-4D03-BD4E-49813ACCD551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10EF-5F1D-4B6E-BCA3-BA27C0757946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8ED1-29E6-4EC9-AA60-6E1CADB331EB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8C11-BCDE-49BE-A05F-7845311CEBE2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D932-32EA-4037-8A8C-3C3A06D8F87E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ADA2-425F-480F-82D5-4D56942C7B14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BDDC8-8714-41DF-9210-AE3D18F60237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C821-8872-4981-B0A2-AB672F67CB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46449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be-BY" b="1" dirty="0" smtClean="0">
                <a:solidFill>
                  <a:srgbClr val="C00000"/>
                </a:solidFill>
              </a:rPr>
              <a:t>Асновы радыётэлеметрыі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457200" y="6126163"/>
            <a:ext cx="8229600" cy="543197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sz="3600" b="1" dirty="0" smtClean="0">
                <a:solidFill>
                  <a:srgbClr val="C00000"/>
                </a:solidFill>
              </a:rPr>
              <a:t>Анероідныя скрынкі адносяцца да дэфармацыйных пераўтваральнікаў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3643314"/>
            <a:ext cx="4714908" cy="27860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be-BY" dirty="0" smtClean="0">
                <a:solidFill>
                  <a:srgbClr val="002060"/>
                </a:solidFill>
              </a:rPr>
              <a:t>Анероідная скрынка: </a:t>
            </a:r>
            <a:r>
              <a:rPr lang="be-BY" i="1" dirty="0" smtClean="0">
                <a:solidFill>
                  <a:srgbClr val="002060"/>
                </a:solidFill>
              </a:rPr>
              <a:t>1</a:t>
            </a:r>
            <a:r>
              <a:rPr lang="be-BY" dirty="0" smtClean="0">
                <a:solidFill>
                  <a:srgbClr val="002060"/>
                </a:solidFill>
              </a:rPr>
              <a:t> – вышыня гофра; </a:t>
            </a:r>
            <a:r>
              <a:rPr lang="be-BY" i="1" dirty="0" smtClean="0">
                <a:solidFill>
                  <a:srgbClr val="002060"/>
                </a:solidFill>
              </a:rPr>
              <a:t>2</a:t>
            </a:r>
            <a:r>
              <a:rPr lang="be-BY" dirty="0" smtClean="0">
                <a:solidFill>
                  <a:srgbClr val="002060"/>
                </a:solidFill>
              </a:rPr>
              <a:t> – упадзіна гофра; </a:t>
            </a:r>
          </a:p>
          <a:p>
            <a:r>
              <a:rPr lang="be-BY" i="1" dirty="0" smtClean="0">
                <a:solidFill>
                  <a:srgbClr val="002060"/>
                </a:solidFill>
              </a:rPr>
              <a:t>3</a:t>
            </a:r>
            <a:r>
              <a:rPr lang="be-BY" dirty="0" smtClean="0">
                <a:solidFill>
                  <a:srgbClr val="002060"/>
                </a:solidFill>
              </a:rPr>
              <a:t> – вяршыня гофра; </a:t>
            </a:r>
            <a:r>
              <a:rPr lang="be-BY" i="1" dirty="0" smtClean="0">
                <a:solidFill>
                  <a:srgbClr val="002060"/>
                </a:solidFill>
              </a:rPr>
              <a:t>4</a:t>
            </a:r>
            <a:r>
              <a:rPr lang="be-BY" dirty="0" smtClean="0">
                <a:solidFill>
                  <a:srgbClr val="002060"/>
                </a:solidFill>
              </a:rPr>
              <a:t> – плоская сярэдзіна; </a:t>
            </a:r>
            <a:r>
              <a:rPr lang="be-BY" i="1" dirty="0" smtClean="0">
                <a:solidFill>
                  <a:srgbClr val="002060"/>
                </a:solidFill>
              </a:rPr>
              <a:t>5</a:t>
            </a:r>
            <a:r>
              <a:rPr lang="be-BY" dirty="0" smtClean="0">
                <a:solidFill>
                  <a:srgbClr val="002060"/>
                </a:solidFill>
              </a:rPr>
              <a:t> – край мембраны; </a:t>
            </a:r>
          </a:p>
          <a:p>
            <a:r>
              <a:rPr lang="be-BY" i="1" dirty="0" smtClean="0">
                <a:solidFill>
                  <a:srgbClr val="002060"/>
                </a:solidFill>
              </a:rPr>
              <a:t>6</a:t>
            </a:r>
            <a:r>
              <a:rPr lang="be-BY" dirty="0" smtClean="0">
                <a:solidFill>
                  <a:srgbClr val="002060"/>
                </a:solidFill>
              </a:rPr>
              <a:t> – рабочы дыяметр, см; </a:t>
            </a:r>
          </a:p>
          <a:p>
            <a:r>
              <a:rPr lang="be-BY" i="1" dirty="0" smtClean="0">
                <a:solidFill>
                  <a:srgbClr val="002060"/>
                </a:solidFill>
              </a:rPr>
              <a:t>7</a:t>
            </a:r>
            <a:r>
              <a:rPr lang="be-BY" dirty="0" smtClean="0">
                <a:solidFill>
                  <a:srgbClr val="002060"/>
                </a:solidFill>
              </a:rPr>
              <a:t> – знешні дыяметр, см; </a:t>
            </a:r>
          </a:p>
          <a:p>
            <a:r>
              <a:rPr lang="be-BY" i="1" dirty="0" smtClean="0">
                <a:solidFill>
                  <a:srgbClr val="002060"/>
                </a:solidFill>
              </a:rPr>
              <a:t>8</a:t>
            </a:r>
            <a:r>
              <a:rPr lang="be-BY" dirty="0" smtClean="0">
                <a:solidFill>
                  <a:srgbClr val="002060"/>
                </a:solidFill>
              </a:rPr>
              <a:t> – шаг гофра, мм.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 descr="анероідная скрынка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14348" y="1357298"/>
            <a:ext cx="2972215" cy="229584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57752" y="1428736"/>
            <a:ext cx="4000528" cy="50006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Скрынка мае  гафрыраваныя сценкі для надання пругкасці. Дыяметр скрынкі 4–6 см, з якой выпампавана паветра. Пад уздзеяннем знешняга атмасфернага ціску сценкі скрынкі сціскаюцца ці расшыраюцца. Ваганні скрынкі перадаюцца на стрэлку, што перамяшчаецца па абмотцы, праз якую працякае электраток.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07167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be-BY" sz="3600" b="1" i="1" dirty="0" smtClean="0">
                <a:solidFill>
                  <a:srgbClr val="C00000"/>
                </a:solidFill>
              </a:rPr>
              <a:t>             Гіпсаметрычныя пераўтваральнікі</a:t>
            </a:r>
            <a:r>
              <a:rPr lang="be-BY" sz="2000" b="1" i="1" dirty="0" smtClean="0">
                <a:solidFill>
                  <a:srgbClr val="C00000"/>
                </a:solidFill>
              </a:rPr>
              <a:t/>
            </a:r>
            <a:br>
              <a:rPr lang="be-BY" sz="2000" b="1" i="1" dirty="0" smtClean="0">
                <a:solidFill>
                  <a:srgbClr val="C00000"/>
                </a:solidFill>
              </a:rPr>
            </a:br>
            <a:r>
              <a:rPr lang="be-BY" sz="3600" b="1" i="1" dirty="0" smtClean="0">
                <a:solidFill>
                  <a:srgbClr val="C00000"/>
                </a:solidFill>
              </a:rPr>
              <a:t/>
            </a:r>
            <a:br>
              <a:rPr lang="be-BY" sz="3600" b="1" i="1" dirty="0" smtClean="0">
                <a:solidFill>
                  <a:srgbClr val="C00000"/>
                </a:solidFill>
              </a:rPr>
            </a:br>
            <a:r>
              <a:rPr lang="be-BY" sz="2800" b="1" dirty="0" smtClean="0">
                <a:solidFill>
                  <a:srgbClr val="002060"/>
                </a:solidFill>
              </a:rPr>
              <a:t>Схема гіпсаметра: </a:t>
            </a:r>
            <a:br>
              <a:rPr lang="be-BY" sz="2800" b="1" dirty="0" smtClean="0">
                <a:solidFill>
                  <a:srgbClr val="002060"/>
                </a:solidFill>
              </a:rPr>
            </a:br>
            <a:r>
              <a:rPr lang="be-BY" sz="2800" b="1" i="1" dirty="0" smtClean="0">
                <a:solidFill>
                  <a:srgbClr val="002060"/>
                </a:solidFill>
              </a:rPr>
              <a:t>Т</a:t>
            </a:r>
            <a:r>
              <a:rPr lang="be-BY" sz="2800" b="1" dirty="0" smtClean="0">
                <a:solidFill>
                  <a:srgbClr val="002060"/>
                </a:solidFill>
              </a:rPr>
              <a:t> – тэрмометр супраціўлення--тэрмарэзістар;</a:t>
            </a:r>
            <a:br>
              <a:rPr lang="be-BY" sz="2800" b="1" dirty="0" smtClean="0">
                <a:solidFill>
                  <a:srgbClr val="002060"/>
                </a:solidFill>
              </a:rPr>
            </a:br>
            <a:r>
              <a:rPr lang="be-BY" sz="2800" b="1" i="1" dirty="0" smtClean="0">
                <a:solidFill>
                  <a:srgbClr val="002060"/>
                </a:solidFill>
              </a:rPr>
              <a:t>Н</a:t>
            </a:r>
            <a:r>
              <a:rPr lang="be-BY" sz="2800" b="1" dirty="0" smtClean="0">
                <a:solidFill>
                  <a:srgbClr val="002060"/>
                </a:solidFill>
              </a:rPr>
              <a:t> -- награвальнік</a:t>
            </a:r>
            <a:endParaRPr lang="ru-RU" sz="36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схема гіпсаметра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2285992"/>
            <a:ext cx="1857387" cy="440819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000364" y="2143116"/>
            <a:ext cx="5686436" cy="428628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Прынцып дзеяння заснаваны на залежнасці тэмпературы кропкі кіпення вадкасці ад атмасфернага ціску. Пераўтваральнік уяўляе сасуд з вадкасцю, якая кіпіць, і прыладай для вымярэння ціску. У якасці вадкасці выкарыстоўваюць </a:t>
            </a:r>
            <a:r>
              <a:rPr lang="be-BY" b="1" dirty="0" smtClean="0">
                <a:solidFill>
                  <a:srgbClr val="C00000"/>
                </a:solidFill>
              </a:rPr>
              <a:t>дысталяваную ваду, фрэон-13 і серавуглярод</a:t>
            </a:r>
            <a:r>
              <a:rPr lang="be-BY" b="1" dirty="0" smtClean="0">
                <a:solidFill>
                  <a:srgbClr val="002060"/>
                </a:solidFill>
              </a:rPr>
              <a:t>. Тэмпература кіпення вымяраецца пры дапамозе тэрмарэзістараў.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  <a:solidFill>
            <a:srgbClr val="CCECFF"/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/>
            </a:r>
            <a:br>
              <a:rPr lang="be-BY" b="1" dirty="0" smtClean="0">
                <a:solidFill>
                  <a:srgbClr val="C00000"/>
                </a:solidFill>
              </a:rPr>
            </a:br>
            <a:r>
              <a:rPr lang="be-BY" b="1" dirty="0" smtClean="0">
                <a:solidFill>
                  <a:srgbClr val="C00000"/>
                </a:solidFill>
              </a:rPr>
              <a:t>Метады вымярэння вільготнасці паветра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be-BY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be-BY" b="1" i="1" dirty="0" smtClean="0">
              <a:solidFill>
                <a:srgbClr val="002060"/>
              </a:solidFill>
            </a:endParaRPr>
          </a:p>
          <a:p>
            <a:r>
              <a:rPr lang="be-BY" b="1" i="1" dirty="0" smtClean="0">
                <a:solidFill>
                  <a:srgbClr val="002060"/>
                </a:solidFill>
              </a:rPr>
              <a:t>Выкарыстоўваюць тры метады: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 псіхраметрычны, 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сарбцыйны ці гіграскапічны, 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метад кропкі расы.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716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2400" b="1" i="1" dirty="0" smtClean="0">
                <a:solidFill>
                  <a:srgbClr val="C00000"/>
                </a:solidFill>
              </a:rPr>
              <a:t>Сутнасць псіхраметрычнага метада</a:t>
            </a:r>
            <a:r>
              <a:rPr lang="be-BY" sz="2400" b="1" dirty="0" smtClean="0">
                <a:solidFill>
                  <a:srgbClr val="C00000"/>
                </a:solidFill>
              </a:rPr>
              <a:t> </a:t>
            </a:r>
            <a:r>
              <a:rPr lang="be-BY" sz="2400" b="1" dirty="0" smtClean="0">
                <a:solidFill>
                  <a:srgbClr val="002060"/>
                </a:solidFill>
              </a:rPr>
              <a:t>заключаецца ў тым, што вільгацеўтрыманне ў паветры вызначаюць па паказаннях двух тэрмометраў, адзін з якіх сухі, а другі намочаны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формула дальтона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285992"/>
            <a:ext cx="2362322" cy="128588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786050" y="1785926"/>
            <a:ext cx="6072230" cy="49292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sz="2400" b="1" i="1" dirty="0" smtClean="0">
                <a:solidFill>
                  <a:srgbClr val="C00000"/>
                </a:solidFill>
              </a:rPr>
              <a:t>Формула Дальтона, псіхраметрычная формула: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W</a:t>
            </a:r>
            <a:r>
              <a:rPr lang="en-US" sz="2400" b="1" dirty="0" smtClean="0">
                <a:solidFill>
                  <a:srgbClr val="002060"/>
                </a:solidFill>
              </a:rPr>
              <a:t> – </a:t>
            </a:r>
            <a:r>
              <a:rPr lang="be-BY" sz="2400" b="1" dirty="0" smtClean="0">
                <a:solidFill>
                  <a:srgbClr val="002060"/>
                </a:solidFill>
              </a:rPr>
              <a:t>інтэнсіўнасць выпарэння;</a:t>
            </a:r>
          </a:p>
          <a:p>
            <a:r>
              <a:rPr lang="be-BY" sz="2400" b="1" i="1" dirty="0" smtClean="0">
                <a:solidFill>
                  <a:srgbClr val="002060"/>
                </a:solidFill>
              </a:rPr>
              <a:t>Е – е </a:t>
            </a:r>
            <a:r>
              <a:rPr lang="be-BY" sz="2400" b="1" dirty="0" smtClean="0">
                <a:solidFill>
                  <a:srgbClr val="002060"/>
                </a:solidFill>
              </a:rPr>
              <a:t>– дэфіцыт вільготнасці;</a:t>
            </a:r>
          </a:p>
          <a:p>
            <a:r>
              <a:rPr lang="be-BY" sz="2400" b="1" dirty="0" smtClean="0">
                <a:solidFill>
                  <a:srgbClr val="002060"/>
                </a:solidFill>
              </a:rPr>
              <a:t> </a:t>
            </a:r>
            <a:r>
              <a:rPr lang="be-BY" sz="2400" b="1" i="1" dirty="0" smtClean="0">
                <a:solidFill>
                  <a:srgbClr val="002060"/>
                </a:solidFill>
              </a:rPr>
              <a:t>Р</a:t>
            </a:r>
            <a:r>
              <a:rPr lang="be-BY" sz="2400" b="1" dirty="0" smtClean="0">
                <a:solidFill>
                  <a:srgbClr val="002060"/>
                </a:solidFill>
              </a:rPr>
              <a:t> – ціск;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V</a:t>
            </a:r>
            <a:r>
              <a:rPr lang="en-US" sz="2400" b="1" dirty="0" smtClean="0">
                <a:solidFill>
                  <a:srgbClr val="002060"/>
                </a:solidFill>
              </a:rPr>
              <a:t> – </a:t>
            </a:r>
            <a:r>
              <a:rPr lang="be-BY" sz="2400" b="1" dirty="0" smtClean="0">
                <a:solidFill>
                  <a:srgbClr val="002060"/>
                </a:solidFill>
              </a:rPr>
              <a:t>хуткасць ветру;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K</a:t>
            </a:r>
            <a:r>
              <a:rPr lang="en-US" sz="2400" b="1" dirty="0" smtClean="0">
                <a:solidFill>
                  <a:srgbClr val="002060"/>
                </a:solidFill>
              </a:rPr>
              <a:t> – </a:t>
            </a:r>
            <a:r>
              <a:rPr lang="be-BY" sz="2400" b="1" dirty="0" smtClean="0">
                <a:solidFill>
                  <a:srgbClr val="002060"/>
                </a:solidFill>
              </a:rPr>
              <a:t>каэфіцыент прапарцыянальнасці;</a:t>
            </a:r>
          </a:p>
          <a:p>
            <a:r>
              <a:rPr lang="en-US" sz="2400" b="1" i="1" dirty="0" smtClean="0">
                <a:solidFill>
                  <a:srgbClr val="002060"/>
                </a:solidFill>
              </a:rPr>
              <a:t>t -- t</a:t>
            </a:r>
            <a:r>
              <a:rPr lang="en-US" sz="2400" b="1" dirty="0" smtClean="0">
                <a:solidFill>
                  <a:srgbClr val="002060"/>
                </a:solidFill>
              </a:rPr>
              <a:t>ˊ -- </a:t>
            </a:r>
            <a:r>
              <a:rPr lang="be-BY" sz="2400" b="1" dirty="0" smtClean="0">
                <a:solidFill>
                  <a:srgbClr val="002060"/>
                </a:solidFill>
              </a:rPr>
              <a:t>тэмпература сухога і намочанага тэрмометра;</a:t>
            </a:r>
          </a:p>
          <a:p>
            <a:r>
              <a:rPr lang="be-BY" sz="2400" b="1" dirty="0" smtClean="0">
                <a:solidFill>
                  <a:srgbClr val="002060"/>
                </a:solidFill>
              </a:rPr>
              <a:t>А – аспірацыйны каэфіцыент.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User\Pictures\псіхраметрычная формул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6190"/>
            <a:ext cx="2798399" cy="785818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>Пераўтваральнікі вільготнасці паветра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be-BY" b="1" dirty="0" smtClean="0">
                <a:solidFill>
                  <a:srgbClr val="002060"/>
                </a:solidFill>
              </a:rPr>
              <a:t>Валосныя;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Плёнкавыя;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Электралітычныя;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Керамічныя.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/>
            </a:r>
            <a:br>
              <a:rPr lang="be-BY" b="1" dirty="0" smtClean="0">
                <a:solidFill>
                  <a:srgbClr val="002060"/>
                </a:solidFill>
              </a:rPr>
            </a:br>
            <a:r>
              <a:rPr lang="be-BY" b="1" dirty="0" smtClean="0">
                <a:solidFill>
                  <a:srgbClr val="002060"/>
                </a:solidFill>
              </a:rPr>
              <a:t>Схема </a:t>
            </a:r>
            <a:r>
              <a:rPr lang="be-BY" b="1" dirty="0">
                <a:solidFill>
                  <a:srgbClr val="002060"/>
                </a:solidFill>
              </a:rPr>
              <a:t>радыётэлеметрычнай сістэмы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Содержимое 4" descr="схема радыётэлеметрыі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8590144" cy="1251830"/>
          </a:xfr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71736" y="2857496"/>
            <a:ext cx="5572164" cy="326866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be-BY" sz="3600" b="1" dirty="0" smtClean="0">
                <a:solidFill>
                  <a:srgbClr val="002060"/>
                </a:solidFill>
              </a:rPr>
              <a:t>    Д – датчык;</a:t>
            </a:r>
            <a:br>
              <a:rPr lang="be-BY" sz="3600" b="1" dirty="0" smtClean="0">
                <a:solidFill>
                  <a:srgbClr val="002060"/>
                </a:solidFill>
              </a:rPr>
            </a:br>
            <a:r>
              <a:rPr lang="be-BY" sz="3600" b="1" dirty="0" smtClean="0">
                <a:solidFill>
                  <a:srgbClr val="002060"/>
                </a:solidFill>
              </a:rPr>
              <a:t>Р – радыёперадатчык;</a:t>
            </a:r>
            <a:br>
              <a:rPr lang="be-BY" sz="3600" b="1" dirty="0" smtClean="0">
                <a:solidFill>
                  <a:srgbClr val="002060"/>
                </a:solidFill>
              </a:rPr>
            </a:br>
            <a:r>
              <a:rPr lang="be-BY" sz="3600" b="1" dirty="0" smtClean="0">
                <a:solidFill>
                  <a:srgbClr val="002060"/>
                </a:solidFill>
              </a:rPr>
              <a:t>А – антэна;</a:t>
            </a:r>
            <a:br>
              <a:rPr lang="be-BY" sz="3600" b="1" dirty="0" smtClean="0">
                <a:solidFill>
                  <a:srgbClr val="002060"/>
                </a:solidFill>
              </a:rPr>
            </a:br>
            <a:r>
              <a:rPr lang="be-BY" sz="3600" b="1" dirty="0" smtClean="0">
                <a:solidFill>
                  <a:srgbClr val="002060"/>
                </a:solidFill>
              </a:rPr>
              <a:t>Рэг – сістэма рэгістрацыі;</a:t>
            </a:r>
            <a:br>
              <a:rPr lang="be-BY" sz="3600" b="1" dirty="0" smtClean="0">
                <a:solidFill>
                  <a:srgbClr val="002060"/>
                </a:solidFill>
              </a:rPr>
            </a:br>
            <a:r>
              <a:rPr lang="be-BY" sz="3600" b="1" dirty="0" smtClean="0">
                <a:solidFill>
                  <a:srgbClr val="002060"/>
                </a:solidFill>
              </a:rPr>
              <a:t>Дш – дэшыфратар.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3200" b="1" dirty="0">
                <a:solidFill>
                  <a:srgbClr val="C00000"/>
                </a:solidFill>
              </a:rPr>
              <a:t>У практыцы ДЗ найбольшае распаўсюджванне атрымалі наступныя вымяральныя пераўтваральнікі тэмпературы: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643182"/>
            <a:ext cx="5214974" cy="34829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be-BY" dirty="0" smtClean="0">
                <a:solidFill>
                  <a:srgbClr val="002060"/>
                </a:solidFill>
              </a:rPr>
              <a:t>• </a:t>
            </a:r>
            <a:r>
              <a:rPr lang="be-BY" b="1" dirty="0" smtClean="0">
                <a:solidFill>
                  <a:srgbClr val="002060"/>
                </a:solidFill>
              </a:rPr>
              <a:t>рэзістыўныя;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• біметалічныя;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• тэрамаэлектрычныя;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• радыяцыйныя;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• акустычныя;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• ёмістыя.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716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be-BY" sz="2800" b="1" dirty="0">
                <a:solidFill>
                  <a:srgbClr val="002060"/>
                </a:solidFill>
              </a:rPr>
              <a:t>Прынцып дзеяння </a:t>
            </a:r>
            <a:r>
              <a:rPr lang="be-BY" sz="2800" b="1" i="1" dirty="0">
                <a:solidFill>
                  <a:srgbClr val="002060"/>
                </a:solidFill>
              </a:rPr>
              <a:t>рэзістыўных пераўтваральнікаў</a:t>
            </a:r>
            <a:r>
              <a:rPr lang="be-BY" sz="2800" b="1" dirty="0">
                <a:solidFill>
                  <a:srgbClr val="002060"/>
                </a:solidFill>
              </a:rPr>
              <a:t> заснаваны на выкарыстанні залежнасці іх электрычнага супраціўлення ад тэмпературы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4040188" cy="12144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be-BY" dirty="0"/>
              <a:t>Тэрмарэзістары: </a:t>
            </a:r>
            <a:endParaRPr lang="be-BY" dirty="0" smtClean="0"/>
          </a:p>
          <a:p>
            <a:r>
              <a:rPr lang="be-BY" dirty="0" smtClean="0"/>
              <a:t>а</a:t>
            </a:r>
            <a:r>
              <a:rPr lang="be-BY" dirty="0"/>
              <a:t>) цыліндрычныя; б) бусінка ў шкляной колбачцы</a:t>
            </a:r>
            <a:endParaRPr lang="ru-RU" dirty="0"/>
          </a:p>
        </p:txBody>
      </p:sp>
      <p:pic>
        <p:nvPicPr>
          <p:cNvPr id="7" name="Содержимое 6" descr="тэрмарэзістары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3143248"/>
            <a:ext cx="3124636" cy="279121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2428868"/>
            <a:ext cx="4041775" cy="6429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29125" y="1785926"/>
            <a:ext cx="4257676" cy="471490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be-BY" b="1" dirty="0">
                <a:solidFill>
                  <a:srgbClr val="002060"/>
                </a:solidFill>
              </a:rPr>
              <a:t>У залежнасці ад матэрыялу, з якога выраблены рэзістары, яны бываюць металічныя, паўправадніковыя і электралітычныя. Металічныя пераўтваральнікі выкарыстоўваюцца ў самалётнай, аэрастатнай і ракетнай вымяральнай апаратуры, паўправадніковыя і электралітычныя – у радыёзондах.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sz="4000" b="1" dirty="0">
                <a:solidFill>
                  <a:srgbClr val="002060"/>
                </a:solidFill>
              </a:rPr>
              <a:t>Біметалічныя датчыкі тэмпературы </a:t>
            </a:r>
            <a:r>
              <a:rPr lang="be-BY" sz="4000" b="1" dirty="0" smtClean="0">
                <a:solidFill>
                  <a:srgbClr val="002060"/>
                </a:solidFill>
              </a:rPr>
              <a:t>рознай фор</a:t>
            </a:r>
            <a:r>
              <a:rPr lang="be-BY" b="1" dirty="0" smtClean="0">
                <a:solidFill>
                  <a:srgbClr val="002060"/>
                </a:solidFill>
              </a:rPr>
              <a:t>мы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біметалічныя датчыкі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34" y="1428737"/>
            <a:ext cx="3071834" cy="247794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71935" y="1535112"/>
            <a:ext cx="4614866" cy="253683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be-BY" i="1" dirty="0">
                <a:solidFill>
                  <a:srgbClr val="002060"/>
                </a:solidFill>
              </a:rPr>
              <a:t>Біметалічныя пераўтваральнікі</a:t>
            </a:r>
            <a:r>
              <a:rPr lang="be-BY" dirty="0">
                <a:solidFill>
                  <a:srgbClr val="002060"/>
                </a:solidFill>
              </a:rPr>
              <a:t> ўяўляюць пласціну, </a:t>
            </a:r>
            <a:r>
              <a:rPr lang="be-BY" dirty="0" smtClean="0">
                <a:solidFill>
                  <a:srgbClr val="002060"/>
                </a:solidFill>
              </a:rPr>
              <a:t>якая складаецца </a:t>
            </a:r>
            <a:r>
              <a:rPr lang="be-BY" dirty="0">
                <a:solidFill>
                  <a:srgbClr val="002060"/>
                </a:solidFill>
              </a:rPr>
              <a:t>з двух металаў з розным каэфіцыентам цеплавога расшырэння. Яна выгінаецца ў залежнасці ад змянення тэмпературы.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71473" y="4071942"/>
            <a:ext cx="8115328" cy="205422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be-BY" b="1" dirty="0">
                <a:solidFill>
                  <a:srgbClr val="002060"/>
                </a:solidFill>
              </a:rPr>
              <a:t>Для вырабу пласціны выкарыстоўваюць нікель і жалеза. Адзін канец біметалічнай пласціны мацуецца нерухома, а другі – перамяшчаецца пры змяненні тэмпературы. Перамяшчэнне перадаецца на стрэлку, якая рухаецца па катушцы з розным электрасупраціўленнем</a:t>
            </a:r>
            <a:r>
              <a:rPr lang="be-BY" dirty="0"/>
              <a:t>. 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/>
              <a:t>Пераўтваральнікі атмасфернага ціску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b="1" i="1" dirty="0" smtClean="0"/>
              <a:t>Гіпсаметрычныя пераўтваральнікі;</a:t>
            </a:r>
          </a:p>
          <a:p>
            <a:r>
              <a:rPr lang="be-BY" b="1" i="1" dirty="0" smtClean="0"/>
              <a:t>Дэфармацыйныя пераўтваральнікі;</a:t>
            </a:r>
          </a:p>
          <a:p>
            <a:r>
              <a:rPr lang="be-BY" b="1" i="1" dirty="0" smtClean="0"/>
              <a:t>Цеплавыя манометры;</a:t>
            </a:r>
          </a:p>
          <a:p>
            <a:r>
              <a:rPr lang="be-BY" b="1" i="1" dirty="0" smtClean="0"/>
              <a:t>магнітныя электраразрадныя;</a:t>
            </a:r>
          </a:p>
          <a:p>
            <a:r>
              <a:rPr lang="be-BY" b="1" dirty="0" smtClean="0"/>
              <a:t> </a:t>
            </a:r>
            <a:r>
              <a:rPr lang="be-BY" b="1" i="1" dirty="0" smtClean="0"/>
              <a:t>радыёактыўныя манометры. </a:t>
            </a:r>
            <a:endParaRPr lang="ru-RU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Тэрмаэлектрычны пераўтваральнік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тэрмаэлектрычны пераўтваральнік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000240"/>
            <a:ext cx="3170454" cy="269934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214422"/>
            <a:ext cx="4929222" cy="521497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e-BY" b="1" dirty="0" smtClean="0">
                <a:solidFill>
                  <a:srgbClr val="002060"/>
                </a:solidFill>
              </a:rPr>
              <a:t>Яго  дзейнасць заснавана на выкарыстанні залежнасці электрарухаючай сілы (ЭРС) ад рознасці тэмпературы ў месцах злучэння розных праваднікоў . Ланцуг, складзены з розных праваднікоў, называецца тэрмапарай. Для тэрмапары, зробленай з двух металаў, ЭРС </a:t>
            </a:r>
            <a:r>
              <a:rPr lang="be-BY" b="1" i="1" dirty="0" smtClean="0">
                <a:solidFill>
                  <a:srgbClr val="C00000"/>
                </a:solidFill>
              </a:rPr>
              <a:t>Е</a:t>
            </a:r>
            <a:r>
              <a:rPr lang="be-BY" b="1" dirty="0" smtClean="0">
                <a:solidFill>
                  <a:srgbClr val="C00000"/>
                </a:solidFill>
              </a:rPr>
              <a:t>=</a:t>
            </a:r>
            <a:r>
              <a:rPr lang="be-BY" b="1" i="1" dirty="0" smtClean="0">
                <a:solidFill>
                  <a:srgbClr val="C00000"/>
                </a:solidFill>
              </a:rPr>
              <a:t>Е</a:t>
            </a:r>
            <a:r>
              <a:rPr lang="be-BY" b="1" baseline="-25000" dirty="0" smtClean="0">
                <a:solidFill>
                  <a:srgbClr val="C00000"/>
                </a:solidFill>
              </a:rPr>
              <a:t>о</a:t>
            </a:r>
            <a:r>
              <a:rPr lang="be-BY" b="1" dirty="0" smtClean="0">
                <a:solidFill>
                  <a:srgbClr val="C00000"/>
                </a:solidFill>
              </a:rPr>
              <a:t>(</a:t>
            </a:r>
            <a:r>
              <a:rPr lang="be-BY" b="1" i="1" dirty="0" smtClean="0">
                <a:solidFill>
                  <a:srgbClr val="C00000"/>
                </a:solidFill>
              </a:rPr>
              <a:t>Т</a:t>
            </a:r>
            <a:r>
              <a:rPr lang="be-BY" b="1" baseline="-25000" dirty="0" smtClean="0">
                <a:solidFill>
                  <a:srgbClr val="C00000"/>
                </a:solidFill>
              </a:rPr>
              <a:t>1</a:t>
            </a:r>
            <a:r>
              <a:rPr lang="be-BY" b="1" dirty="0" smtClean="0">
                <a:solidFill>
                  <a:srgbClr val="C00000"/>
                </a:solidFill>
              </a:rPr>
              <a:t> – </a:t>
            </a:r>
            <a:r>
              <a:rPr lang="be-BY" b="1" i="1" dirty="0" smtClean="0">
                <a:solidFill>
                  <a:srgbClr val="C00000"/>
                </a:solidFill>
              </a:rPr>
              <a:t>Т</a:t>
            </a:r>
            <a:r>
              <a:rPr lang="be-BY" b="1" baseline="-25000" dirty="0" smtClean="0">
                <a:solidFill>
                  <a:srgbClr val="C00000"/>
                </a:solidFill>
              </a:rPr>
              <a:t>2</a:t>
            </a:r>
            <a:r>
              <a:rPr lang="be-BY" b="1" dirty="0" smtClean="0">
                <a:solidFill>
                  <a:srgbClr val="C00000"/>
                </a:solidFill>
              </a:rPr>
              <a:t>), </a:t>
            </a:r>
            <a:r>
              <a:rPr lang="be-BY" b="1" dirty="0" smtClean="0">
                <a:solidFill>
                  <a:srgbClr val="002060"/>
                </a:solidFill>
              </a:rPr>
              <a:t>дзе </a:t>
            </a:r>
            <a:r>
              <a:rPr lang="be-BY" b="1" i="1" dirty="0" smtClean="0">
                <a:solidFill>
                  <a:srgbClr val="C00000"/>
                </a:solidFill>
              </a:rPr>
              <a:t>Е</a:t>
            </a:r>
            <a:r>
              <a:rPr lang="be-BY" b="1" baseline="-25000" dirty="0" smtClean="0">
                <a:solidFill>
                  <a:srgbClr val="C00000"/>
                </a:solidFill>
              </a:rPr>
              <a:t>о</a:t>
            </a:r>
            <a:r>
              <a:rPr lang="be-BY" b="1" dirty="0" smtClean="0">
                <a:solidFill>
                  <a:srgbClr val="002060"/>
                </a:solidFill>
              </a:rPr>
              <a:t> – удзельная ЭРС для данай пары металаў, </a:t>
            </a:r>
            <a:r>
              <a:rPr lang="be-BY" b="1" i="1" dirty="0" smtClean="0">
                <a:solidFill>
                  <a:srgbClr val="C00000"/>
                </a:solidFill>
              </a:rPr>
              <a:t>Т</a:t>
            </a:r>
            <a:r>
              <a:rPr lang="be-BY" b="1" baseline="-25000" dirty="0" smtClean="0">
                <a:solidFill>
                  <a:srgbClr val="C00000"/>
                </a:solidFill>
              </a:rPr>
              <a:t>1 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i="1" dirty="0" smtClean="0">
                <a:solidFill>
                  <a:srgbClr val="C00000"/>
                </a:solidFill>
              </a:rPr>
              <a:t>Т</a:t>
            </a:r>
            <a:r>
              <a:rPr lang="be-BY" b="1" baseline="-25000" dirty="0" smtClean="0">
                <a:solidFill>
                  <a:srgbClr val="C00000"/>
                </a:solidFill>
              </a:rPr>
              <a:t>2 </a:t>
            </a:r>
            <a:r>
              <a:rPr lang="be-BY" b="1" dirty="0" smtClean="0">
                <a:solidFill>
                  <a:srgbClr val="002060"/>
                </a:solidFill>
              </a:rPr>
              <a:t>– тэмпература адпаведных спаяў.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Метады вымярэння атмасфернага ціску падзяляюцца на дзве групы: </a:t>
            </a:r>
            <a:br>
              <a:rPr lang="be-BY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be-BY" b="1" dirty="0" smtClean="0">
                <a:solidFill>
                  <a:srgbClr val="C00000"/>
                </a:solidFill>
              </a:rPr>
              <a:t>1)</a:t>
            </a:r>
            <a:r>
              <a:rPr lang="be-BY" b="1" dirty="0" smtClean="0">
                <a:solidFill>
                  <a:srgbClr val="002060"/>
                </a:solidFill>
              </a:rPr>
              <a:t> метады, заснаваныя на вымярэнні сілы дзеяння атмасферы на мембранную, т. зв., анероідную, скрынку; </a:t>
            </a:r>
          </a:p>
          <a:p>
            <a:pPr algn="ctr"/>
            <a:r>
              <a:rPr lang="be-BY" b="1" dirty="0" smtClean="0">
                <a:solidFill>
                  <a:srgbClr val="C00000"/>
                </a:solidFill>
              </a:rPr>
              <a:t>2) </a:t>
            </a:r>
            <a:r>
              <a:rPr lang="be-BY" b="1" dirty="0" smtClean="0">
                <a:solidFill>
                  <a:srgbClr val="002060"/>
                </a:solidFill>
              </a:rPr>
              <a:t>метады, заснаваныя на залежнасці фізічных працэсаў ад ціску, напрыклад, ад тэмпературы кіпення вадкасці і інш.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002060"/>
                </a:solidFill>
              </a:rPr>
              <a:t>Пераўтваральнікі атмасфернага ціску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b="1" i="1" dirty="0" smtClean="0">
                <a:solidFill>
                  <a:srgbClr val="C00000"/>
                </a:solidFill>
              </a:rPr>
              <a:t>Гіпсаметрычныя пераўтваральнікі;</a:t>
            </a:r>
          </a:p>
          <a:p>
            <a:r>
              <a:rPr lang="be-BY" b="1" i="1" dirty="0" smtClean="0">
                <a:solidFill>
                  <a:srgbClr val="C00000"/>
                </a:solidFill>
              </a:rPr>
              <a:t>Дэфармацыйныя пераўтваральнікі;</a:t>
            </a:r>
          </a:p>
          <a:p>
            <a:r>
              <a:rPr lang="be-BY" b="1" i="1" dirty="0" smtClean="0">
                <a:solidFill>
                  <a:srgbClr val="C00000"/>
                </a:solidFill>
              </a:rPr>
              <a:t>Цеплавыя манометры;</a:t>
            </a:r>
          </a:p>
          <a:p>
            <a:r>
              <a:rPr lang="be-BY" b="1" i="1" dirty="0" smtClean="0">
                <a:solidFill>
                  <a:srgbClr val="C00000"/>
                </a:solidFill>
              </a:rPr>
              <a:t>магнітныя электраразрадныя;</a:t>
            </a:r>
          </a:p>
          <a:p>
            <a:r>
              <a:rPr lang="be-BY" b="1" dirty="0" smtClean="0">
                <a:solidFill>
                  <a:srgbClr val="C00000"/>
                </a:solidFill>
              </a:rPr>
              <a:t> </a:t>
            </a:r>
            <a:r>
              <a:rPr lang="be-BY" b="1" i="1" dirty="0" smtClean="0">
                <a:solidFill>
                  <a:srgbClr val="C00000"/>
                </a:solidFill>
              </a:rPr>
              <a:t>радыёактыўныя манометры. </a:t>
            </a:r>
            <a:endParaRPr lang="ru-RU" b="1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C821-8872-4981-B0A2-AB672F67CB1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Асновы радыётэлеметрыі</vt:lpstr>
      <vt:lpstr> Схема радыётэлеметрычнай сістэмы </vt:lpstr>
      <vt:lpstr>У практыцы ДЗ найбольшае распаўсюджванне атрымалі наступныя вымяральныя пераўтваральнікі тэмпературы:</vt:lpstr>
      <vt:lpstr>Прынцып дзеяння рэзістыўных пераўтваральнікаў заснаваны на выкарыстанні залежнасці іх электрычнага супраціўлення ад тэмпературы </vt:lpstr>
      <vt:lpstr>Біметалічныя датчыкі тэмпературы рознай формы</vt:lpstr>
      <vt:lpstr>Пераўтваральнікі атмасфернага ціску</vt:lpstr>
      <vt:lpstr>Тэрмаэлектрычны пераўтваральнік</vt:lpstr>
      <vt:lpstr>Метады вымярэння атмасфернага ціску падзяляюцца на дзве групы:  </vt:lpstr>
      <vt:lpstr>Пераўтваральнікі атмасфернага ціску</vt:lpstr>
      <vt:lpstr>Анероідныя скрынкі адносяцца да дэфармацыйных пераўтваральнікаў </vt:lpstr>
      <vt:lpstr>             Гіпсаметрычныя пераўтваральнікі  Схема гіпсаметра:  Т – тэрмометр супраціўлення--тэрмарэзістар; Н -- награвальнік</vt:lpstr>
      <vt:lpstr> Метады вымярэння вільготнасці паветра  </vt:lpstr>
      <vt:lpstr>Сутнасць псіхраметрычнага метада заключаецца ў тым, што вільгацеўтрыманне ў паветры вызначаюць па паказаннях двух тэрмометраў, адзін з якіх сухі, а другі намочаны</vt:lpstr>
      <vt:lpstr>Пераўтваральнікі вільготнасці паветра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Асновы радыётэлеметрыіі</dc:title>
  <dc:creator>User</dc:creator>
  <cp:lastModifiedBy>User</cp:lastModifiedBy>
  <cp:revision>35</cp:revision>
  <dcterms:created xsi:type="dcterms:W3CDTF">2016-01-05T07:34:28Z</dcterms:created>
  <dcterms:modified xsi:type="dcterms:W3CDTF">2020-11-09T10:15:39Z</dcterms:modified>
</cp:coreProperties>
</file>