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5" r:id="rId2"/>
    <p:sldId id="257" r:id="rId3"/>
    <p:sldId id="308" r:id="rId4"/>
    <p:sldId id="259" r:id="rId5"/>
    <p:sldId id="260" r:id="rId6"/>
    <p:sldId id="269" r:id="rId7"/>
    <p:sldId id="262" r:id="rId8"/>
    <p:sldId id="263" r:id="rId9"/>
    <p:sldId id="296" r:id="rId10"/>
    <p:sldId id="298" r:id="rId11"/>
    <p:sldId id="29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6" autoAdjust="0"/>
    <p:restoredTop sz="94660"/>
  </p:normalViewPr>
  <p:slideViewPr>
    <p:cSldViewPr>
      <p:cViewPr varScale="1">
        <p:scale>
          <a:sx n="102" d="100"/>
          <a:sy n="102" d="100"/>
        </p:scale>
        <p:origin x="24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503F4-B4C2-47D7-9975-E3EFFA2AE719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6860F-E469-44AA-9028-F79DA22FE8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503F4-B4C2-47D7-9975-E3EFFA2AE719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6860F-E469-44AA-9028-F79DA22FE8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503F4-B4C2-47D7-9975-E3EFFA2AE719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6860F-E469-44AA-9028-F79DA22FE8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503F4-B4C2-47D7-9975-E3EFFA2AE719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6860F-E469-44AA-9028-F79DA22FE8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503F4-B4C2-47D7-9975-E3EFFA2AE719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6860F-E469-44AA-9028-F79DA22FE8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503F4-B4C2-47D7-9975-E3EFFA2AE719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6860F-E469-44AA-9028-F79DA22FE8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503F4-B4C2-47D7-9975-E3EFFA2AE719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6860F-E469-44AA-9028-F79DA22FE8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503F4-B4C2-47D7-9975-E3EFFA2AE719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6860F-E469-44AA-9028-F79DA22FE8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503F4-B4C2-47D7-9975-E3EFFA2AE719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6860F-E469-44AA-9028-F79DA22FE8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503F4-B4C2-47D7-9975-E3EFFA2AE719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6860F-E469-44AA-9028-F79DA22FE8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503F4-B4C2-47D7-9975-E3EFFA2AE719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6860F-E469-44AA-9028-F79DA22FE8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503F4-B4C2-47D7-9975-E3EFFA2AE719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6860F-E469-44AA-9028-F79DA22FE83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83254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be-BY" b="1" dirty="0" smtClean="0">
                <a:solidFill>
                  <a:srgbClr val="C00000"/>
                </a:solidFill>
              </a:rPr>
              <a:t>Аптычныя характарыстыкі гідраатмасферы –</a:t>
            </a:r>
            <a:br>
              <a:rPr lang="be-BY" b="1" dirty="0" smtClean="0">
                <a:solidFill>
                  <a:srgbClr val="C00000"/>
                </a:solidFill>
              </a:rPr>
            </a:br>
            <a:r>
              <a:rPr lang="be-BY" b="1" dirty="0" smtClean="0">
                <a:solidFill>
                  <a:srgbClr val="002060"/>
                </a:solidFill>
              </a:rPr>
              <a:t/>
            </a:r>
            <a:br>
              <a:rPr lang="be-BY" b="1" dirty="0" smtClean="0">
                <a:solidFill>
                  <a:srgbClr val="002060"/>
                </a:solidFill>
              </a:rPr>
            </a:br>
            <a:r>
              <a:rPr lang="be-BY" b="1" dirty="0" smtClean="0">
                <a:solidFill>
                  <a:srgbClr val="002060"/>
                </a:solidFill>
              </a:rPr>
              <a:t>залежаць ад газавага складу, будовы і характару падсцілачнай паверхні.</a:t>
            </a:r>
            <a:r>
              <a:rPr lang="be-BY" b="1" dirty="0" smtClean="0"/>
              <a:t/>
            </a:r>
            <a:br>
              <a:rPr lang="be-BY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929330"/>
            <a:ext cx="8229600" cy="196833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52"/>
            <a:ext cx="8858312" cy="5983311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endParaRPr lang="be-BY" b="1" dirty="0" smtClean="0"/>
          </a:p>
          <a:p>
            <a:pPr algn="ctr"/>
            <a:endParaRPr lang="be-BY" b="1" dirty="0" smtClean="0"/>
          </a:p>
          <a:p>
            <a:pPr algn="ctr"/>
            <a:r>
              <a:rPr lang="be-BY" b="1" dirty="0" smtClean="0">
                <a:solidFill>
                  <a:srgbClr val="C00000"/>
                </a:solidFill>
              </a:rPr>
              <a:t>Прыклады ўраўненняў хімічных рэакцый, якія прыводзяць да знікнення азону:</a:t>
            </a:r>
            <a:endParaRPr lang="ru-RU" b="1" dirty="0" smtClean="0">
              <a:solidFill>
                <a:srgbClr val="C00000"/>
              </a:solidFill>
            </a:endParaRPr>
          </a:p>
          <a:p>
            <a:r>
              <a:rPr lang="be-BY" dirty="0" smtClean="0"/>
              <a:t> </a:t>
            </a:r>
            <a:endParaRPr lang="ru-RU" dirty="0" smtClean="0"/>
          </a:p>
          <a:p>
            <a:r>
              <a:rPr lang="en-US" b="1" dirty="0" smtClean="0">
                <a:solidFill>
                  <a:srgbClr val="002060"/>
                </a:solidFill>
              </a:rPr>
              <a:t>NO</a:t>
            </a:r>
            <a:r>
              <a:rPr lang="be-BY" b="1" dirty="0" smtClean="0">
                <a:solidFill>
                  <a:srgbClr val="002060"/>
                </a:solidFill>
              </a:rPr>
              <a:t> + </a:t>
            </a:r>
            <a:r>
              <a:rPr lang="en-US" b="1" dirty="0" smtClean="0">
                <a:solidFill>
                  <a:srgbClr val="002060"/>
                </a:solidFill>
              </a:rPr>
              <a:t>O</a:t>
            </a:r>
            <a:r>
              <a:rPr lang="be-BY" b="1" baseline="-25000" dirty="0" smtClean="0">
                <a:solidFill>
                  <a:srgbClr val="002060"/>
                </a:solidFill>
              </a:rPr>
              <a:t>3</a:t>
            </a:r>
            <a:r>
              <a:rPr lang="be-BY" b="1" dirty="0" smtClean="0">
                <a:solidFill>
                  <a:srgbClr val="002060"/>
                </a:solidFill>
              </a:rPr>
              <a:t> = </a:t>
            </a:r>
            <a:r>
              <a:rPr lang="en-US" b="1" dirty="0" smtClean="0">
                <a:solidFill>
                  <a:srgbClr val="002060"/>
                </a:solidFill>
              </a:rPr>
              <a:t>NO</a:t>
            </a:r>
            <a:r>
              <a:rPr lang="be-BY" b="1" baseline="-25000" dirty="0" smtClean="0">
                <a:solidFill>
                  <a:srgbClr val="002060"/>
                </a:solidFill>
              </a:rPr>
              <a:t>2</a:t>
            </a:r>
            <a:r>
              <a:rPr lang="be-BY" b="1" dirty="0" smtClean="0">
                <a:solidFill>
                  <a:srgbClr val="002060"/>
                </a:solidFill>
              </a:rPr>
              <a:t> + </a:t>
            </a:r>
            <a:r>
              <a:rPr lang="en-US" b="1" dirty="0" smtClean="0">
                <a:solidFill>
                  <a:srgbClr val="002060"/>
                </a:solidFill>
              </a:rPr>
              <a:t>O</a:t>
            </a:r>
            <a:r>
              <a:rPr lang="be-BY" b="1" baseline="-25000" dirty="0" smtClean="0">
                <a:solidFill>
                  <a:srgbClr val="002060"/>
                </a:solidFill>
              </a:rPr>
              <a:t>2</a:t>
            </a:r>
            <a:r>
              <a:rPr lang="be-BY" b="1" dirty="0" smtClean="0">
                <a:solidFill>
                  <a:srgbClr val="002060"/>
                </a:solidFill>
              </a:rPr>
              <a:t> (1)	</a:t>
            </a:r>
            <a:r>
              <a:rPr lang="en-US" b="1" dirty="0" smtClean="0">
                <a:solidFill>
                  <a:srgbClr val="002060"/>
                </a:solidFill>
              </a:rPr>
              <a:t>NO</a:t>
            </a:r>
            <a:r>
              <a:rPr lang="be-BY" b="1" baseline="-25000" dirty="0" smtClean="0">
                <a:solidFill>
                  <a:srgbClr val="002060"/>
                </a:solidFill>
              </a:rPr>
              <a:t>2</a:t>
            </a:r>
            <a:r>
              <a:rPr lang="be-BY" b="1" dirty="0" smtClean="0">
                <a:solidFill>
                  <a:srgbClr val="002060"/>
                </a:solidFill>
              </a:rPr>
              <a:t> + </a:t>
            </a:r>
            <a:r>
              <a:rPr lang="en-US" b="1" dirty="0" smtClean="0">
                <a:solidFill>
                  <a:srgbClr val="002060"/>
                </a:solidFill>
              </a:rPr>
              <a:t>O</a:t>
            </a:r>
            <a:r>
              <a:rPr lang="be-BY" b="1" dirty="0" smtClean="0">
                <a:solidFill>
                  <a:srgbClr val="002060"/>
                </a:solidFill>
              </a:rPr>
              <a:t> = </a:t>
            </a:r>
            <a:r>
              <a:rPr lang="en-US" b="1" dirty="0" smtClean="0">
                <a:solidFill>
                  <a:srgbClr val="002060"/>
                </a:solidFill>
              </a:rPr>
              <a:t>NO</a:t>
            </a:r>
            <a:r>
              <a:rPr lang="be-BY" b="1" dirty="0" smtClean="0">
                <a:solidFill>
                  <a:srgbClr val="002060"/>
                </a:solidFill>
              </a:rPr>
              <a:t> + </a:t>
            </a:r>
            <a:r>
              <a:rPr lang="en-US" b="1" dirty="0" smtClean="0">
                <a:solidFill>
                  <a:srgbClr val="002060"/>
                </a:solidFill>
              </a:rPr>
              <a:t>O</a:t>
            </a:r>
            <a:r>
              <a:rPr lang="be-BY" b="1" baseline="-25000" dirty="0" smtClean="0">
                <a:solidFill>
                  <a:srgbClr val="002060"/>
                </a:solidFill>
              </a:rPr>
              <a:t>2</a:t>
            </a:r>
            <a:r>
              <a:rPr lang="be-BY" b="1" dirty="0" smtClean="0">
                <a:solidFill>
                  <a:srgbClr val="002060"/>
                </a:solidFill>
              </a:rPr>
              <a:t> (4)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en-US" b="1" dirty="0" err="1" smtClean="0">
                <a:solidFill>
                  <a:srgbClr val="002060"/>
                </a:solidFill>
              </a:rPr>
              <a:t>Cl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be-BY" b="1" dirty="0" smtClean="0">
                <a:solidFill>
                  <a:srgbClr val="002060"/>
                </a:solidFill>
              </a:rPr>
              <a:t>  </a:t>
            </a:r>
            <a:r>
              <a:rPr lang="en-US" b="1" dirty="0" smtClean="0">
                <a:solidFill>
                  <a:srgbClr val="002060"/>
                </a:solidFill>
              </a:rPr>
              <a:t>+ O</a:t>
            </a:r>
            <a:r>
              <a:rPr lang="be-BY" b="1" baseline="-25000" dirty="0" smtClean="0">
                <a:solidFill>
                  <a:srgbClr val="002060"/>
                </a:solidFill>
              </a:rPr>
              <a:t>3</a:t>
            </a:r>
            <a:r>
              <a:rPr lang="en-US" b="1" dirty="0" smtClean="0">
                <a:solidFill>
                  <a:srgbClr val="002060"/>
                </a:solidFill>
              </a:rPr>
              <a:t> = </a:t>
            </a:r>
            <a:r>
              <a:rPr lang="en-US" b="1" dirty="0" err="1" smtClean="0">
                <a:solidFill>
                  <a:srgbClr val="002060"/>
                </a:solidFill>
              </a:rPr>
              <a:t>ClO</a:t>
            </a:r>
            <a:r>
              <a:rPr lang="en-US" b="1" dirty="0" smtClean="0">
                <a:solidFill>
                  <a:srgbClr val="002060"/>
                </a:solidFill>
              </a:rPr>
              <a:t> + O</a:t>
            </a:r>
            <a:r>
              <a:rPr lang="be-BY" b="1" baseline="-25000" dirty="0" smtClean="0">
                <a:solidFill>
                  <a:srgbClr val="002060"/>
                </a:solidFill>
              </a:rPr>
              <a:t>2  </a:t>
            </a:r>
            <a:r>
              <a:rPr lang="be-BY" b="1" dirty="0" smtClean="0">
                <a:solidFill>
                  <a:srgbClr val="002060"/>
                </a:solidFill>
              </a:rPr>
              <a:t>(2)      </a:t>
            </a:r>
            <a:r>
              <a:rPr lang="en-US" b="1" dirty="0" err="1" smtClean="0">
                <a:solidFill>
                  <a:srgbClr val="002060"/>
                </a:solidFill>
              </a:rPr>
              <a:t>ClO</a:t>
            </a:r>
            <a:r>
              <a:rPr lang="be-BY" b="1" dirty="0" smtClean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 + O</a:t>
            </a:r>
            <a:r>
              <a:rPr lang="en-US" b="1" baseline="-25000" dirty="0" smtClean="0">
                <a:solidFill>
                  <a:srgbClr val="002060"/>
                </a:solidFill>
              </a:rPr>
              <a:t> </a:t>
            </a:r>
            <a:r>
              <a:rPr lang="be-BY" b="1" dirty="0" smtClean="0">
                <a:solidFill>
                  <a:srgbClr val="002060"/>
                </a:solidFill>
              </a:rPr>
              <a:t>= </a:t>
            </a:r>
            <a:r>
              <a:rPr lang="en-US" b="1" dirty="0" err="1" smtClean="0">
                <a:solidFill>
                  <a:srgbClr val="002060"/>
                </a:solidFill>
              </a:rPr>
              <a:t>Cl</a:t>
            </a:r>
            <a:r>
              <a:rPr lang="be-BY" b="1" baseline="30000" dirty="0" smtClean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 + O</a:t>
            </a:r>
            <a:r>
              <a:rPr lang="be-BY" b="1" baseline="-25000" dirty="0" smtClean="0">
                <a:solidFill>
                  <a:srgbClr val="002060"/>
                </a:solidFill>
              </a:rPr>
              <a:t>2 </a:t>
            </a:r>
            <a:r>
              <a:rPr lang="be-BY" b="1" dirty="0" smtClean="0">
                <a:solidFill>
                  <a:srgbClr val="002060"/>
                </a:solidFill>
              </a:rPr>
              <a:t> (5)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be-BY" b="1" dirty="0" smtClean="0">
                <a:solidFill>
                  <a:srgbClr val="002060"/>
                </a:solidFill>
              </a:rPr>
              <a:t>ОН + О</a:t>
            </a:r>
            <a:r>
              <a:rPr lang="be-BY" b="1" baseline="-25000" dirty="0" smtClean="0">
                <a:solidFill>
                  <a:srgbClr val="002060"/>
                </a:solidFill>
              </a:rPr>
              <a:t>3</a:t>
            </a:r>
            <a:r>
              <a:rPr lang="be-BY" b="1" dirty="0" smtClean="0">
                <a:solidFill>
                  <a:srgbClr val="002060"/>
                </a:solidFill>
              </a:rPr>
              <a:t> = НО</a:t>
            </a:r>
            <a:r>
              <a:rPr lang="be-BY" b="1" baseline="-25000" dirty="0" smtClean="0">
                <a:solidFill>
                  <a:srgbClr val="002060"/>
                </a:solidFill>
              </a:rPr>
              <a:t>2</a:t>
            </a:r>
            <a:r>
              <a:rPr lang="be-BY" b="1" dirty="0" smtClean="0">
                <a:solidFill>
                  <a:srgbClr val="002060"/>
                </a:solidFill>
              </a:rPr>
              <a:t> + О</a:t>
            </a:r>
            <a:r>
              <a:rPr lang="be-BY" b="1" baseline="-25000" dirty="0" smtClean="0">
                <a:solidFill>
                  <a:srgbClr val="002060"/>
                </a:solidFill>
              </a:rPr>
              <a:t>2</a:t>
            </a:r>
            <a:r>
              <a:rPr lang="be-BY" b="1" dirty="0" smtClean="0">
                <a:solidFill>
                  <a:srgbClr val="002060"/>
                </a:solidFill>
              </a:rPr>
              <a:t> (3)	НО</a:t>
            </a:r>
            <a:r>
              <a:rPr lang="be-BY" b="1" baseline="-25000" dirty="0" smtClean="0">
                <a:solidFill>
                  <a:srgbClr val="002060"/>
                </a:solidFill>
              </a:rPr>
              <a:t>2</a:t>
            </a:r>
            <a:r>
              <a:rPr lang="be-BY" b="1" dirty="0" smtClean="0">
                <a:solidFill>
                  <a:srgbClr val="002060"/>
                </a:solidFill>
              </a:rPr>
              <a:t> + О =  О</a:t>
            </a:r>
            <a:r>
              <a:rPr lang="ru-RU" b="1" baseline="30000" dirty="0" smtClean="0">
                <a:solidFill>
                  <a:srgbClr val="002060"/>
                </a:solidFill>
              </a:rPr>
              <a:t> </a:t>
            </a:r>
            <a:r>
              <a:rPr lang="be-BY" b="1" dirty="0" smtClean="0">
                <a:solidFill>
                  <a:srgbClr val="002060"/>
                </a:solidFill>
              </a:rPr>
              <a:t>Н + О</a:t>
            </a:r>
            <a:r>
              <a:rPr lang="be-BY" b="1" baseline="-25000" dirty="0" smtClean="0">
                <a:solidFill>
                  <a:srgbClr val="002060"/>
                </a:solidFill>
              </a:rPr>
              <a:t>2</a:t>
            </a:r>
            <a:r>
              <a:rPr lang="be-BY" b="1" dirty="0" smtClean="0">
                <a:solidFill>
                  <a:srgbClr val="002060"/>
                </a:solidFill>
              </a:rPr>
              <a:t> (6)</a:t>
            </a:r>
            <a:endParaRPr lang="ru-RU" b="1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b="1" dirty="0" err="1" smtClean="0">
                <a:solidFill>
                  <a:srgbClr val="C00000"/>
                </a:solidFill>
              </a:rPr>
              <a:t>Атмасферная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аэразоль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pPr algn="ctr"/>
            <a:r>
              <a:rPr lang="be-BY" sz="3300" b="1" dirty="0" smtClean="0">
                <a:solidFill>
                  <a:srgbClr val="002060"/>
                </a:solidFill>
              </a:rPr>
              <a:t>Гэта вадкія і цвёрдыя часцінкі, памерам менш за 1 мкм. Утрыманне аэразолі ў атмасферы з’яўляецца важным кліматаўтваральным фактарам. Яна змяняе празрыстасць і аптычныя характарыстыкі атмасферы і гэтым самым уплывае на паступленне сонечнага цяпла. Аэразоль рассейвае і паглынае сонечную радыяцыю ў інфрачырвоным дыяпазоне даўжынь хваляў (2–100 мкм). Аэразольныя часцінкі ў атмасферы адыграваюць ролю ядраў кандэнсацыі вадзяной пары і спрыяюць утварэнню воблакаў і выпадзенню ападкаў.</a:t>
            </a:r>
            <a:endParaRPr lang="ru-RU" sz="3300" b="1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785842"/>
            <a:ext cx="9144000" cy="7643842"/>
          </a:xfrm>
        </p:spPr>
        <p:txBody>
          <a:bodyPr>
            <a:normAutofit/>
          </a:bodyPr>
          <a:lstStyle/>
          <a:p>
            <a:r>
              <a:rPr lang="be-BY" dirty="0" smtClean="0"/>
              <a:t/>
            </a:r>
            <a:br>
              <a:rPr lang="be-BY" dirty="0" smtClean="0"/>
            </a:br>
            <a:endParaRPr lang="be-BY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357827"/>
            <a:ext cx="8229600" cy="857256"/>
          </a:xfrm>
        </p:spPr>
        <p:txBody>
          <a:bodyPr>
            <a:normAutofit/>
          </a:bodyPr>
          <a:lstStyle/>
          <a:p>
            <a:pPr algn="ctr"/>
            <a:r>
              <a:rPr lang="be-BY" b="1" dirty="0" smtClean="0">
                <a:solidFill>
                  <a:srgbClr val="C00000"/>
                </a:solidFill>
              </a:rPr>
              <a:t>Будова атмасферы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1026" name="Picture 2" descr="C:\Users\User\Pictures\будова атмасфера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1523546" y="262348"/>
            <a:ext cx="5286388" cy="51902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У </a:t>
            </a:r>
            <a:r>
              <a:rPr lang="ru-RU" b="1" dirty="0" err="1" smtClean="0">
                <a:solidFill>
                  <a:srgbClr val="002060"/>
                </a:solidFill>
              </a:rPr>
              <a:t>трапасферы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сярэднегадавая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тэмпература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ў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экватарыяльных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шыротах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зніжаецца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з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вышынёй</a:t>
            </a:r>
            <a:r>
              <a:rPr lang="ru-RU" b="1" dirty="0" smtClean="0">
                <a:solidFill>
                  <a:srgbClr val="002060"/>
                </a:solidFill>
              </a:rPr>
              <a:t> ад </a:t>
            </a:r>
            <a:r>
              <a:rPr lang="ru-RU" b="1" dirty="0" smtClean="0">
                <a:solidFill>
                  <a:srgbClr val="C00000"/>
                </a:solidFill>
              </a:rPr>
              <a:t>+26 </a:t>
            </a:r>
            <a:r>
              <a:rPr lang="ru-RU" b="1" dirty="0" err="1" smtClean="0">
                <a:solidFill>
                  <a:srgbClr val="C00000"/>
                </a:solidFill>
              </a:rPr>
              <a:t>ºС </a:t>
            </a:r>
            <a:r>
              <a:rPr lang="ru-RU" b="1" dirty="0" smtClean="0">
                <a:solidFill>
                  <a:srgbClr val="002060"/>
                </a:solidFill>
              </a:rPr>
              <a:t>каля </a:t>
            </a:r>
            <a:r>
              <a:rPr lang="ru-RU" b="1" dirty="0" err="1" smtClean="0">
                <a:solidFill>
                  <a:srgbClr val="002060"/>
                </a:solidFill>
              </a:rPr>
              <a:t>зямной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паверхні</a:t>
            </a:r>
            <a:r>
              <a:rPr lang="ru-RU" b="1" dirty="0" smtClean="0">
                <a:solidFill>
                  <a:srgbClr val="002060"/>
                </a:solidFill>
              </a:rPr>
              <a:t> да </a:t>
            </a:r>
            <a:r>
              <a:rPr lang="ru-RU" b="1" dirty="0" smtClean="0">
                <a:solidFill>
                  <a:srgbClr val="C00000"/>
                </a:solidFill>
              </a:rPr>
              <a:t>–80 </a:t>
            </a:r>
            <a:r>
              <a:rPr lang="ru-RU" b="1" dirty="0" err="1" smtClean="0">
                <a:solidFill>
                  <a:srgbClr val="C00000"/>
                </a:solidFill>
              </a:rPr>
              <a:t>ºС </a:t>
            </a:r>
            <a:r>
              <a:rPr lang="ru-RU" b="1" dirty="0" smtClean="0">
                <a:solidFill>
                  <a:srgbClr val="002060"/>
                </a:solidFill>
              </a:rPr>
              <a:t>на </a:t>
            </a:r>
            <a:r>
              <a:rPr lang="ru-RU" b="1" dirty="0" err="1" smtClean="0">
                <a:solidFill>
                  <a:srgbClr val="002060"/>
                </a:solidFill>
              </a:rPr>
              <a:t>верхняй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мяжы</a:t>
            </a:r>
            <a:r>
              <a:rPr lang="ru-RU" b="1" dirty="0" smtClean="0">
                <a:solidFill>
                  <a:srgbClr val="002060"/>
                </a:solidFill>
              </a:rPr>
              <a:t>; </a:t>
            </a:r>
          </a:p>
          <a:p>
            <a:r>
              <a:rPr lang="ru-RU" b="1" dirty="0" err="1" smtClean="0">
                <a:solidFill>
                  <a:srgbClr val="002060"/>
                </a:solidFill>
              </a:rPr>
              <a:t>ва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ўмераных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шыротах</a:t>
            </a:r>
            <a:r>
              <a:rPr lang="ru-RU" b="1" dirty="0" smtClean="0">
                <a:solidFill>
                  <a:srgbClr val="002060"/>
                </a:solidFill>
              </a:rPr>
              <a:t> ад </a:t>
            </a:r>
            <a:r>
              <a:rPr lang="ru-RU" b="1" dirty="0" smtClean="0">
                <a:solidFill>
                  <a:srgbClr val="C00000"/>
                </a:solidFill>
              </a:rPr>
              <a:t>+3 </a:t>
            </a:r>
            <a:r>
              <a:rPr lang="ru-RU" b="1" dirty="0" err="1" smtClean="0">
                <a:solidFill>
                  <a:srgbClr val="C00000"/>
                </a:solidFill>
              </a:rPr>
              <a:t>ºС </a:t>
            </a:r>
            <a:r>
              <a:rPr lang="ru-RU" b="1" dirty="0" smtClean="0">
                <a:solidFill>
                  <a:srgbClr val="002060"/>
                </a:solidFill>
              </a:rPr>
              <a:t>да </a:t>
            </a:r>
            <a:r>
              <a:rPr lang="ru-RU" b="1" dirty="0" smtClean="0">
                <a:solidFill>
                  <a:srgbClr val="C00000"/>
                </a:solidFill>
              </a:rPr>
              <a:t>–54 ÷ –58 </a:t>
            </a:r>
            <a:r>
              <a:rPr lang="ru-RU" b="1" dirty="0" err="1" smtClean="0">
                <a:solidFill>
                  <a:srgbClr val="C00000"/>
                </a:solidFill>
              </a:rPr>
              <a:t>ºС</a:t>
            </a:r>
            <a:r>
              <a:rPr lang="ru-RU" b="1" dirty="0" smtClean="0">
                <a:solidFill>
                  <a:srgbClr val="002060"/>
                </a:solidFill>
              </a:rPr>
              <a:t>;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над </a:t>
            </a:r>
            <a:r>
              <a:rPr lang="ru-RU" b="1" dirty="0" err="1" smtClean="0">
                <a:solidFill>
                  <a:srgbClr val="002060"/>
                </a:solidFill>
              </a:rPr>
              <a:t>Паўночным</a:t>
            </a:r>
            <a:r>
              <a:rPr lang="ru-RU" b="1" dirty="0" smtClean="0">
                <a:solidFill>
                  <a:srgbClr val="002060"/>
                </a:solidFill>
              </a:rPr>
              <a:t> полюсам ад </a:t>
            </a:r>
            <a:r>
              <a:rPr lang="ru-RU" b="1" dirty="0" smtClean="0">
                <a:solidFill>
                  <a:srgbClr val="C00000"/>
                </a:solidFill>
              </a:rPr>
              <a:t>–23 </a:t>
            </a:r>
            <a:r>
              <a:rPr lang="ru-RU" b="1" dirty="0" err="1" smtClean="0">
                <a:solidFill>
                  <a:srgbClr val="C00000"/>
                </a:solidFill>
              </a:rPr>
              <a:t>ºС </a:t>
            </a:r>
            <a:r>
              <a:rPr lang="ru-RU" b="1" dirty="0" smtClean="0">
                <a:solidFill>
                  <a:srgbClr val="C00000"/>
                </a:solidFill>
              </a:rPr>
              <a:t>да –60 </a:t>
            </a:r>
            <a:r>
              <a:rPr lang="ru-RU" b="1" dirty="0" err="1" smtClean="0">
                <a:solidFill>
                  <a:srgbClr val="C00000"/>
                </a:solidFill>
              </a:rPr>
              <a:t>ºС</a:t>
            </a:r>
            <a:r>
              <a:rPr lang="ru-RU" b="1" dirty="0" err="1" smtClean="0">
                <a:solidFill>
                  <a:srgbClr val="002060"/>
                </a:solidFill>
              </a:rPr>
              <a:t> зімой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і</a:t>
            </a:r>
            <a:r>
              <a:rPr lang="ru-RU" b="1" dirty="0" smtClean="0">
                <a:solidFill>
                  <a:srgbClr val="002060"/>
                </a:solidFill>
              </a:rPr>
              <a:t> да </a:t>
            </a:r>
            <a:r>
              <a:rPr lang="ru-RU" b="1" dirty="0" smtClean="0">
                <a:solidFill>
                  <a:srgbClr val="C00000"/>
                </a:solidFill>
              </a:rPr>
              <a:t>–48 </a:t>
            </a:r>
            <a:r>
              <a:rPr lang="ru-RU" b="1" dirty="0" err="1" smtClean="0">
                <a:solidFill>
                  <a:srgbClr val="C00000"/>
                </a:solidFill>
              </a:rPr>
              <a:t>ºС </a:t>
            </a:r>
            <a:r>
              <a:rPr lang="ru-RU" b="1" dirty="0" smtClean="0">
                <a:solidFill>
                  <a:srgbClr val="002060"/>
                </a:solidFill>
              </a:rPr>
              <a:t>летам.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5719"/>
            <a:ext cx="8229600" cy="1331579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Х</a:t>
            </a:r>
            <a:r>
              <a:rPr lang="be-BY" b="1" dirty="0" smtClean="0">
                <a:solidFill>
                  <a:srgbClr val="C00000"/>
                </a:solidFill>
              </a:rPr>
              <a:t>імічны склад сухога паветра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5" name="Содержимое 4" descr="хімсклад атмасферы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042" y="1297484"/>
            <a:ext cx="5643602" cy="533395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5719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endParaRPr lang="be-BY" b="1" dirty="0" smtClean="0"/>
          </a:p>
          <a:p>
            <a:pPr algn="ctr"/>
            <a:r>
              <a:rPr lang="ru-RU" sz="3600" b="1" dirty="0" err="1" smtClean="0">
                <a:solidFill>
                  <a:srgbClr val="C00000"/>
                </a:solidFill>
              </a:rPr>
              <a:t>Вадзяная</a:t>
            </a:r>
            <a:r>
              <a:rPr lang="ru-RU" sz="3600" b="1" dirty="0" smtClean="0">
                <a:solidFill>
                  <a:srgbClr val="C00000"/>
                </a:solidFill>
              </a:rPr>
              <a:t> пара </a:t>
            </a:r>
            <a:r>
              <a:rPr lang="ru-RU" sz="3600" b="1" dirty="0" err="1" smtClean="0">
                <a:solidFill>
                  <a:srgbClr val="C00000"/>
                </a:solidFill>
              </a:rPr>
              <a:t>ў</a:t>
            </a:r>
            <a:r>
              <a:rPr lang="ru-RU" sz="3600" b="1" dirty="0" smtClean="0">
                <a:solidFill>
                  <a:srgbClr val="C00000"/>
                </a:solidFill>
              </a:rPr>
              <a:t> </a:t>
            </a:r>
            <a:r>
              <a:rPr lang="ru-RU" sz="3600" b="1" dirty="0" err="1" smtClean="0">
                <a:solidFill>
                  <a:srgbClr val="C00000"/>
                </a:solidFill>
              </a:rPr>
              <a:t>атмасферы</a:t>
            </a:r>
            <a:endParaRPr lang="ru-RU" sz="3600" b="1" dirty="0" smtClean="0">
              <a:solidFill>
                <a:srgbClr val="C00000"/>
              </a:solidFill>
            </a:endParaRPr>
          </a:p>
          <a:p>
            <a:pPr algn="ctr"/>
            <a:endParaRPr lang="be-BY" b="1" dirty="0" smtClean="0"/>
          </a:p>
          <a:p>
            <a:pPr algn="ctr"/>
            <a:r>
              <a:rPr lang="be-BY" sz="3600" b="1" dirty="0" smtClean="0">
                <a:solidFill>
                  <a:srgbClr val="002060"/>
                </a:solidFill>
              </a:rPr>
              <a:t>Важнейшы парніковы газ, які вызначае радыяцыйны, цеплавы і тэрмадынамічны рэжымы атмасферы. </a:t>
            </a:r>
            <a:r>
              <a:rPr lang="ru-RU" sz="3600" b="1" dirty="0" err="1" smtClean="0">
                <a:solidFill>
                  <a:srgbClr val="002060"/>
                </a:solidFill>
              </a:rPr>
              <a:t>Аб’ёмнае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змяшчэнне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вадзяной</a:t>
            </a:r>
            <a:r>
              <a:rPr lang="ru-RU" sz="3600" b="1" dirty="0" smtClean="0">
                <a:solidFill>
                  <a:srgbClr val="002060"/>
                </a:solidFill>
              </a:rPr>
              <a:t> пары </a:t>
            </a:r>
            <a:r>
              <a:rPr lang="ru-RU" sz="3600" b="1" dirty="0" err="1" smtClean="0">
                <a:solidFill>
                  <a:srgbClr val="002060"/>
                </a:solidFill>
              </a:rPr>
              <a:t>мяняецца</a:t>
            </a:r>
            <a:r>
              <a:rPr lang="ru-RU" sz="3600" b="1" dirty="0" smtClean="0">
                <a:solidFill>
                  <a:srgbClr val="002060"/>
                </a:solidFill>
              </a:rPr>
              <a:t> ад 0,2 % у </a:t>
            </a:r>
            <a:r>
              <a:rPr lang="ru-RU" sz="3600" b="1" dirty="0" err="1" smtClean="0">
                <a:solidFill>
                  <a:srgbClr val="002060"/>
                </a:solidFill>
              </a:rPr>
              <a:t>палярных</a:t>
            </a:r>
            <a:r>
              <a:rPr lang="ru-RU" sz="3600" b="1" dirty="0" smtClean="0">
                <a:solidFill>
                  <a:srgbClr val="002060"/>
                </a:solidFill>
              </a:rPr>
              <a:t> да 2,5 % у </a:t>
            </a:r>
            <a:r>
              <a:rPr lang="ru-RU" sz="3600" b="1" dirty="0" err="1" smtClean="0">
                <a:solidFill>
                  <a:srgbClr val="002060"/>
                </a:solidFill>
              </a:rPr>
              <a:t>экватарыяльных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шыротах</a:t>
            </a:r>
            <a:r>
              <a:rPr lang="ru-RU" sz="3600" b="1" dirty="0" smtClean="0">
                <a:solidFill>
                  <a:srgbClr val="002060"/>
                </a:solidFill>
              </a:rPr>
              <a:t>, а </a:t>
            </a:r>
            <a:r>
              <a:rPr lang="ru-RU" sz="3600" b="1" dirty="0" err="1" smtClean="0">
                <a:solidFill>
                  <a:srgbClr val="002060"/>
                </a:solidFill>
              </a:rPr>
              <a:t>ў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некаторых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выпадках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дасягае</a:t>
            </a:r>
            <a:r>
              <a:rPr lang="ru-RU" sz="3600" b="1" dirty="0" smtClean="0">
                <a:solidFill>
                  <a:srgbClr val="002060"/>
                </a:solidFill>
              </a:rPr>
              <a:t> 4 %. </a:t>
            </a:r>
          </a:p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42852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be-BY" sz="4000" b="1" dirty="0" smtClean="0"/>
          </a:p>
          <a:p>
            <a:endParaRPr lang="be-BY" sz="4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85738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be-BY" b="1" dirty="0" smtClean="0">
                <a:solidFill>
                  <a:srgbClr val="C00000"/>
                </a:solidFill>
              </a:rPr>
              <a:t/>
            </a:r>
            <a:br>
              <a:rPr lang="be-BY" b="1" dirty="0" smtClean="0">
                <a:solidFill>
                  <a:srgbClr val="C00000"/>
                </a:solidFill>
              </a:rPr>
            </a:br>
            <a:r>
              <a:rPr lang="be-BY" b="1" dirty="0" smtClean="0">
                <a:solidFill>
                  <a:srgbClr val="C00000"/>
                </a:solidFill>
              </a:rPr>
              <a:t>Змяненні ўтрымання СО</a:t>
            </a:r>
            <a:r>
              <a:rPr lang="be-BY" b="1" baseline="-25000" dirty="0" smtClean="0">
                <a:solidFill>
                  <a:srgbClr val="C00000"/>
                </a:solidFill>
              </a:rPr>
              <a:t>2</a:t>
            </a:r>
            <a:r>
              <a:rPr lang="be-BY" b="1" dirty="0" smtClean="0">
                <a:solidFill>
                  <a:srgbClr val="C00000"/>
                </a:solidFill>
              </a:rPr>
              <a:t> ў атмасферы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Содержимое 4" descr="вулекіслы газ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2857496"/>
            <a:ext cx="7992591" cy="128605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>
            <a:normAutofit/>
          </a:bodyPr>
          <a:lstStyle/>
          <a:p>
            <a:r>
              <a:rPr lang="be-BY" b="1" dirty="0" smtClean="0">
                <a:solidFill>
                  <a:srgbClr val="C00000"/>
                </a:solidFill>
              </a:rPr>
              <a:t>Вертыкальны профіль азону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4098" name="Picture 2" descr="C:\Users\User\Pictures\профиль аэону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14612" y="924889"/>
            <a:ext cx="3643338" cy="51083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57298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C00000"/>
                </a:solidFill>
              </a:rPr>
              <a:t>Геаграфічнае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размеркаванне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агульнага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ўтрымання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азону</a:t>
            </a:r>
            <a:r>
              <a:rPr lang="ru-RU" b="1" dirty="0" smtClean="0">
                <a:solidFill>
                  <a:srgbClr val="C00000"/>
                </a:solidFill>
              </a:rPr>
              <a:t> (</a:t>
            </a:r>
            <a:r>
              <a:rPr lang="ru-RU" b="1" dirty="0" err="1" smtClean="0">
                <a:solidFill>
                  <a:srgbClr val="C00000"/>
                </a:solidFill>
              </a:rPr>
              <a:t>адз</a:t>
            </a:r>
            <a:r>
              <a:rPr lang="ru-RU" b="1" dirty="0" smtClean="0">
                <a:solidFill>
                  <a:srgbClr val="C00000"/>
                </a:solidFill>
              </a:rPr>
              <a:t>. Д)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>
            <a:normAutofit/>
          </a:bodyPr>
          <a:lstStyle/>
          <a:p>
            <a:pPr algn="just"/>
            <a:endParaRPr lang="be-BY" b="1" dirty="0" smtClean="0"/>
          </a:p>
          <a:p>
            <a:endParaRPr lang="ru-RU" dirty="0"/>
          </a:p>
        </p:txBody>
      </p:sp>
      <p:pic>
        <p:nvPicPr>
          <p:cNvPr id="5122" name="Picture 2" descr="C:\Users\User\Pictures\карта азону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285861"/>
            <a:ext cx="8041877" cy="54434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5983311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endParaRPr lang="be-BY" sz="4000" b="1" dirty="0" smtClean="0">
              <a:solidFill>
                <a:srgbClr val="002060"/>
              </a:solidFill>
            </a:endParaRPr>
          </a:p>
          <a:p>
            <a:pPr algn="ctr"/>
            <a:endParaRPr lang="be-BY" sz="4000" b="1" dirty="0" smtClean="0">
              <a:solidFill>
                <a:srgbClr val="002060"/>
              </a:solidFill>
            </a:endParaRPr>
          </a:p>
          <a:p>
            <a:pPr algn="ctr"/>
            <a:r>
              <a:rPr lang="be-BY" sz="4000" b="1" dirty="0" smtClean="0">
                <a:solidFill>
                  <a:srgbClr val="002060"/>
                </a:solidFill>
              </a:rPr>
              <a:t>Свабодныя атамы кіслароду злучаюцца з малекуламі О</a:t>
            </a:r>
            <a:r>
              <a:rPr lang="be-BY" sz="4000" b="1" baseline="-25000" dirty="0" smtClean="0">
                <a:solidFill>
                  <a:srgbClr val="002060"/>
                </a:solidFill>
              </a:rPr>
              <a:t>2</a:t>
            </a:r>
            <a:r>
              <a:rPr lang="be-BY" sz="4000" b="1" dirty="0" smtClean="0">
                <a:solidFill>
                  <a:srgbClr val="002060"/>
                </a:solidFill>
              </a:rPr>
              <a:t> і ўтвараюць малекулы азону О</a:t>
            </a:r>
            <a:r>
              <a:rPr lang="be-BY" sz="4000" b="1" baseline="-25000" dirty="0" smtClean="0">
                <a:solidFill>
                  <a:srgbClr val="002060"/>
                </a:solidFill>
              </a:rPr>
              <a:t>3</a:t>
            </a:r>
            <a:r>
              <a:rPr lang="be-BY" sz="4000" b="1" dirty="0" smtClean="0">
                <a:solidFill>
                  <a:srgbClr val="002060"/>
                </a:solidFill>
              </a:rPr>
              <a:t>:</a:t>
            </a:r>
            <a:endParaRPr lang="ru-RU" sz="4000" b="1" dirty="0" smtClean="0">
              <a:solidFill>
                <a:srgbClr val="002060"/>
              </a:solidFill>
            </a:endParaRPr>
          </a:p>
          <a:p>
            <a:pPr algn="ctr"/>
            <a:r>
              <a:rPr lang="be-BY" sz="4000" b="1" dirty="0" smtClean="0">
                <a:solidFill>
                  <a:srgbClr val="002060"/>
                </a:solidFill>
              </a:rPr>
              <a:t>О</a:t>
            </a:r>
            <a:r>
              <a:rPr lang="be-BY" sz="4000" b="1" baseline="-25000" dirty="0" smtClean="0">
                <a:solidFill>
                  <a:srgbClr val="002060"/>
                </a:solidFill>
              </a:rPr>
              <a:t>2</a:t>
            </a:r>
            <a:r>
              <a:rPr lang="be-BY" sz="4000" b="1" dirty="0" smtClean="0">
                <a:solidFill>
                  <a:srgbClr val="002060"/>
                </a:solidFill>
              </a:rPr>
              <a:t> + О = О</a:t>
            </a:r>
            <a:r>
              <a:rPr lang="be-BY" sz="4000" b="1" baseline="-25000" dirty="0" smtClean="0">
                <a:solidFill>
                  <a:srgbClr val="002060"/>
                </a:solidFill>
              </a:rPr>
              <a:t>3</a:t>
            </a:r>
            <a:r>
              <a:rPr lang="be-BY" sz="4000" b="1" baseline="30000" dirty="0" smtClean="0">
                <a:solidFill>
                  <a:srgbClr val="002060"/>
                </a:solidFill>
              </a:rPr>
              <a:t>.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227</Words>
  <Application>Microsoft Office PowerPoint</Application>
  <PresentationFormat>Экран (4:3)</PresentationFormat>
  <Paragraphs>27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Calibri</vt:lpstr>
      <vt:lpstr>Тема Office</vt:lpstr>
      <vt:lpstr>Аптычныя характарыстыкі гідраатмасферы –  залежаць ад газавага складу, будовы і характару падсцілачнай паверхні. </vt:lpstr>
      <vt:lpstr> </vt:lpstr>
      <vt:lpstr>Презентация PowerPoint</vt:lpstr>
      <vt:lpstr>Хімічны склад сухога паветра</vt:lpstr>
      <vt:lpstr>Презентация PowerPoint</vt:lpstr>
      <vt:lpstr> Змяненні ўтрымання СО2 ў атмасферы </vt:lpstr>
      <vt:lpstr>Вертыкальны профіль азону</vt:lpstr>
      <vt:lpstr>Геаграфічнае размеркаванне агульнага ўтрымання азону (адз. Д) </vt:lpstr>
      <vt:lpstr>Презентация PowerPoint</vt:lpstr>
      <vt:lpstr>Презентация PowerPoint</vt:lpstr>
      <vt:lpstr>Атмасферная аэразоль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pavel</dc:creator>
  <cp:lastModifiedBy>User</cp:lastModifiedBy>
  <cp:revision>81</cp:revision>
  <dcterms:created xsi:type="dcterms:W3CDTF">2012-08-31T09:02:35Z</dcterms:created>
  <dcterms:modified xsi:type="dcterms:W3CDTF">2020-11-09T10:12:52Z</dcterms:modified>
</cp:coreProperties>
</file>