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266" r:id="rId3"/>
    <p:sldId id="267" r:id="rId4"/>
    <p:sldId id="270" r:id="rId5"/>
    <p:sldId id="272" r:id="rId6"/>
    <p:sldId id="274" r:id="rId7"/>
    <p:sldId id="275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02EAC1-F8C7-414C-8D5C-A1961236FD29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F1B964-95A9-4A56-8AAD-1E172DA47C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D8DAE-F190-476E-8E60-53FB559E7736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20D63-2622-49AA-AFE0-F614D1E3D5DD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877C-A8A1-49D1-A5C1-B0136599F2BC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176A6-04E8-4DA5-8E31-2B42001908F4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C4BB5-348B-4821-A2A8-380B9D70FC58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70397-38A9-4859-BD5B-FCD918077FD9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17F34-6D7D-44DB-BF43-FB87C917CAB6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8DA1F-4EB3-42F7-8D5C-9B104B474E76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901D2-7B9C-4F4A-9734-CDD8127145A4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32EF6-449A-4C46-B30D-D66DC9EFA32E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9407-C33F-45A8-B16C-373C0859B500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BF184-CD82-4833-BD9E-7B0D40E5B6A6}" type="datetime1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9866F-8233-4ED0-BC27-F0D6BE0795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07223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be-BY" b="1" dirty="0">
                <a:solidFill>
                  <a:srgbClr val="002060"/>
                </a:solidFill>
              </a:rPr>
              <a:t>Гісторыя развіцця і ўкаранення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be-BY" b="1" dirty="0">
                <a:solidFill>
                  <a:srgbClr val="002060"/>
                </a:solidFill>
              </a:rPr>
              <a:t>дыстанцыйных метадаў у гідраметэаралогію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429396"/>
            <a:ext cx="8686800" cy="285752"/>
          </a:xfrm>
        </p:spPr>
        <p:txBody>
          <a:bodyPr>
            <a:normAutofit fontScale="62500" lnSpcReduction="20000"/>
          </a:bodyPr>
          <a:lstStyle/>
          <a:p>
            <a:pPr lvl="1"/>
            <a:endParaRPr lang="be-BY" sz="2400" dirty="0" smtClean="0"/>
          </a:p>
          <a:p>
            <a:pPr lvl="1"/>
            <a:endParaRPr lang="be-BY" sz="2400" dirty="0"/>
          </a:p>
          <a:p>
            <a:pPr lvl="1"/>
            <a:endParaRPr lang="be-BY" sz="2400" dirty="0" smtClean="0"/>
          </a:p>
          <a:p>
            <a:pPr lvl="1"/>
            <a:endParaRPr lang="be-BY" sz="2400" dirty="0"/>
          </a:p>
          <a:p>
            <a:pPr lvl="1"/>
            <a:endParaRPr lang="be-BY" sz="2400" dirty="0" smtClean="0"/>
          </a:p>
          <a:p>
            <a:pPr lvl="1"/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598331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З далёкіх часоў фарміравання грамадства людзі вымушаны былі назіраць за надвор’ем і прыстасоўвацца да яго ўмоў. Першыя абагульненні старажытных ведаў аб атмасферных працэсах былі распрацаваны грэчаскім вучоным </a:t>
            </a:r>
            <a:r>
              <a:rPr lang="be-BY" b="1" dirty="0" smtClean="0">
                <a:solidFill>
                  <a:srgbClr val="C00000"/>
                </a:solidFill>
              </a:rPr>
              <a:t>Арыстоцелем</a:t>
            </a:r>
            <a:r>
              <a:rPr lang="be-BY" b="1" dirty="0" smtClean="0">
                <a:solidFill>
                  <a:srgbClr val="002060"/>
                </a:solidFill>
              </a:rPr>
              <a:t> (384–322 гг. да н. э.). </a:t>
            </a:r>
          </a:p>
          <a:p>
            <a:pPr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Ён напісаў першую кнігу “</a:t>
            </a:r>
            <a:r>
              <a:rPr lang="be-BY" b="1" dirty="0" smtClean="0">
                <a:solidFill>
                  <a:srgbClr val="C00000"/>
                </a:solidFill>
              </a:rPr>
              <a:t>Метэаралогіка</a:t>
            </a:r>
            <a:r>
              <a:rPr lang="be-BY" b="1" dirty="0" smtClean="0">
                <a:solidFill>
                  <a:srgbClr val="002060"/>
                </a:solidFill>
              </a:rPr>
              <a:t>”, у якой даў тлумачэнне ўзнікненню разнастайных атмасферных з’яў і працэсаў.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714512"/>
          </a:xfrm>
        </p:spPr>
        <p:txBody>
          <a:bodyPr>
            <a:noAutofit/>
          </a:bodyPr>
          <a:lstStyle/>
          <a:p>
            <a:r>
              <a:rPr lang="be-BY" sz="3200" b="1" dirty="0" smtClean="0">
                <a:solidFill>
                  <a:srgbClr val="C00000"/>
                </a:solidFill>
              </a:rPr>
              <a:t>З гэтых часоў можна адлічваць гісторыю ДЗ, калі тым жа Арыстоцелем была створана камера-абскура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камера абскура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0123" y="1785926"/>
            <a:ext cx="5501510" cy="3429024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be-BY" sz="4000" b="1" dirty="0" smtClean="0">
                <a:solidFill>
                  <a:srgbClr val="C00000"/>
                </a:solidFill>
              </a:rPr>
              <a:t>Развіццё радыёгідраметэаралогіі</a:t>
            </a:r>
            <a:r>
              <a:rPr lang="ru-RU" sz="4000" dirty="0" smtClean="0">
                <a:solidFill>
                  <a:srgbClr val="C00000"/>
                </a:solidFill>
              </a:rPr>
              <a:t/>
            </a:r>
            <a:br>
              <a:rPr lang="ru-RU" sz="4000" dirty="0" smtClean="0">
                <a:solidFill>
                  <a:srgbClr val="C00000"/>
                </a:solidFill>
              </a:rPr>
            </a:b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Пад радыёгідраметэаралогіяй (РГМ) разумеецца вучэнне аб распаўсюджванні электрамагнітных хваляў і іх узаемадзеянні з гідраатмасфернымі аб’ектамі: воблачнасцю, ападкамі, хімічнымі элементамі, аэразолей, салёнасцю мораў, фітапланктонам, паверхняй мора, снегу, лёду, сушы і г. д.</a:t>
            </a:r>
          </a:p>
          <a:p>
            <a:pPr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з мэтаю іх распазнавання.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У </a:t>
            </a:r>
            <a:r>
              <a:rPr lang="ru-RU" b="1" dirty="0" smtClean="0">
                <a:solidFill>
                  <a:srgbClr val="C00000"/>
                </a:solidFill>
              </a:rPr>
              <a:t>1832 г</a:t>
            </a:r>
            <a:r>
              <a:rPr lang="be-BY" b="1" dirty="0" smtClean="0">
                <a:solidFill>
                  <a:srgbClr val="C00000"/>
                </a:solidFill>
              </a:rPr>
              <a:t>.</a:t>
            </a:r>
            <a:r>
              <a:rPr lang="ru-RU" b="1" dirty="0" smtClean="0">
                <a:solidFill>
                  <a:srgbClr val="002060"/>
                </a:solidFill>
              </a:rPr>
              <a:t> Фарад</a:t>
            </a:r>
            <a:r>
              <a:rPr lang="be-BY" b="1" dirty="0" smtClean="0">
                <a:solidFill>
                  <a:srgbClr val="002060"/>
                </a:solidFill>
              </a:rPr>
              <a:t>э</a:t>
            </a:r>
            <a:r>
              <a:rPr lang="ru-RU" b="1" dirty="0" err="1" smtClean="0">
                <a:solidFill>
                  <a:srgbClr val="002060"/>
                </a:solidFill>
              </a:rPr>
              <a:t>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выказа</a:t>
            </a:r>
            <a:r>
              <a:rPr lang="be-BY" b="1" dirty="0" smtClean="0">
                <a:solidFill>
                  <a:srgbClr val="002060"/>
                </a:solidFill>
              </a:rPr>
              <a:t>ў меркаванне аб існаванні </a:t>
            </a:r>
            <a:r>
              <a:rPr lang="ru-RU" b="1" dirty="0" err="1" smtClean="0">
                <a:solidFill>
                  <a:srgbClr val="002060"/>
                </a:solidFill>
              </a:rPr>
              <a:t>электр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err="1" smtClean="0">
                <a:solidFill>
                  <a:srgbClr val="002060"/>
                </a:solidFill>
              </a:rPr>
              <a:t>магн</a:t>
            </a:r>
            <a:r>
              <a:rPr lang="be-BY" b="1" dirty="0" smtClean="0">
                <a:solidFill>
                  <a:srgbClr val="002060"/>
                </a:solidFill>
              </a:rPr>
              <a:t>і</a:t>
            </a:r>
            <a:r>
              <a:rPr lang="ru-RU" b="1" dirty="0" err="1" smtClean="0">
                <a:solidFill>
                  <a:srgbClr val="002060"/>
                </a:solidFill>
              </a:rPr>
              <a:t>тных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be-BY" b="1" dirty="0" smtClean="0">
                <a:solidFill>
                  <a:srgbClr val="002060"/>
                </a:solidFill>
              </a:rPr>
              <a:t>хваляў</a:t>
            </a:r>
            <a:r>
              <a:rPr lang="ru-RU" b="1" dirty="0" smtClean="0">
                <a:solidFill>
                  <a:srgbClr val="002060"/>
                </a:solidFill>
              </a:rPr>
              <a:t>. 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1865 г</a:t>
            </a:r>
            <a:r>
              <a:rPr lang="be-BY" b="1" dirty="0" smtClean="0">
                <a:solidFill>
                  <a:srgbClr val="C00000"/>
                </a:solidFill>
              </a:rPr>
              <a:t>.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Максв</a:t>
            </a:r>
            <a:r>
              <a:rPr lang="be-BY" b="1" dirty="0" smtClean="0">
                <a:solidFill>
                  <a:srgbClr val="002060"/>
                </a:solidFill>
              </a:rPr>
              <a:t>э</a:t>
            </a:r>
            <a:r>
              <a:rPr lang="ru-RU" b="1" dirty="0" smtClean="0">
                <a:solidFill>
                  <a:srgbClr val="002060"/>
                </a:solidFill>
              </a:rPr>
              <a:t>л </a:t>
            </a:r>
            <a:r>
              <a:rPr lang="ru-RU" b="1" dirty="0" err="1" smtClean="0">
                <a:solidFill>
                  <a:srgbClr val="002060"/>
                </a:solidFill>
              </a:rPr>
              <a:t>д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err="1" smtClean="0">
                <a:solidFill>
                  <a:srgbClr val="002060"/>
                </a:solidFill>
              </a:rPr>
              <a:t>каза</a:t>
            </a:r>
            <a:r>
              <a:rPr lang="be-BY" b="1" dirty="0" smtClean="0">
                <a:solidFill>
                  <a:srgbClr val="002060"/>
                </a:solidFill>
              </a:rPr>
              <a:t>ў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be-BY" b="1" dirty="0" smtClean="0">
                <a:solidFill>
                  <a:srgbClr val="002060"/>
                </a:solidFill>
              </a:rPr>
              <a:t>ш</a:t>
            </a:r>
            <a:r>
              <a:rPr lang="ru-RU" b="1" dirty="0" smtClean="0">
                <a:solidFill>
                  <a:srgbClr val="002060"/>
                </a:solidFill>
              </a:rPr>
              <a:t>то </a:t>
            </a:r>
            <a:r>
              <a:rPr lang="ru-RU" b="1" dirty="0" err="1" smtClean="0">
                <a:solidFill>
                  <a:srgbClr val="002060"/>
                </a:solidFill>
              </a:rPr>
              <a:t>электр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err="1" smtClean="0">
                <a:solidFill>
                  <a:srgbClr val="002060"/>
                </a:solidFill>
              </a:rPr>
              <a:t>магн</a:t>
            </a:r>
            <a:r>
              <a:rPr lang="be-BY" b="1" dirty="0" smtClean="0">
                <a:solidFill>
                  <a:srgbClr val="002060"/>
                </a:solidFill>
              </a:rPr>
              <a:t>і</a:t>
            </a:r>
            <a:r>
              <a:rPr lang="ru-RU" b="1" dirty="0" err="1" smtClean="0">
                <a:solidFill>
                  <a:srgbClr val="002060"/>
                </a:solidFill>
              </a:rPr>
              <a:t>тны</a:t>
            </a:r>
            <a:r>
              <a:rPr lang="be-BY" b="1" dirty="0" smtClean="0">
                <a:solidFill>
                  <a:srgbClr val="002060"/>
                </a:solidFill>
              </a:rPr>
              <a:t>я х</a:t>
            </a:r>
            <a:r>
              <a:rPr lang="ru-RU" b="1" dirty="0" smtClean="0">
                <a:solidFill>
                  <a:srgbClr val="002060"/>
                </a:solidFill>
              </a:rPr>
              <a:t>в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л</a:t>
            </a:r>
            <a:r>
              <a:rPr lang="be-BY" b="1" dirty="0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расп</a:t>
            </a:r>
            <a:r>
              <a:rPr lang="be-BY" b="1" dirty="0" smtClean="0">
                <a:solidFill>
                  <a:srgbClr val="002060"/>
                </a:solidFill>
              </a:rPr>
              <a:t>аўсюджваюцца </a:t>
            </a:r>
            <a:r>
              <a:rPr lang="ru-RU" b="1" dirty="0" smtClean="0">
                <a:solidFill>
                  <a:srgbClr val="002060"/>
                </a:solidFill>
              </a:rPr>
              <a:t>с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 скоростью </a:t>
            </a:r>
            <a:r>
              <a:rPr lang="ru-RU" b="1" dirty="0" err="1" smtClean="0">
                <a:solidFill>
                  <a:srgbClr val="002060"/>
                </a:solidFill>
              </a:rPr>
              <a:t>св</a:t>
            </a:r>
            <a:r>
              <a:rPr lang="be-BY" b="1" dirty="0" smtClean="0">
                <a:solidFill>
                  <a:srgbClr val="002060"/>
                </a:solidFill>
              </a:rPr>
              <a:t>я</a:t>
            </a:r>
            <a:r>
              <a:rPr lang="ru-RU" b="1" dirty="0" smtClean="0">
                <a:solidFill>
                  <a:srgbClr val="002060"/>
                </a:solidFill>
              </a:rPr>
              <a:t>т</a:t>
            </a:r>
            <a:r>
              <a:rPr lang="be-BY" b="1" dirty="0" smtClean="0">
                <a:solidFill>
                  <a:srgbClr val="002060"/>
                </a:solidFill>
              </a:rPr>
              <a:t>л</a:t>
            </a:r>
            <a:r>
              <a:rPr lang="ru-RU" b="1" dirty="0" smtClean="0">
                <a:solidFill>
                  <a:srgbClr val="002060"/>
                </a:solidFill>
              </a:rPr>
              <a:t>а</a:t>
            </a:r>
            <a:r>
              <a:rPr lang="be-BY" b="1" dirty="0" smtClean="0">
                <a:solidFill>
                  <a:srgbClr val="002060"/>
                </a:solidFill>
              </a:rPr>
              <a:t> – 300000 км/с, што само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св</a:t>
            </a:r>
            <a:r>
              <a:rPr lang="be-BY" b="1" dirty="0" smtClean="0">
                <a:solidFill>
                  <a:srgbClr val="002060"/>
                </a:solidFill>
              </a:rPr>
              <a:t>я</a:t>
            </a:r>
            <a:r>
              <a:rPr lang="ru-RU" b="1" dirty="0" smtClean="0">
                <a:solidFill>
                  <a:srgbClr val="002060"/>
                </a:solidFill>
              </a:rPr>
              <a:t>т</a:t>
            </a:r>
            <a:r>
              <a:rPr lang="be-BY" b="1" dirty="0" smtClean="0">
                <a:solidFill>
                  <a:srgbClr val="002060"/>
                </a:solidFill>
              </a:rPr>
              <a:t>ло ўяўляе</a:t>
            </a:r>
            <a:r>
              <a:rPr lang="ru-RU" b="1" dirty="0" smtClean="0">
                <a:solidFill>
                  <a:srgbClr val="002060"/>
                </a:solidFill>
              </a:rPr>
              <a:t> с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бой </a:t>
            </a:r>
            <a:r>
              <a:rPr lang="be-BY" b="1" dirty="0" smtClean="0">
                <a:solidFill>
                  <a:srgbClr val="002060"/>
                </a:solidFill>
              </a:rPr>
              <a:t>тыя ж самыя </a:t>
            </a:r>
            <a:r>
              <a:rPr lang="ru-RU" b="1" dirty="0" err="1" smtClean="0">
                <a:solidFill>
                  <a:srgbClr val="002060"/>
                </a:solidFill>
              </a:rPr>
              <a:t>электр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err="1" smtClean="0">
                <a:solidFill>
                  <a:srgbClr val="002060"/>
                </a:solidFill>
              </a:rPr>
              <a:t>магн</a:t>
            </a:r>
            <a:r>
              <a:rPr lang="be-BY" b="1" dirty="0" smtClean="0">
                <a:solidFill>
                  <a:srgbClr val="002060"/>
                </a:solidFill>
              </a:rPr>
              <a:t>і</a:t>
            </a:r>
            <a:r>
              <a:rPr lang="ru-RU" b="1" dirty="0" err="1" smtClean="0">
                <a:solidFill>
                  <a:srgbClr val="002060"/>
                </a:solidFill>
              </a:rPr>
              <a:t>тны</a:t>
            </a:r>
            <a:r>
              <a:rPr lang="be-BY" b="1" dirty="0" smtClean="0">
                <a:solidFill>
                  <a:srgbClr val="002060"/>
                </a:solidFill>
              </a:rPr>
              <a:t>я х</a:t>
            </a:r>
            <a:r>
              <a:rPr lang="ru-RU" b="1" dirty="0" smtClean="0">
                <a:solidFill>
                  <a:srgbClr val="002060"/>
                </a:solidFill>
              </a:rPr>
              <a:t>в</a:t>
            </a:r>
            <a:r>
              <a:rPr lang="be-BY" b="1" dirty="0" smtClean="0">
                <a:solidFill>
                  <a:srgbClr val="002060"/>
                </a:solidFill>
              </a:rPr>
              <a:t>а</a:t>
            </a:r>
            <a:r>
              <a:rPr lang="ru-RU" b="1" dirty="0" smtClean="0">
                <a:solidFill>
                  <a:srgbClr val="002060"/>
                </a:solidFill>
              </a:rPr>
              <a:t>л</a:t>
            </a:r>
            <a:r>
              <a:rPr lang="be-BY" b="1" dirty="0" smtClean="0">
                <a:solidFill>
                  <a:srgbClr val="002060"/>
                </a:solidFill>
              </a:rPr>
              <a:t>і</a:t>
            </a:r>
            <a:r>
              <a:rPr lang="ru-RU" b="1" dirty="0" smtClean="0">
                <a:solidFill>
                  <a:srgbClr val="FF0000"/>
                </a:solidFill>
              </a:rPr>
              <a:t>….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endParaRPr lang="be-BY" dirty="0" smtClean="0"/>
          </a:p>
          <a:p>
            <a:pPr algn="ctr"/>
            <a:r>
              <a:rPr lang="be-BY" sz="4000" b="1" dirty="0" smtClean="0">
                <a:solidFill>
                  <a:srgbClr val="002060"/>
                </a:solidFill>
              </a:rPr>
              <a:t>Першым у свеце вынаходнікам бесправоднай перадачы і прыёму электрамагнітных хваль з’яўляецца беларус </a:t>
            </a:r>
          </a:p>
          <a:p>
            <a:pPr algn="ctr">
              <a:buNone/>
            </a:pPr>
            <a:r>
              <a:rPr lang="be-BY" sz="4000" b="1" dirty="0" smtClean="0">
                <a:solidFill>
                  <a:srgbClr val="C00000"/>
                </a:solidFill>
              </a:rPr>
              <a:t>Якуб Антонавіч Наркевіч-Ёдка </a:t>
            </a:r>
          </a:p>
          <a:p>
            <a:pPr algn="ctr">
              <a:buNone/>
            </a:pPr>
            <a:r>
              <a:rPr lang="be-BY" sz="4000" b="1" dirty="0" smtClean="0">
                <a:solidFill>
                  <a:srgbClr val="002060"/>
                </a:solidFill>
              </a:rPr>
              <a:t>(1848–1905)</a:t>
            </a:r>
            <a:r>
              <a:rPr lang="be-BY" sz="4000" b="1" dirty="0" smtClean="0">
                <a:solidFill>
                  <a:srgbClr val="C00000"/>
                </a:solidFill>
              </a:rPr>
              <a:t>…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Адбіццё радыёімпульсаў ад турбулентных і інверсійных слаёў у трапасферы ўпершыню было заўважана ў </a:t>
            </a:r>
            <a:r>
              <a:rPr lang="be-BY" b="1" dirty="0" smtClean="0">
                <a:solidFill>
                  <a:srgbClr val="C00000"/>
                </a:solidFill>
              </a:rPr>
              <a:t>1936 г.</a:t>
            </a:r>
            <a:r>
              <a:rPr lang="be-BY" b="1" dirty="0" smtClean="0">
                <a:solidFill>
                  <a:srgbClr val="002060"/>
                </a:solidFill>
              </a:rPr>
              <a:t> Р. Колвелам і А. Фрэндам (ЗША) на сярэдніх і кароткіх хвалях. </a:t>
            </a:r>
          </a:p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Першыя вызначэнні ападкаў пры дапамозе радыёлакатараў сантыметровага дыяпазону адносяцца да пачатку </a:t>
            </a:r>
            <a:r>
              <a:rPr lang="be-BY" b="1" dirty="0" smtClean="0">
                <a:solidFill>
                  <a:srgbClr val="C00000"/>
                </a:solidFill>
              </a:rPr>
              <a:t>1941 г.</a:t>
            </a:r>
            <a:r>
              <a:rPr lang="be-BY" b="1" dirty="0" smtClean="0">
                <a:solidFill>
                  <a:srgbClr val="002060"/>
                </a:solidFill>
              </a:rPr>
              <a:t>, зробленыя ў Вялікабрытаніі</a:t>
            </a:r>
            <a:r>
              <a:rPr lang="be-BY" b="1" dirty="0" smtClean="0">
                <a:solidFill>
                  <a:srgbClr val="FF0000"/>
                </a:solidFill>
              </a:rPr>
              <a:t>...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lvl="1" algn="ctr">
              <a:buNone/>
            </a:pPr>
            <a:endParaRPr lang="be-BY" b="1" dirty="0" smtClean="0"/>
          </a:p>
          <a:p>
            <a:pPr lvl="1" algn="ctr">
              <a:buNone/>
            </a:pPr>
            <a:endParaRPr lang="be-BY" b="1" dirty="0" smtClean="0"/>
          </a:p>
          <a:p>
            <a:pPr lvl="1" algn="ctr">
              <a:buNone/>
            </a:pPr>
            <a:endParaRPr lang="be-BY" b="1" dirty="0" smtClean="0"/>
          </a:p>
          <a:p>
            <a:pPr lvl="1" algn="ctr">
              <a:buNone/>
            </a:pPr>
            <a:endParaRPr lang="be-BY" b="1" dirty="0" smtClean="0"/>
          </a:p>
          <a:p>
            <a:pPr lvl="1" algn="ctr">
              <a:buNone/>
            </a:pPr>
            <a:endParaRPr lang="be-BY" b="1" dirty="0" smtClean="0"/>
          </a:p>
          <a:p>
            <a:pPr lvl="1" algn="ctr">
              <a:buNone/>
            </a:pPr>
            <a:endParaRPr lang="be-BY" b="1" dirty="0" smtClean="0"/>
          </a:p>
          <a:p>
            <a:pPr lvl="1">
              <a:buNone/>
            </a:pPr>
            <a:endParaRPr lang="be-BY" b="1" dirty="0" smtClean="0"/>
          </a:p>
          <a:p>
            <a:pPr lvl="1">
              <a:buNone/>
            </a:pPr>
            <a:endParaRPr lang="be-BY" b="1" dirty="0" smtClean="0"/>
          </a:p>
          <a:p>
            <a:pPr lvl="1" algn="ctr">
              <a:buNone/>
            </a:pPr>
            <a:r>
              <a:rPr lang="be-BY" b="1" dirty="0" smtClean="0">
                <a:solidFill>
                  <a:srgbClr val="002060"/>
                </a:solidFill>
              </a:rPr>
              <a:t>МРЛ-5 (ніжэй)  і  ДМРЛ Метеор 500 у аэрапорце Мінск-2</a:t>
            </a:r>
            <a:endParaRPr lang="be-BY" b="1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МРЛ і ДМРЛ у Мінск-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710732"/>
            <a:ext cx="3429024" cy="3400025"/>
          </a:xfrm>
          <a:prstGeom prst="rect">
            <a:avLst/>
          </a:prstGeom>
        </p:spPr>
      </p:pic>
      <p:pic>
        <p:nvPicPr>
          <p:cNvPr id="7" name="Рисунок 6" descr="ДМРЛ на вышыні 30 м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86380" y="642918"/>
            <a:ext cx="2714644" cy="3617679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866F-8233-4ED0-BC27-F0D6BE079561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Гісторыя развіцця і ўкаранення дыстанцыйных метадаў у гідраметэаралогію</vt:lpstr>
      <vt:lpstr>Презентация PowerPoint</vt:lpstr>
      <vt:lpstr>З гэтых часоў можна адлічваць гісторыю ДЗ, калі тым жа Арыстоцелем была створана камера-абскура</vt:lpstr>
      <vt:lpstr>Развіццё радыёгідраметэаралогіі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Гісторыя развіцця і ўкаранення дыстанцыйных метадаў у гідраметэаралогію</dc:title>
  <dc:creator>User</dc:creator>
  <cp:lastModifiedBy>User</cp:lastModifiedBy>
  <cp:revision>65</cp:revision>
  <dcterms:created xsi:type="dcterms:W3CDTF">2015-05-25T06:20:40Z</dcterms:created>
  <dcterms:modified xsi:type="dcterms:W3CDTF">2020-11-09T10:08:43Z</dcterms:modified>
</cp:coreProperties>
</file>