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0" r:id="rId4"/>
    <p:sldId id="283" r:id="rId5"/>
    <p:sldId id="262" r:id="rId6"/>
    <p:sldId id="258" r:id="rId7"/>
    <p:sldId id="265" r:id="rId8"/>
    <p:sldId id="266" r:id="rId9"/>
    <p:sldId id="267" r:id="rId10"/>
    <p:sldId id="268" r:id="rId11"/>
    <p:sldId id="270" r:id="rId12"/>
    <p:sldId id="280" r:id="rId13"/>
    <p:sldId id="271" r:id="rId14"/>
    <p:sldId id="277" r:id="rId15"/>
    <p:sldId id="276" r:id="rId16"/>
    <p:sldId id="282" r:id="rId17"/>
    <p:sldId id="274" r:id="rId18"/>
    <p:sldId id="275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AEF3-284B-4F1B-AAE3-B80140FF619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B9588-98A7-4CE4-B568-00F50E715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8160-72AE-4DE2-BE30-5DC9025666FA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6E8D-7F16-419F-8F42-804C4F8FF71D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3C7A-A4B3-432D-A8E7-7DD04CB6DC66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DC95-38AF-45E6-AD77-AA29A188D572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F941-1A97-40B7-8084-6D5C0D0997E4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5AAD-D95D-4F2B-BC8C-866FF3ABA699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B1F-B757-4D48-BB43-31AB01DA145F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E852-8C7B-4EB0-8F1B-AA60E23D43EB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E1BB-3D7E-4EBC-BB53-766C93C1E78A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F169-876C-45C8-9766-AF8D066A118E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F8D-955F-4BF1-B871-EF1F5119493E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3AD3-BB18-4C3B-9A59-91011A909D5A}" type="datetime1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841B-1667-487C-B901-CD5ABF16B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Сувязь метадаў дыстанцыйнага даследавання з іншымі навукамі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/>
            <a:endParaRPr lang="be-BY" b="1" dirty="0" smtClean="0">
              <a:solidFill>
                <a:srgbClr val="002060"/>
              </a:solidFill>
            </a:endParaRPr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Метады </a:t>
            </a:r>
            <a:r>
              <a:rPr lang="be-BY" b="1" dirty="0">
                <a:solidFill>
                  <a:srgbClr val="002060"/>
                </a:solidFill>
              </a:rPr>
              <a:t>дыстанцыйнага даследавання гідраатмасферы ў сваім развіцці апіраюцца на шырокі спектр навук аб Зямлі, фізічных і тэхнічных дысцыплін, асобных іх раздзелаў: оптыкі, радыётэхнікі і электронікі, інфарматыкі і вылічальнай тэхнікі, тэлеметрыі, дакладнай механікі і </a:t>
            </a:r>
            <a:r>
              <a:rPr lang="be-BY" b="1" dirty="0" smtClean="0">
                <a:solidFill>
                  <a:srgbClr val="002060"/>
                </a:solidFill>
              </a:rPr>
              <a:t>прыборабудавання.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C00000"/>
                </a:solidFill>
              </a:rPr>
              <a:t>Міжнародныя праграмы ў вобласці гідраметэаралогіі</a:t>
            </a:r>
            <a:endParaRPr lang="ru-RU" dirty="0"/>
          </a:p>
        </p:txBody>
      </p:sp>
      <p:pic>
        <p:nvPicPr>
          <p:cNvPr id="4" name="Содержимое 3" descr="Міжнародныя праграм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484" y="1346276"/>
            <a:ext cx="5578846" cy="522599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Сусветным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згуртаваннем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прынята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Рамачная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канвенцыя</a:t>
            </a:r>
            <a:r>
              <a:rPr lang="ru-RU" b="1" i="1" dirty="0" smtClean="0">
                <a:solidFill>
                  <a:srgbClr val="002060"/>
                </a:solidFill>
              </a:rPr>
              <a:t> ААН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аб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змяненні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клімату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err="1" smtClean="0">
                <a:solidFill>
                  <a:srgbClr val="002060"/>
                </a:solidFill>
              </a:rPr>
              <a:t>Ры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</a:rPr>
              <a:t>дэ-Жанейра</a:t>
            </a:r>
            <a:r>
              <a:rPr lang="ru-RU" b="1" dirty="0" smtClean="0">
                <a:solidFill>
                  <a:srgbClr val="002060"/>
                </a:solidFill>
              </a:rPr>
              <a:t>, 1992).</a:t>
            </a:r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(Рыа-92)</a:t>
            </a:r>
            <a:r>
              <a:rPr lang="be-BY" b="1" dirty="0" smtClean="0">
                <a:solidFill>
                  <a:srgbClr val="FF0000"/>
                </a:solidFill>
              </a:rPr>
              <a:t>…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 1988 г. С</a:t>
            </a:r>
            <a:r>
              <a:rPr lang="be-BY" b="1" dirty="0" smtClean="0">
                <a:solidFill>
                  <a:srgbClr val="C00000"/>
                </a:solidFill>
              </a:rPr>
              <a:t>МА</a:t>
            </a:r>
            <a:r>
              <a:rPr lang="ru-RU" b="1" dirty="0" smtClean="0">
                <a:solidFill>
                  <a:srgbClr val="C00000"/>
                </a:solidFill>
              </a:rPr>
              <a:t> была </a:t>
            </a:r>
            <a:r>
              <a:rPr lang="ru-RU" b="1" dirty="0" err="1" smtClean="0">
                <a:solidFill>
                  <a:srgbClr val="C00000"/>
                </a:solidFill>
              </a:rPr>
              <a:t>зацверджана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Міжурадавая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група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экспертаў</a:t>
            </a:r>
            <a:r>
              <a:rPr lang="ru-RU" b="1" dirty="0" smtClean="0">
                <a:solidFill>
                  <a:srgbClr val="C00000"/>
                </a:solidFill>
              </a:rPr>
              <a:t> па </a:t>
            </a:r>
            <a:r>
              <a:rPr lang="ru-RU" b="1" dirty="0" err="1" smtClean="0">
                <a:solidFill>
                  <a:srgbClr val="C00000"/>
                </a:solidFill>
              </a:rPr>
              <a:t>змяненню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клімат</a:t>
            </a:r>
            <a:r>
              <a:rPr lang="be-BY" b="1" dirty="0" smtClean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 (МГЭЗК)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 </a:t>
            </a:r>
            <a:r>
              <a:rPr lang="ru-RU" b="1" dirty="0" err="1" smtClean="0">
                <a:solidFill>
                  <a:srgbClr val="002060"/>
                </a:solidFill>
              </a:rPr>
              <a:t>гэтага</a:t>
            </a:r>
            <a:r>
              <a:rPr lang="ru-RU" b="1" dirty="0" smtClean="0">
                <a:solidFill>
                  <a:srgbClr val="002060"/>
                </a:solidFill>
              </a:rPr>
              <a:t> часу </a:t>
            </a:r>
            <a:r>
              <a:rPr lang="ru-RU" b="1" dirty="0" err="1" smtClean="0">
                <a:solidFill>
                  <a:srgbClr val="002060"/>
                </a:solidFill>
              </a:rPr>
              <a:t>падрыхтаваны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выдадзены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пяць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ацэначныя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даклады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Першы</a:t>
            </a:r>
            <a:r>
              <a:rPr lang="ru-RU" b="1" dirty="0" smtClean="0">
                <a:solidFill>
                  <a:srgbClr val="002060"/>
                </a:solidFill>
              </a:rPr>
              <a:t> (1990 г.),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Другі</a:t>
            </a:r>
            <a:r>
              <a:rPr lang="ru-RU" b="1" dirty="0" smtClean="0">
                <a:solidFill>
                  <a:srgbClr val="002060"/>
                </a:solidFill>
              </a:rPr>
              <a:t> (1996 г.),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Трэці</a:t>
            </a:r>
            <a:r>
              <a:rPr lang="ru-RU" b="1" dirty="0" smtClean="0">
                <a:solidFill>
                  <a:srgbClr val="002060"/>
                </a:solidFill>
              </a:rPr>
              <a:t> (2001 г.), 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Чацверты</a:t>
            </a:r>
            <a:r>
              <a:rPr lang="ru-RU" b="1" dirty="0" smtClean="0">
                <a:solidFill>
                  <a:srgbClr val="002060"/>
                </a:solidFill>
              </a:rPr>
              <a:t> (2007 г.)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Пяты (2014).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Як </a:t>
            </a:r>
            <a:r>
              <a:rPr lang="ru-RU" b="1" dirty="0" err="1" smtClean="0">
                <a:solidFill>
                  <a:srgbClr val="C00000"/>
                </a:solidFill>
              </a:rPr>
              <a:t>вядома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 30 </a:t>
            </a:r>
            <a:r>
              <a:rPr lang="ru-RU" b="1" dirty="0" err="1" smtClean="0">
                <a:solidFill>
                  <a:srgbClr val="C00000"/>
                </a:solidFill>
              </a:rPr>
              <a:t>лістапада</a:t>
            </a:r>
            <a:r>
              <a:rPr lang="ru-RU" b="1" dirty="0" smtClean="0">
                <a:solidFill>
                  <a:srgbClr val="C00000"/>
                </a:solidFill>
              </a:rPr>
              <a:t> па 11 </a:t>
            </a:r>
            <a:r>
              <a:rPr lang="ru-RU" b="1" dirty="0" err="1" smtClean="0">
                <a:solidFill>
                  <a:srgbClr val="C00000"/>
                </a:solidFill>
              </a:rPr>
              <a:t>снежня</a:t>
            </a:r>
            <a:r>
              <a:rPr lang="ru-RU" b="1" dirty="0" smtClean="0">
                <a:solidFill>
                  <a:srgbClr val="C00000"/>
                </a:solidFill>
              </a:rPr>
              <a:t> 2015 г. у </a:t>
            </a:r>
            <a:r>
              <a:rPr lang="ru-RU" b="1" dirty="0" err="1" smtClean="0">
                <a:solidFill>
                  <a:srgbClr val="C00000"/>
                </a:solidFill>
              </a:rPr>
              <a:t>Парыжы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працавала</a:t>
            </a:r>
            <a:r>
              <a:rPr lang="ru-RU" b="1" dirty="0" smtClean="0">
                <a:solidFill>
                  <a:srgbClr val="C00000"/>
                </a:solidFill>
              </a:rPr>
              <a:t> 21 </a:t>
            </a:r>
            <a:r>
              <a:rPr lang="ru-RU" b="1" dirty="0" err="1" smtClean="0">
                <a:solidFill>
                  <a:srgbClr val="C00000"/>
                </a:solidFill>
              </a:rPr>
              <a:t>канферэнцыя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ўдзельнікаў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Рамачнай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канвенцыі</a:t>
            </a:r>
            <a:r>
              <a:rPr lang="ru-RU" b="1" dirty="0" smtClean="0">
                <a:solidFill>
                  <a:srgbClr val="C00000"/>
                </a:solidFill>
              </a:rPr>
              <a:t> ААН </a:t>
            </a:r>
            <a:r>
              <a:rPr lang="ru-RU" b="1" dirty="0" err="1" smtClean="0">
                <a:solidFill>
                  <a:srgbClr val="C00000"/>
                </a:solidFill>
              </a:rPr>
              <a:t>аб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змяненні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клімату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 err="1" smtClean="0">
                <a:solidFill>
                  <a:srgbClr val="002060"/>
                </a:solidFill>
              </a:rPr>
              <a:t>канферэнцыі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дасягнута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новае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гістарычнае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пагадненне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заменіць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Кіёцкі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пратакол</a:t>
            </a:r>
            <a:r>
              <a:rPr lang="ru-RU" b="1" dirty="0" smtClean="0">
                <a:solidFill>
                  <a:srgbClr val="002060"/>
                </a:solidFill>
              </a:rPr>
              <a:t> у 2020 г. 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За гэты 5-ці летні перыяд </a:t>
            </a:r>
            <a:r>
              <a:rPr lang="ru-RU" b="1" dirty="0" smtClean="0">
                <a:solidFill>
                  <a:srgbClr val="002060"/>
                </a:solidFill>
              </a:rPr>
              <a:t> усе </a:t>
            </a:r>
            <a:r>
              <a:rPr lang="ru-RU" b="1" dirty="0" err="1" smtClean="0">
                <a:solidFill>
                  <a:srgbClr val="002060"/>
                </a:solidFill>
              </a:rPr>
              <a:t>краіны</a:t>
            </a:r>
            <a:r>
              <a:rPr lang="ru-RU" b="1" dirty="0" smtClean="0">
                <a:solidFill>
                  <a:srgbClr val="002060"/>
                </a:solidFill>
              </a:rPr>
              <a:t> Свету </a:t>
            </a:r>
            <a:r>
              <a:rPr lang="ru-RU" b="1" dirty="0" err="1" smtClean="0">
                <a:solidFill>
                  <a:srgbClr val="002060"/>
                </a:solidFill>
              </a:rPr>
              <a:t>павінны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скараціць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выкіды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парніковых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газаў</a:t>
            </a:r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</a:rPr>
              <a:t>таго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каб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стабілізаваць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павышэнне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глабальнай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тэмпературы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мяжы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 </a:t>
            </a:r>
            <a:r>
              <a:rPr lang="ru-RU" b="1" dirty="0" err="1" smtClean="0">
                <a:solidFill>
                  <a:srgbClr val="002060"/>
                </a:solidFill>
              </a:rPr>
              <a:t>оС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7146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</a:t>
            </a:r>
            <a:r>
              <a:rPr lang="be-BY" sz="2000" b="1" dirty="0" smtClean="0">
                <a:solidFill>
                  <a:srgbClr val="002060"/>
                </a:solidFill>
              </a:rPr>
              <a:t>дзельнікі</a:t>
            </a:r>
            <a:r>
              <a:rPr lang="ru-RU" sz="2000" b="1" dirty="0" smtClean="0">
                <a:solidFill>
                  <a:srgbClr val="002060"/>
                </a:solidFill>
              </a:rPr>
              <a:t> к</a:t>
            </a:r>
            <a:r>
              <a:rPr lang="be-BY" sz="2000" b="1" dirty="0" smtClean="0">
                <a:solidFill>
                  <a:srgbClr val="002060"/>
                </a:solidFill>
              </a:rPr>
              <a:t>а</a:t>
            </a:r>
            <a:r>
              <a:rPr lang="ru-RU" sz="2000" b="1" dirty="0" err="1" smtClean="0">
                <a:solidFill>
                  <a:srgbClr val="002060"/>
                </a:solidFill>
              </a:rPr>
              <a:t>нфер</a:t>
            </a:r>
            <a:r>
              <a:rPr lang="be-BY" sz="2000" b="1" dirty="0" smtClean="0">
                <a:solidFill>
                  <a:srgbClr val="002060"/>
                </a:solidFill>
              </a:rPr>
              <a:t>э</a:t>
            </a:r>
            <a:r>
              <a:rPr lang="ru-RU" sz="2000" b="1" dirty="0" err="1" smtClean="0">
                <a:solidFill>
                  <a:srgbClr val="002060"/>
                </a:solidFill>
              </a:rPr>
              <a:t>нц</a:t>
            </a:r>
            <a:r>
              <a:rPr lang="be-BY" sz="2000" b="1" dirty="0" smtClean="0">
                <a:solidFill>
                  <a:srgbClr val="002060"/>
                </a:solidFill>
              </a:rPr>
              <a:t>ыі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пр</a:t>
            </a:r>
            <a:r>
              <a:rPr lang="be-BY" sz="2000" b="1" dirty="0" smtClean="0">
                <a:solidFill>
                  <a:srgbClr val="002060"/>
                </a:solidFill>
              </a:rPr>
              <a:t>ынялі</a:t>
            </a:r>
            <a:r>
              <a:rPr lang="ru-RU" sz="2000" b="1" dirty="0" smtClean="0">
                <a:solidFill>
                  <a:srgbClr val="002060"/>
                </a:solidFill>
              </a:rPr>
              <a:t> до</a:t>
            </a:r>
            <a:r>
              <a:rPr lang="be-BY" sz="2000" b="1" dirty="0" smtClean="0">
                <a:solidFill>
                  <a:srgbClr val="002060"/>
                </a:solidFill>
              </a:rPr>
              <a:t>ў</a:t>
            </a:r>
            <a:r>
              <a:rPr lang="ru-RU" sz="2000" b="1" dirty="0" smtClean="0">
                <a:solidFill>
                  <a:srgbClr val="002060"/>
                </a:solidFill>
              </a:rPr>
              <a:t>г</a:t>
            </a:r>
            <a:r>
              <a:rPr lang="be-BY" sz="2000" b="1" dirty="0" smtClean="0">
                <a:solidFill>
                  <a:srgbClr val="002060"/>
                </a:solidFill>
              </a:rPr>
              <a:t>атэрміновы</a:t>
            </a:r>
            <a:r>
              <a:rPr lang="ru-RU" sz="2000" b="1" dirty="0" smtClean="0">
                <a:solidFill>
                  <a:srgbClr val="002060"/>
                </a:solidFill>
              </a:rPr>
              <a:t> план </a:t>
            </a:r>
            <a:r>
              <a:rPr lang="ru-RU" sz="2000" b="1" dirty="0" err="1" smtClean="0">
                <a:solidFill>
                  <a:srgbClr val="002060"/>
                </a:solidFill>
              </a:rPr>
              <a:t>д</a:t>
            </a:r>
            <a:r>
              <a:rPr lang="be-BY" sz="2000" b="1" dirty="0" smtClean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е</a:t>
            </a:r>
            <a:r>
              <a:rPr lang="be-BY" sz="2000" b="1" dirty="0" smtClean="0">
                <a:solidFill>
                  <a:srgbClr val="002060"/>
                </a:solidFill>
              </a:rPr>
              <a:t>яння</a:t>
            </a:r>
            <a:r>
              <a:rPr lang="ru-RU" sz="2000" b="1" dirty="0" smtClean="0">
                <a:solidFill>
                  <a:srgbClr val="002060"/>
                </a:solidFill>
              </a:rPr>
              <a:t> для</a:t>
            </a:r>
            <a:r>
              <a:rPr lang="be-BY" sz="2000" b="1" dirty="0" smtClean="0">
                <a:solidFill>
                  <a:srgbClr val="002060"/>
                </a:solidFill>
              </a:rPr>
              <a:t> запавольвання кліматычных змяненняў, якія адбываюцца ў свеце</a:t>
            </a:r>
            <a:r>
              <a:rPr lang="ru-RU" sz="2000" b="1" dirty="0" smtClean="0">
                <a:solidFill>
                  <a:srgbClr val="002060"/>
                </a:solidFill>
              </a:rPr>
              <a:t>. Усе </a:t>
            </a:r>
            <a:r>
              <a:rPr lang="be-BY" sz="2000" b="1" dirty="0" smtClean="0">
                <a:solidFill>
                  <a:srgbClr val="002060"/>
                </a:solidFill>
              </a:rPr>
              <a:t>к</a:t>
            </a:r>
            <a:r>
              <a:rPr lang="ru-RU" sz="2000" b="1" dirty="0" err="1" smtClean="0">
                <a:solidFill>
                  <a:srgbClr val="002060"/>
                </a:solidFill>
              </a:rPr>
              <a:t>ра</a:t>
            </a:r>
            <a:r>
              <a:rPr lang="be-BY" sz="2000" b="1" dirty="0" smtClean="0">
                <a:solidFill>
                  <a:srgbClr val="002060"/>
                </a:solidFill>
              </a:rPr>
              <a:t>і</a:t>
            </a:r>
            <a:r>
              <a:rPr lang="ru-RU" sz="2000" b="1" dirty="0" err="1" smtClean="0">
                <a:solidFill>
                  <a:srgbClr val="002060"/>
                </a:solidFill>
              </a:rPr>
              <a:t>ны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be-BY" sz="2000" b="1" dirty="0" smtClean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б</a:t>
            </a:r>
            <a:r>
              <a:rPr lang="be-BY" sz="2000" b="1" dirty="0" smtClean="0">
                <a:solidFill>
                  <a:srgbClr val="002060"/>
                </a:solidFill>
              </a:rPr>
              <a:t>авязаны </a:t>
            </a:r>
            <a:r>
              <a:rPr lang="ru-RU" sz="2000" b="1" dirty="0" err="1" smtClean="0">
                <a:solidFill>
                  <a:srgbClr val="002060"/>
                </a:solidFill>
              </a:rPr>
              <a:t>ск</a:t>
            </a:r>
            <a:r>
              <a:rPr lang="be-BY" sz="2000" b="1" dirty="0" smtClean="0">
                <a:solidFill>
                  <a:srgbClr val="002060"/>
                </a:solidFill>
              </a:rPr>
              <a:t>а</a:t>
            </a:r>
            <a:r>
              <a:rPr lang="ru-RU" sz="2000" b="1" dirty="0" err="1" smtClean="0">
                <a:solidFill>
                  <a:srgbClr val="002060"/>
                </a:solidFill>
              </a:rPr>
              <a:t>р</a:t>
            </a:r>
            <a:r>
              <a:rPr lang="be-BY" sz="2000" b="1" dirty="0" smtClean="0">
                <a:solidFill>
                  <a:srgbClr val="002060"/>
                </a:solidFill>
              </a:rPr>
              <a:t>очваць</a:t>
            </a:r>
            <a:r>
              <a:rPr lang="ru-RU" sz="2000" b="1" dirty="0" smtClean="0">
                <a:solidFill>
                  <a:srgbClr val="002060"/>
                </a:solidFill>
              </a:rPr>
              <a:t> вы</a:t>
            </a:r>
            <a:r>
              <a:rPr lang="be-BY" sz="2000" b="1" dirty="0" smtClean="0">
                <a:solidFill>
                  <a:srgbClr val="002060"/>
                </a:solidFill>
              </a:rPr>
              <a:t>кіды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парн</a:t>
            </a:r>
            <a:r>
              <a:rPr lang="be-BY" sz="2000" b="1" dirty="0" smtClean="0">
                <a:solidFill>
                  <a:srgbClr val="002060"/>
                </a:solidFill>
              </a:rPr>
              <a:t>і</a:t>
            </a:r>
            <a:r>
              <a:rPr lang="ru-RU" sz="2000" b="1" dirty="0" err="1" smtClean="0">
                <a:solidFill>
                  <a:srgbClr val="002060"/>
                </a:solidFill>
              </a:rPr>
              <a:t>ковых</a:t>
            </a:r>
            <a:r>
              <a:rPr lang="ru-RU" sz="2000" b="1" dirty="0" smtClean="0">
                <a:solidFill>
                  <a:srgbClr val="002060"/>
                </a:solidFill>
              </a:rPr>
              <a:t> газ</a:t>
            </a:r>
            <a:r>
              <a:rPr lang="be-BY" sz="2000" b="1" dirty="0" smtClean="0">
                <a:solidFill>
                  <a:srgbClr val="002060"/>
                </a:solidFill>
              </a:rPr>
              <a:t>аў і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адапт</a:t>
            </a:r>
            <a:r>
              <a:rPr lang="be-BY" sz="2000" b="1" dirty="0" smtClean="0">
                <a:solidFill>
                  <a:srgbClr val="002060"/>
                </a:solidFill>
              </a:rPr>
              <a:t>авацца да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</a:rPr>
              <a:t>кл</a:t>
            </a:r>
            <a:r>
              <a:rPr lang="be-BY" sz="2000" b="1" dirty="0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мат</a:t>
            </a:r>
            <a:r>
              <a:rPr lang="be-BY" sz="2000" b="1" dirty="0" smtClean="0">
                <a:solidFill>
                  <a:srgbClr val="002060"/>
                </a:solidFill>
              </a:rPr>
              <a:t>ы</a:t>
            </a:r>
            <a:r>
              <a:rPr lang="ru-RU" sz="2000" b="1" dirty="0" smtClean="0">
                <a:solidFill>
                  <a:srgbClr val="002060"/>
                </a:solidFill>
              </a:rPr>
              <a:t>ч</a:t>
            </a:r>
            <a:r>
              <a:rPr lang="be-BY" sz="2000" b="1" dirty="0" smtClean="0">
                <a:solidFill>
                  <a:srgbClr val="002060"/>
                </a:solidFill>
              </a:rPr>
              <a:t>ных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зм</a:t>
            </a:r>
            <a:r>
              <a:rPr lang="be-BY" sz="2000" b="1" dirty="0" smtClean="0">
                <a:solidFill>
                  <a:srgbClr val="002060"/>
                </a:solidFill>
              </a:rPr>
              <a:t>я</a:t>
            </a:r>
            <a:r>
              <a:rPr lang="ru-RU" sz="2000" b="1" dirty="0" err="1" smtClean="0">
                <a:solidFill>
                  <a:srgbClr val="002060"/>
                </a:solidFill>
              </a:rPr>
              <a:t>нен</a:t>
            </a:r>
            <a:r>
              <a:rPr lang="be-BY" sz="2000" b="1" dirty="0" smtClean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я</a:t>
            </a:r>
            <a:r>
              <a:rPr lang="be-BY" sz="2000" b="1" dirty="0" smtClean="0">
                <a:solidFill>
                  <a:srgbClr val="002060"/>
                </a:solidFill>
              </a:rPr>
              <a:t>ў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be-BY" sz="2000" b="1" dirty="0" smtClean="0">
                <a:solidFill>
                  <a:srgbClr val="002060"/>
                </a:solidFill>
              </a:rPr>
              <a:t>Мэтай з’яўляецца ўтрыманне павышэння сярэдняй тэмпературы на планеце ў межах 2  оС. Для дасягнення гэтай мэты краіны Свету павінны больш інтэнсіўна скарочваць выкіды парніковых газаў і развіваць аднаўляльныя крыніцы энергіі.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клімат саміт 15 г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071810"/>
            <a:ext cx="8827894" cy="33013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be-BY" sz="2400" b="1" dirty="0" smtClean="0">
                <a:solidFill>
                  <a:srgbClr val="002060"/>
                </a:solidFill>
              </a:rPr>
              <a:t>На канферэнцыі выказаліся за паступовы пераход ад вуглявадароднай эпохі да зялёнай рэвалюцыі, якая павінна быць глабальнай. Кіраўнікі 8 краін і 100 гарадоў Свету выказалі свой намер аб пераходзе на выкарыстанне 100 % аднаўляльных крыніц энергіі.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Содержимое 5" descr="клімат саміт 15 г. 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3500438"/>
            <a:ext cx="4038600" cy="2841259"/>
          </a:xfrm>
        </p:spPr>
      </p:pic>
      <p:pic>
        <p:nvPicPr>
          <p:cNvPr id="7" name="Содержимое 6" descr="клімат саміт 15 г. 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500438"/>
            <a:ext cx="4038600" cy="278948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857388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 smtClean="0">
                <a:solidFill>
                  <a:srgbClr val="C00000"/>
                </a:solidFill>
              </a:rPr>
              <a:t>Франсуа </a:t>
            </a:r>
            <a:r>
              <a:rPr lang="be-BY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</a:rPr>
              <a:t>ланд: </a:t>
            </a:r>
            <a:r>
              <a:rPr lang="be-BY" sz="3600" b="1" dirty="0" smtClean="0">
                <a:solidFill>
                  <a:srgbClr val="C00000"/>
                </a:solidFill>
              </a:rPr>
              <a:t>Свет павінен рыхтавацца да</a:t>
            </a:r>
            <a:r>
              <a:rPr lang="ru-RU" sz="3600" b="1" dirty="0" smtClean="0">
                <a:solidFill>
                  <a:srgbClr val="C00000"/>
                </a:solidFill>
              </a:rPr>
              <a:t> эпох</a:t>
            </a:r>
            <a:r>
              <a:rPr lang="be-BY" sz="3600" b="1" dirty="0" smtClean="0">
                <a:solidFill>
                  <a:srgbClr val="C00000"/>
                </a:solidFill>
              </a:rPr>
              <a:t>і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п</a:t>
            </a:r>
            <a:r>
              <a:rPr lang="be-BY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</a:rPr>
              <a:t>сл</a:t>
            </a:r>
            <a:r>
              <a:rPr lang="be-BY" sz="3600" b="1" dirty="0" smtClean="0">
                <a:solidFill>
                  <a:srgbClr val="C00000"/>
                </a:solidFill>
              </a:rPr>
              <a:t>я в</a:t>
            </a:r>
            <a:r>
              <a:rPr lang="ru-RU" sz="3600" b="1" dirty="0" err="1" smtClean="0">
                <a:solidFill>
                  <a:srgbClr val="C00000"/>
                </a:solidFill>
              </a:rPr>
              <a:t>угл</a:t>
            </a:r>
            <a:r>
              <a:rPr lang="be-BY" sz="3600" b="1" dirty="0" smtClean="0">
                <a:solidFill>
                  <a:srgbClr val="C00000"/>
                </a:solidFill>
              </a:rPr>
              <a:t>я</a:t>
            </a:r>
            <a:r>
              <a:rPr lang="ru-RU" sz="3600" b="1" dirty="0" smtClean="0">
                <a:solidFill>
                  <a:srgbClr val="C00000"/>
                </a:solidFill>
              </a:rPr>
              <a:t>в</a:t>
            </a:r>
            <a:r>
              <a:rPr lang="be-BY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err="1" smtClean="0">
                <a:solidFill>
                  <a:srgbClr val="C00000"/>
                </a:solidFill>
              </a:rPr>
              <a:t>д</a:t>
            </a:r>
            <a:r>
              <a:rPr lang="be-BY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err="1" smtClean="0">
                <a:solidFill>
                  <a:srgbClr val="C00000"/>
                </a:solidFill>
              </a:rPr>
              <a:t>родн</a:t>
            </a:r>
            <a:r>
              <a:rPr lang="be-BY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</a:rPr>
              <a:t>г</a:t>
            </a:r>
            <a:r>
              <a:rPr lang="be-BY" sz="3600" b="1" dirty="0" smtClean="0">
                <a:solidFill>
                  <a:srgbClr val="C00000"/>
                </a:solidFill>
              </a:rPr>
              <a:t>а </a:t>
            </a:r>
            <a:r>
              <a:rPr lang="ru-RU" sz="3600" b="1" dirty="0" err="1" smtClean="0">
                <a:solidFill>
                  <a:srgbClr val="C00000"/>
                </a:solidFill>
              </a:rPr>
              <a:t>п</a:t>
            </a:r>
            <a:r>
              <a:rPr lang="be-BY" sz="3600" b="1" dirty="0" smtClean="0">
                <a:solidFill>
                  <a:srgbClr val="C00000"/>
                </a:solidFill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</a:rPr>
              <a:t>л</a:t>
            </a:r>
            <a:r>
              <a:rPr lang="be-BY" sz="3600" b="1" dirty="0" smtClean="0">
                <a:solidFill>
                  <a:srgbClr val="C00000"/>
                </a:solidFill>
              </a:rPr>
              <a:t>і</a:t>
            </a:r>
            <a:r>
              <a:rPr lang="ru-RU" sz="3600" b="1" dirty="0" err="1" smtClean="0">
                <a:solidFill>
                  <a:srgbClr val="C00000"/>
                </a:solidFill>
              </a:rPr>
              <a:t>ва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франсуа аланд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030" y="2192062"/>
            <a:ext cx="4917036" cy="31657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352956" cy="3840171"/>
          </a:xfrm>
        </p:spPr>
        <p:txBody>
          <a:bodyPr/>
          <a:lstStyle/>
          <a:p>
            <a:pPr algn="ctr"/>
            <a:r>
              <a:rPr lang="be-BY" b="1" dirty="0" smtClean="0">
                <a:solidFill>
                  <a:srgbClr val="002060"/>
                </a:solidFill>
              </a:rPr>
              <a:t>Сусветная эканоміка павінна п</a:t>
            </a:r>
            <a:r>
              <a:rPr lang="ru-RU" b="1" dirty="0" err="1" smtClean="0">
                <a:solidFill>
                  <a:srgbClr val="002060"/>
                </a:solidFill>
              </a:rPr>
              <a:t>ач</a:t>
            </a:r>
            <a:r>
              <a:rPr lang="be-BY" b="1" dirty="0" smtClean="0">
                <a:solidFill>
                  <a:srgbClr val="002060"/>
                </a:solidFill>
              </a:rPr>
              <a:t>ы</a:t>
            </a:r>
            <a:r>
              <a:rPr lang="ru-RU" b="1" dirty="0" smtClean="0">
                <a:solidFill>
                  <a:srgbClr val="002060"/>
                </a:solidFill>
              </a:rPr>
              <a:t>на</a:t>
            </a:r>
            <a:r>
              <a:rPr lang="be-BY" b="1" dirty="0" smtClean="0">
                <a:solidFill>
                  <a:srgbClr val="002060"/>
                </a:solidFill>
              </a:rPr>
              <a:t>ць змяняць сучасную вытворчасць і </a:t>
            </a:r>
            <a:r>
              <a:rPr lang="ru-RU" b="1" dirty="0" smtClean="0">
                <a:solidFill>
                  <a:srgbClr val="002060"/>
                </a:solidFill>
              </a:rPr>
              <a:t>пер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ход</a:t>
            </a:r>
            <a:r>
              <a:rPr lang="be-BY" b="1" dirty="0" smtClean="0">
                <a:solidFill>
                  <a:srgbClr val="002060"/>
                </a:solidFill>
              </a:rPr>
              <a:t>зіц</a:t>
            </a:r>
            <a:r>
              <a:rPr lang="ru-RU" b="1" dirty="0" err="1" smtClean="0">
                <a:solidFill>
                  <a:srgbClr val="002060"/>
                </a:solidFill>
              </a:rPr>
              <a:t>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be-BY" b="1" dirty="0" smtClean="0">
                <a:solidFill>
                  <a:srgbClr val="002060"/>
                </a:solidFill>
              </a:rPr>
              <a:t>ад в</a:t>
            </a:r>
            <a:r>
              <a:rPr lang="ru-RU" b="1" dirty="0" err="1" smtClean="0">
                <a:solidFill>
                  <a:srgbClr val="002060"/>
                </a:solidFill>
              </a:rPr>
              <a:t>угл</a:t>
            </a:r>
            <a:r>
              <a:rPr lang="be-BY" b="1" dirty="0" smtClean="0">
                <a:solidFill>
                  <a:srgbClr val="002060"/>
                </a:solidFill>
              </a:rPr>
              <a:t>я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родных</a:t>
            </a:r>
            <a:r>
              <a:rPr lang="be-BY" b="1" dirty="0" smtClean="0">
                <a:solidFill>
                  <a:srgbClr val="002060"/>
                </a:solidFill>
              </a:rPr>
              <a:t> крыніц </a:t>
            </a:r>
            <a:r>
              <a:rPr lang="ru-RU" b="1" dirty="0" err="1" smtClean="0">
                <a:solidFill>
                  <a:srgbClr val="002060"/>
                </a:solidFill>
              </a:rPr>
              <a:t>энерг</a:t>
            </a:r>
            <a:r>
              <a:rPr lang="be-BY" b="1" dirty="0" smtClean="0">
                <a:solidFill>
                  <a:srgbClr val="002060"/>
                </a:solidFill>
              </a:rPr>
              <a:t>іі д</a:t>
            </a:r>
            <a:r>
              <a:rPr lang="ru-RU" b="1" dirty="0" smtClean="0">
                <a:solidFill>
                  <a:srgbClr val="002060"/>
                </a:solidFill>
              </a:rPr>
              <a:t>а </a:t>
            </a:r>
            <a:r>
              <a:rPr lang="be-BY" b="1" dirty="0" smtClean="0">
                <a:solidFill>
                  <a:srgbClr val="002060"/>
                </a:solidFill>
              </a:rPr>
              <a:t>ад</a:t>
            </a:r>
            <a:r>
              <a:rPr lang="ru-RU" b="1" dirty="0" err="1" smtClean="0">
                <a:solidFill>
                  <a:srgbClr val="002060"/>
                </a:solidFill>
              </a:rPr>
              <a:t>н</a:t>
            </a:r>
            <a:r>
              <a:rPr lang="be-BY" b="1" dirty="0" smtClean="0">
                <a:solidFill>
                  <a:srgbClr val="002060"/>
                </a:solidFill>
              </a:rPr>
              <a:t>аў</a:t>
            </a:r>
            <a:r>
              <a:rPr lang="ru-RU" b="1" dirty="0" smtClean="0">
                <a:solidFill>
                  <a:srgbClr val="002060"/>
                </a:solidFill>
              </a:rPr>
              <a:t>ля</a:t>
            </a:r>
            <a:r>
              <a:rPr lang="be-BY" b="1" dirty="0" smtClean="0">
                <a:solidFill>
                  <a:srgbClr val="002060"/>
                </a:solidFill>
              </a:rPr>
              <a:t>льных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 склад </a:t>
            </a:r>
            <a:r>
              <a:rPr lang="ru-RU" b="1" dirty="0" err="1" smtClean="0">
                <a:solidFill>
                  <a:srgbClr val="002060"/>
                </a:solidFill>
              </a:rPr>
              <a:t>беларускай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дэлегацыі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канфэрэнцыі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ўваходзілі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прадстаўнікі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Мінпрыроды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Міністэрства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замежных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спраў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беларускай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амбасады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ў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Францыі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нацыянальныя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экспэрты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ў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пытаннях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змены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клімату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прадстаўнікі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няўрадавых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арганізацый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Дэлегацыя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Беларусі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заявіла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што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падтрымлівае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калектыўныя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намаганні</a:t>
            </a:r>
            <a:r>
              <a:rPr lang="ru-RU" b="1" dirty="0" smtClean="0">
                <a:solidFill>
                  <a:srgbClr val="002060"/>
                </a:solidFill>
              </a:rPr>
              <a:t> па </a:t>
            </a:r>
            <a:r>
              <a:rPr lang="ru-RU" b="1" dirty="0" err="1" smtClean="0">
                <a:solidFill>
                  <a:srgbClr val="002060"/>
                </a:solidFill>
              </a:rPr>
              <a:t>дасягненню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асноўнага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арыенціра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стагоддзя</a:t>
            </a:r>
            <a:r>
              <a:rPr lang="ru-RU" b="1" dirty="0" smtClean="0">
                <a:solidFill>
                  <a:srgbClr val="002060"/>
                </a:solidFill>
              </a:rPr>
              <a:t> — </a:t>
            </a:r>
            <a:r>
              <a:rPr lang="ru-RU" b="1" dirty="0" err="1" smtClean="0">
                <a:solidFill>
                  <a:srgbClr val="002060"/>
                </a:solidFill>
              </a:rPr>
              <a:t>недапушчэння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павышэння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сярэднясусветнай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тэмпэратуры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больш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чым</a:t>
            </a:r>
            <a:r>
              <a:rPr lang="ru-RU" b="1" dirty="0" smtClean="0">
                <a:solidFill>
                  <a:srgbClr val="002060"/>
                </a:solidFill>
              </a:rPr>
              <a:t> на 2 градусы </a:t>
            </a:r>
            <a:r>
              <a:rPr lang="ru-RU" b="1" dirty="0" err="1" smtClean="0">
                <a:solidFill>
                  <a:srgbClr val="002060"/>
                </a:solidFill>
              </a:rPr>
              <a:t>Цэльсія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ў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параўнанні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даіндустрыяльным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перыядам</a:t>
            </a:r>
            <a:r>
              <a:rPr lang="ru-RU" b="1" dirty="0" smtClean="0">
                <a:solidFill>
                  <a:srgbClr val="002060"/>
                </a:solidFill>
              </a:rPr>
              <a:t>. Беларусь </a:t>
            </a:r>
            <a:r>
              <a:rPr lang="ru-RU" b="1" dirty="0" err="1" smtClean="0">
                <a:solidFill>
                  <a:srgbClr val="002060"/>
                </a:solidFill>
              </a:rPr>
              <a:t>узяла</a:t>
            </a:r>
            <a:r>
              <a:rPr lang="ru-RU" b="1" dirty="0" smtClean="0">
                <a:solidFill>
                  <a:srgbClr val="002060"/>
                </a:solidFill>
              </a:rPr>
              <a:t> на </a:t>
            </a:r>
            <a:r>
              <a:rPr lang="ru-RU" b="1" dirty="0" err="1" smtClean="0">
                <a:solidFill>
                  <a:srgbClr val="002060"/>
                </a:solidFill>
              </a:rPr>
              <a:t>сябе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абавязацельства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забяспечыць</a:t>
            </a:r>
            <a:r>
              <a:rPr lang="ru-RU" b="1" dirty="0" smtClean="0">
                <a:solidFill>
                  <a:srgbClr val="002060"/>
                </a:solidFill>
              </a:rPr>
              <a:t> да 2030 году </a:t>
            </a:r>
            <a:r>
              <a:rPr lang="ru-RU" b="1" dirty="0" err="1" smtClean="0">
                <a:solidFill>
                  <a:srgbClr val="002060"/>
                </a:solidFill>
              </a:rPr>
              <a:t>скарачэнне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выкідаў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парніковых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газаў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ня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менш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чым</a:t>
            </a:r>
            <a:r>
              <a:rPr lang="ru-RU" b="1" dirty="0" smtClean="0">
                <a:solidFill>
                  <a:srgbClr val="002060"/>
                </a:solidFill>
              </a:rPr>
              <a:t> на 28% ад </a:t>
            </a:r>
            <a:r>
              <a:rPr lang="ru-RU" b="1" dirty="0" err="1" smtClean="0">
                <a:solidFill>
                  <a:srgbClr val="002060"/>
                </a:solidFill>
              </a:rPr>
              <a:t>узроўню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выкідаў</a:t>
            </a:r>
            <a:r>
              <a:rPr lang="ru-RU" b="1" dirty="0" smtClean="0">
                <a:solidFill>
                  <a:srgbClr val="002060"/>
                </a:solidFill>
              </a:rPr>
              <a:t> 1990 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/>
            <a:r>
              <a:rPr lang="be-BY" b="1" dirty="0" smtClean="0">
                <a:solidFill>
                  <a:srgbClr val="C00000"/>
                </a:solidFill>
              </a:rPr>
              <a:t>100 мільяардаў даляраў </a:t>
            </a:r>
            <a:r>
              <a:rPr lang="be-BY" b="1" dirty="0" smtClean="0">
                <a:solidFill>
                  <a:srgbClr val="002060"/>
                </a:solidFill>
              </a:rPr>
              <a:t>– такі штогодні аб’ём </a:t>
            </a:r>
            <a:r>
              <a:rPr lang="be-BY" b="1" dirty="0" smtClean="0">
                <a:solidFill>
                  <a:srgbClr val="C00000"/>
                </a:solidFill>
              </a:rPr>
              <a:t>кліматычнага фонду</a:t>
            </a:r>
            <a:r>
              <a:rPr lang="be-BY" b="1" dirty="0" smtClean="0">
                <a:solidFill>
                  <a:srgbClr val="002060"/>
                </a:solidFill>
              </a:rPr>
              <a:t>, у які </a:t>
            </a:r>
            <a:r>
              <a:rPr lang="be-BY" b="1" smtClean="0">
                <a:solidFill>
                  <a:srgbClr val="002060"/>
                </a:solidFill>
              </a:rPr>
              <a:t>будуць укладваць </a:t>
            </a:r>
            <a:r>
              <a:rPr lang="be-BY" b="1" dirty="0" smtClean="0">
                <a:solidFill>
                  <a:srgbClr val="002060"/>
                </a:solidFill>
              </a:rPr>
              <a:t>грошы развітыя краіны, каб дапамагчы слаба развітым у барацьбе са змяненнямі клімату</a:t>
            </a:r>
            <a:r>
              <a:rPr lang="be-BY" b="1" smtClean="0">
                <a:solidFill>
                  <a:srgbClr val="002060"/>
                </a:solidFill>
              </a:rPr>
              <a:t>, адаптаваць сваю гаспадарку </a:t>
            </a:r>
            <a:r>
              <a:rPr lang="be-BY" b="1" dirty="0" smtClean="0">
                <a:solidFill>
                  <a:srgbClr val="002060"/>
                </a:solidFill>
              </a:rPr>
              <a:t>да зменлівасці клімату і кампенсаваць страты ад яго зменлівасці.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72230"/>
          </a:xfrm>
        </p:spPr>
        <p:txBody>
          <a:bodyPr/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Пры гэтым </a:t>
            </a:r>
            <a:r>
              <a:rPr lang="be-BY" b="1" dirty="0" smtClean="0">
                <a:solidFill>
                  <a:srgbClr val="C00000"/>
                </a:solidFill>
              </a:rPr>
              <a:t>выкарыстоўваюцца шэраг </a:t>
            </a:r>
            <a:r>
              <a:rPr lang="be-BY" b="1" dirty="0">
                <a:solidFill>
                  <a:srgbClr val="C00000"/>
                </a:solidFill>
              </a:rPr>
              <a:t>фізічных законаў: </a:t>
            </a:r>
            <a:endParaRPr lang="be-BY" b="1" dirty="0" smtClean="0">
              <a:solidFill>
                <a:srgbClr val="C0000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вучэнне </a:t>
            </a:r>
            <a:r>
              <a:rPr lang="be-BY" b="1" dirty="0">
                <a:solidFill>
                  <a:srgbClr val="002060"/>
                </a:solidFill>
              </a:rPr>
              <a:t>аб цеплаце, </a:t>
            </a:r>
            <a:endParaRPr lang="be-BY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электрамагнітных </a:t>
            </a:r>
            <a:r>
              <a:rPr lang="be-BY" b="1" dirty="0">
                <a:solidFill>
                  <a:srgbClr val="002060"/>
                </a:solidFill>
              </a:rPr>
              <a:t>ваганнях </a:t>
            </a:r>
            <a:r>
              <a:rPr lang="be-BY" b="1" dirty="0" smtClean="0">
                <a:solidFill>
                  <a:srgbClr val="002060"/>
                </a:solidFill>
              </a:rPr>
              <a:t> і </a:t>
            </a:r>
            <a:r>
              <a:rPr lang="be-BY" b="1" dirty="0">
                <a:solidFill>
                  <a:srgbClr val="002060"/>
                </a:solidFill>
              </a:rPr>
              <a:t>выпраменьваннях, </a:t>
            </a:r>
            <a:endParaRPr lang="be-BY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законы </a:t>
            </a:r>
            <a:r>
              <a:rPr lang="be-BY" b="1" dirty="0">
                <a:solidFill>
                  <a:srgbClr val="002060"/>
                </a:solidFill>
              </a:rPr>
              <a:t>гідратэрмадынамікі, </a:t>
            </a:r>
            <a:endParaRPr lang="be-BY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геафізікі</a:t>
            </a:r>
            <a:r>
              <a:rPr lang="be-BY" b="1" dirty="0">
                <a:solidFill>
                  <a:srgbClr val="002060"/>
                </a:solidFill>
              </a:rPr>
              <a:t>, акіяналогіі, </a:t>
            </a:r>
            <a:endParaRPr lang="be-BY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метэаралогіі  і  </a:t>
            </a:r>
            <a:r>
              <a:rPr lang="be-BY" b="1" dirty="0">
                <a:solidFill>
                  <a:srgbClr val="002060"/>
                </a:solidFill>
              </a:rPr>
              <a:t>гідраметэаралогіі.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r>
              <a:rPr lang="be-BY" sz="3600" b="1" dirty="0" smtClean="0">
                <a:solidFill>
                  <a:srgbClr val="C00000"/>
                </a:solidFill>
              </a:rPr>
              <a:t>Сувязь гідраметэаралогіі -- навукі аб гідраатмасферы – з іншымі навукамі: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be-BY" b="1" dirty="0" smtClean="0">
                <a:solidFill>
                  <a:srgbClr val="002060"/>
                </a:solidFill>
              </a:rPr>
              <a:t>Метэаралогія і кліматалогія;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Гідралогія сушы, акіяналогія, гляцыялогія;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Фізіка атмасферы;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Аэралогія;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Сінаптычная метэаралогія;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Тэорыя інфармацыі;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Радыётэлеметрыя;</a:t>
            </a:r>
          </a:p>
          <a:p>
            <a:r>
              <a:rPr lang="be-BY" b="1" dirty="0" smtClean="0">
                <a:solidFill>
                  <a:srgbClr val="002060"/>
                </a:solidFill>
              </a:rPr>
              <a:t>Атмасферная і гідрасферная оптыка</a:t>
            </a:r>
            <a:r>
              <a:rPr lang="be-BY" b="1" dirty="0" smtClean="0">
                <a:solidFill>
                  <a:srgbClr val="C00000"/>
                </a:solidFill>
              </a:rPr>
              <a:t>…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Тэорыя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інфармацыі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гэта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навука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найбольш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заканамернасцях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перадачы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прыёма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інфармацыі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пераўтварэння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захавання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інфармацыі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be-BY" b="1" dirty="0" smtClean="0">
                <a:solidFill>
                  <a:srgbClr val="C00000"/>
                </a:solidFill>
              </a:rPr>
              <a:t>Тыя даныя, якія перадаюцца адрасату, называюцца паведамленнямі; даныя атрыманыя адрасатам называюцца інфармацыяй.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</a:rPr>
              <a:t>Праблемы ў гідраметэаралогіі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/>
            <a:r>
              <a:rPr lang="be-BY" b="1" dirty="0">
                <a:solidFill>
                  <a:srgbClr val="002060"/>
                </a:solidFill>
              </a:rPr>
              <a:t>Нягледзячы на значныя дасягненні, у гідраметэаралогіі яшчэ застаецца мноства нявырашаных праблем. </a:t>
            </a:r>
            <a:endParaRPr lang="be-BY" b="1" dirty="0" smtClean="0">
              <a:solidFill>
                <a:srgbClr val="002060"/>
              </a:solidFill>
            </a:endParaRPr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Пад эгідай СМА выконваюцца Міжнародныя </a:t>
            </a:r>
            <a:r>
              <a:rPr lang="be-BY" b="1" dirty="0">
                <a:solidFill>
                  <a:srgbClr val="002060"/>
                </a:solidFill>
              </a:rPr>
              <a:t>навуковыя праграмы, </a:t>
            </a:r>
            <a:r>
              <a:rPr lang="be-BY" b="1" dirty="0" smtClean="0">
                <a:solidFill>
                  <a:srgbClr val="002060"/>
                </a:solidFill>
              </a:rPr>
              <a:t>накіраваныя </a:t>
            </a:r>
            <a:r>
              <a:rPr lang="be-BY" b="1" dirty="0">
                <a:solidFill>
                  <a:srgbClr val="002060"/>
                </a:solidFill>
              </a:rPr>
              <a:t>на вырашэнне гэтых праблем. Да такіх праблем адносяцца: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e-BY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858312" cy="6429396"/>
          </a:xfrm>
        </p:spPr>
        <p:txBody>
          <a:bodyPr>
            <a:normAutofit fontScale="85000" lnSpcReduction="10000"/>
          </a:bodyPr>
          <a:lstStyle/>
          <a:p>
            <a:r>
              <a:rPr lang="be-BY" dirty="0" smtClean="0">
                <a:solidFill>
                  <a:srgbClr val="002060"/>
                </a:solidFill>
              </a:rPr>
              <a:t>• </a:t>
            </a:r>
            <a:r>
              <a:rPr lang="be-BY" b="1" dirty="0" smtClean="0">
                <a:solidFill>
                  <a:srgbClr val="002060"/>
                </a:solidFill>
              </a:rPr>
              <a:t>узаемадзеянне атмасферы і акіяна;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стварэнне дакладнай мадэлі агульнай цыркуляцыі атмасферы і акіяна;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забруджванне прыроднага асяроддзя і яго ўздзеянне на метэаралагічныя працэсы;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узнікненне і развіццё ўраганаў, штормаў і іншых стыхійных метэаралагічных з’яў, іх прагноз;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сонечна-зямныя сувязі;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фізічныя працэсы ўтварэння хмарнасці і ападкаў;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структура цеплавога і радыяцыйнага балансу і яе ўплыў на атмасферныя працэсы;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распрацоўка надзейных метадаў прагнозу надвор’я;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be-BY" b="1" dirty="0" smtClean="0">
                <a:solidFill>
                  <a:srgbClr val="002060"/>
                </a:solidFill>
              </a:rPr>
              <a:t>• змяненні глабальнага і лакальнага кліматаў;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be-BY" sz="3200" b="1" dirty="0">
                <a:solidFill>
                  <a:srgbClr val="C00000"/>
                </a:solidFill>
              </a:rPr>
              <a:t>Міжнароднае супрацоўніцтва ў галіне гідраметэаралогіі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ctr"/>
            <a:r>
              <a:rPr lang="be-BY" b="1" dirty="0">
                <a:solidFill>
                  <a:srgbClr val="002060"/>
                </a:solidFill>
              </a:rPr>
              <a:t>Пачатак міжнароднага супрацоўніцтва ў галіне гідраметэаралогіі быў пакладзены на </a:t>
            </a:r>
            <a:r>
              <a:rPr lang="be-BY" b="1" i="1" dirty="0">
                <a:solidFill>
                  <a:srgbClr val="C00000"/>
                </a:solidFill>
              </a:rPr>
              <a:t>Першым міжнародным метэаралагічным кангрэсе</a:t>
            </a:r>
            <a:r>
              <a:rPr lang="be-BY" b="1" dirty="0">
                <a:solidFill>
                  <a:srgbClr val="002060"/>
                </a:solidFill>
              </a:rPr>
              <a:t>, што адбыўся ў Вене ў верасні 1873 г. </a:t>
            </a:r>
            <a:endParaRPr lang="be-BY" b="1" dirty="0" smtClean="0">
              <a:solidFill>
                <a:srgbClr val="002060"/>
              </a:solidFill>
            </a:endParaRPr>
          </a:p>
          <a:p>
            <a:pPr algn="ctr"/>
            <a:r>
              <a:rPr lang="be-BY" b="1" dirty="0" smtClean="0">
                <a:solidFill>
                  <a:srgbClr val="002060"/>
                </a:solidFill>
              </a:rPr>
              <a:t>На </a:t>
            </a:r>
            <a:r>
              <a:rPr lang="be-BY" b="1" dirty="0">
                <a:solidFill>
                  <a:srgbClr val="002060"/>
                </a:solidFill>
              </a:rPr>
              <a:t>гэтым кангрэсе была створана </a:t>
            </a:r>
            <a:r>
              <a:rPr lang="be-BY" b="1" i="1" dirty="0">
                <a:solidFill>
                  <a:srgbClr val="C00000"/>
                </a:solidFill>
              </a:rPr>
              <a:t>Сусветная метэаралагічная арганізацыя</a:t>
            </a:r>
            <a:r>
              <a:rPr lang="be-BY" b="1" dirty="0">
                <a:solidFill>
                  <a:srgbClr val="C00000"/>
                </a:solidFill>
              </a:rPr>
              <a:t> (СМА), </a:t>
            </a:r>
            <a:r>
              <a:rPr lang="be-BY" b="1" dirty="0">
                <a:solidFill>
                  <a:srgbClr val="002060"/>
                </a:solidFill>
              </a:rPr>
              <a:t>якая стала ў 1950 г. спецыялізаванай установай ААН.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СМА ажыццяўляе абмен данымі назіранняў паміж гідраметэаралагічнымі службамі ўсіх краін, сочыць за выкананнем адзінай методыкі назіранняў, клапоціцца аб распаўсюджванні вынікаў навукова-метадычных даследаванняў ва ўсім свеце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/>
            <a:r>
              <a:rPr lang="be-BY" b="1" dirty="0">
                <a:solidFill>
                  <a:srgbClr val="C00000"/>
                </a:solidFill>
              </a:rPr>
              <a:t>Для даследавання буйнамаштабных тэрмагідрадынамічных працэсаў у сістэме акіян–атмасфера–кантыненты распрацаваны і выконваюцца шэраг міжнародных праграм, якія скіраваны на вывучэнне Сусветнага акіяна, атмасферы, геа- і біясферы, а таксама зменлівасці і прадказальнасці клімату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841B-1667-487C-B901-CD5ABF16BE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Сувязь метадаў дыстанцыйнага даследавання з іншымі навукамі</vt:lpstr>
      <vt:lpstr>Презентация PowerPoint</vt:lpstr>
      <vt:lpstr>Сувязь гідраметэаралогіі -- навукі аб гідраатмасферы – з іншымі навукамі:</vt:lpstr>
      <vt:lpstr>Презентация PowerPoint</vt:lpstr>
      <vt:lpstr>Праблемы ў гідраметэаралогіі</vt:lpstr>
      <vt:lpstr>  </vt:lpstr>
      <vt:lpstr>Міжнароднае супрацоўніцтва ў галіне гідраметэаралогіі</vt:lpstr>
      <vt:lpstr>Презентация PowerPoint</vt:lpstr>
      <vt:lpstr>Презентация PowerPoint</vt:lpstr>
      <vt:lpstr>Міжнародныя праграмы ў вобласці гідраметэаралогіі</vt:lpstr>
      <vt:lpstr>Презентация PowerPoint</vt:lpstr>
      <vt:lpstr>У 1988 г. СМА была зацверджана Міжурадавая група экспертаў па змяненню клімату (МГЭЗК) </vt:lpstr>
      <vt:lpstr>Презентация PowerPoint</vt:lpstr>
      <vt:lpstr>Удзельнікі канферэнцыі прынялі доўгатэрміновы план дзеяння для запавольвання кліматычных змяненняў, якія адбываюцца ў свеце. Усе краіны абавязаны скарочваць выкіды парніковых газаў і адаптавацца да кліматычных змяненняў. Мэтай з’яўляецца ўтрыманне павышэння сярэдняй тэмпературы на планеце ў межах 2  оС. Для дасягнення гэтай мэты краіны Свету павінны больш інтэнсіўна скарочваць выкіды парніковых газаў і развіваць аднаўляльныя крыніцы энергіі. </vt:lpstr>
      <vt:lpstr>На канферэнцыі выказаліся за паступовы пераход ад вуглявадароднай эпохі да зялёнай рэвалюцыі, якая павінна быць глабальнай. Кіраўнікі 8 краін і 100 гарадоў Свету выказалі свой намер аб пераходзе на выкарыстанне 100 % аднаўляльных крыніц энергіі. </vt:lpstr>
      <vt:lpstr>Франсуа Аланд: Свет павінен рыхтавацца да эпохі пасля вуглявадароднага паліва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Сувязь гідраметэаралогіі -- навукі аб гідраатмасферы -- з іншымі навукамі</dc:title>
  <dc:creator>User</dc:creator>
  <cp:lastModifiedBy>User</cp:lastModifiedBy>
  <cp:revision>49</cp:revision>
  <dcterms:created xsi:type="dcterms:W3CDTF">2015-12-29T14:42:44Z</dcterms:created>
  <dcterms:modified xsi:type="dcterms:W3CDTF">2020-11-08T16:49:06Z</dcterms:modified>
</cp:coreProperties>
</file>