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63" r:id="rId3"/>
    <p:sldId id="264" r:id="rId4"/>
    <p:sldId id="258" r:id="rId5"/>
    <p:sldId id="287" r:id="rId6"/>
    <p:sldId id="290" r:id="rId7"/>
    <p:sldId id="291" r:id="rId8"/>
    <p:sldId id="259" r:id="rId9"/>
    <p:sldId id="266" r:id="rId10"/>
    <p:sldId id="271" r:id="rId11"/>
    <p:sldId id="272" r:id="rId12"/>
    <p:sldId id="274" r:id="rId13"/>
    <p:sldId id="275" r:id="rId14"/>
    <p:sldId id="276" r:id="rId15"/>
    <p:sldId id="277" r:id="rId16"/>
    <p:sldId id="285" r:id="rId17"/>
    <p:sldId id="278" r:id="rId18"/>
    <p:sldId id="28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F4C6E-3738-43B1-95BD-1594CB8DAB10}" type="datetimeFigureOut">
              <a:rPr lang="ru-RU" smtClean="0"/>
              <a:pPr/>
              <a:t>08.11.2020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0018E-4479-4007-931B-33AA6011FE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B6131-808C-4EBB-8425-FC70C08290DA}" type="datetime1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8A375-3710-4E63-B7DF-7289C12A0E0D}" type="datetime1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C84DF-F6AB-4C51-88BB-4BE5122B92C6}" type="datetime1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67FBB-735C-43D5-8E7E-799C1C9C58DE}" type="datetime1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E58E8-B763-4C2E-B4E7-D088CF7D306F}" type="datetime1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82856-1B1D-4D1C-A0F0-3A1BB813EE91}" type="datetime1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BA063-6B6E-4659-817F-E5250F5934AD}" type="datetime1">
              <a:rPr lang="ru-RU" smtClean="0"/>
              <a:pPr/>
              <a:t>08.11.2020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E096-7853-4C52-B96F-29B46BD3F416}" type="datetime1">
              <a:rPr lang="ru-RU" smtClean="0"/>
              <a:pPr/>
              <a:t>08.11.2020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33DC3-D37D-4080-BD7C-88D7AFE5E257}" type="datetime1">
              <a:rPr lang="ru-RU" smtClean="0"/>
              <a:pPr/>
              <a:t>08.11.2020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7A3B1-F10E-4B81-91F5-A54F58EF10FD}" type="datetime1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12FD6-C2AF-427A-A633-F80131858EB5}" type="datetime1">
              <a:rPr lang="ru-RU" smtClean="0"/>
              <a:pPr/>
              <a:t>08.11.2020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FE36C-6F1D-486D-B7CE-349EAF6449F8}" type="datetime1">
              <a:rPr lang="ru-RU" smtClean="0"/>
              <a:pPr/>
              <a:t>08.11.2020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91593-A9DE-4B12-8152-032F5D22B56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  <a:solidFill>
            <a:schemeClr val="bg2"/>
          </a:solidFill>
        </p:spPr>
        <p:txBody>
          <a:bodyPr/>
          <a:lstStyle/>
          <a:p>
            <a:pPr algn="ctr"/>
            <a:endParaRPr lang="be-BY" b="1" dirty="0" smtClean="0">
              <a:solidFill>
                <a:schemeClr val="tx2"/>
              </a:solidFill>
            </a:endParaRPr>
          </a:p>
          <a:p>
            <a:pPr algn="ctr"/>
            <a:endParaRPr lang="be-BY" b="1" dirty="0" smtClean="0">
              <a:solidFill>
                <a:schemeClr val="tx2"/>
              </a:solidFill>
            </a:endParaRPr>
          </a:p>
          <a:p>
            <a:pPr algn="ctr"/>
            <a:r>
              <a:rPr lang="be-BY" b="1" dirty="0" smtClean="0">
                <a:solidFill>
                  <a:srgbClr val="C00000"/>
                </a:solidFill>
              </a:rPr>
              <a:t>МЕТАДЫ  </a:t>
            </a:r>
            <a:r>
              <a:rPr lang="be-BY" b="1" dirty="0">
                <a:solidFill>
                  <a:srgbClr val="C00000"/>
                </a:solidFill>
              </a:rPr>
              <a:t>ДЫСТАНЦЫЙНЫХ ДАСЛЕДАВАННЯЎ </a:t>
            </a:r>
            <a:r>
              <a:rPr lang="be-BY" b="1" dirty="0" smtClean="0">
                <a:solidFill>
                  <a:srgbClr val="C00000"/>
                </a:solidFill>
              </a:rPr>
              <a:t> У</a:t>
            </a:r>
            <a:endParaRPr lang="ru-RU" b="1" dirty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be-BY" b="1" dirty="0" smtClean="0">
                <a:solidFill>
                  <a:srgbClr val="C00000"/>
                </a:solidFill>
              </a:rPr>
              <a:t>ГІДРАМЕТЭАРАЛОГІІ</a:t>
            </a:r>
          </a:p>
          <a:p>
            <a:pPr algn="ctr">
              <a:buNone/>
            </a:pPr>
            <a:endParaRPr lang="be-BY" sz="28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be-BY" sz="3600" b="1" dirty="0" smtClean="0">
                <a:solidFill>
                  <a:srgbClr val="002060"/>
                </a:solidFill>
              </a:rPr>
              <a:t>Выніковы </a:t>
            </a:r>
            <a:r>
              <a:rPr lang="be-BY" sz="3600" b="1" dirty="0">
                <a:solidFill>
                  <a:srgbClr val="002060"/>
                </a:solidFill>
              </a:rPr>
              <a:t>кантроль ведаў ажыццяўляецца ў форме </a:t>
            </a:r>
            <a:r>
              <a:rPr lang="be-BY" sz="3600" b="1" dirty="0" smtClean="0">
                <a:solidFill>
                  <a:srgbClr val="002060"/>
                </a:solidFill>
              </a:rPr>
              <a:t>экзамену </a:t>
            </a:r>
            <a:endParaRPr lang="ru-RU" sz="3600" b="1" dirty="0">
              <a:solidFill>
                <a:srgbClr val="002060"/>
              </a:solidFill>
            </a:endParaRPr>
          </a:p>
          <a:p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Autofit/>
          </a:bodyPr>
          <a:lstStyle/>
          <a:p>
            <a:pPr lvl="1" algn="ctr"/>
            <a:r>
              <a:rPr lang="be-BY" sz="3600" b="1" dirty="0">
                <a:solidFill>
                  <a:srgbClr val="C00000"/>
                </a:solidFill>
              </a:rPr>
              <a:t>Метады дыстанцыйнага зандзіравання гідраатмасферы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86874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be-BY" dirty="0" smtClean="0"/>
              <a:t>    </a:t>
            </a:r>
            <a:r>
              <a:rPr lang="be-BY" b="1" dirty="0" smtClean="0">
                <a:solidFill>
                  <a:srgbClr val="002060"/>
                </a:solidFill>
              </a:rPr>
              <a:t>У залежнасці ад мэтавага прызначэння </a:t>
            </a:r>
            <a:r>
              <a:rPr lang="be-BY" b="1" dirty="0" smtClean="0">
                <a:solidFill>
                  <a:srgbClr val="C00000"/>
                </a:solidFill>
              </a:rPr>
              <a:t>ДЗ </a:t>
            </a:r>
            <a:r>
              <a:rPr lang="be-BY" b="1" dirty="0" smtClean="0">
                <a:solidFill>
                  <a:srgbClr val="002060"/>
                </a:solidFill>
              </a:rPr>
              <a:t>гідраатмасферы бывае розным: </a:t>
            </a:r>
          </a:p>
          <a:p>
            <a:r>
              <a:rPr lang="be-BY" b="1" dirty="0" smtClean="0">
                <a:solidFill>
                  <a:srgbClr val="002060"/>
                </a:solidFill>
              </a:rPr>
              <a:t>Вымярэнне ветру называюць </a:t>
            </a:r>
            <a:r>
              <a:rPr lang="be-BY" b="1" dirty="0" smtClean="0">
                <a:solidFill>
                  <a:srgbClr val="C00000"/>
                </a:solidFill>
              </a:rPr>
              <a:t>ветравым</a:t>
            </a:r>
            <a:r>
              <a:rPr lang="be-BY" b="1" dirty="0" smtClean="0">
                <a:solidFill>
                  <a:srgbClr val="002060"/>
                </a:solidFill>
              </a:rPr>
              <a:t>, а адначасовае вымярэнне ветру, тэмпературы і вільготнасці – </a:t>
            </a:r>
            <a:r>
              <a:rPr lang="be-BY" b="1" dirty="0" smtClean="0">
                <a:solidFill>
                  <a:srgbClr val="C00000"/>
                </a:solidFill>
              </a:rPr>
              <a:t>тэмпературна-ветравым</a:t>
            </a:r>
            <a:r>
              <a:rPr lang="be-BY" b="1" dirty="0" smtClean="0">
                <a:solidFill>
                  <a:srgbClr val="002060"/>
                </a:solidFill>
              </a:rPr>
              <a:t>. Вымярэнні пры дапамозе радыёзондаў-- </a:t>
            </a:r>
            <a:r>
              <a:rPr lang="be-BY" b="1" dirty="0" smtClean="0">
                <a:solidFill>
                  <a:srgbClr val="C00000"/>
                </a:solidFill>
              </a:rPr>
              <a:t>радыёзандзіраваннем</a:t>
            </a:r>
            <a:r>
              <a:rPr lang="be-BY" b="1" dirty="0" smtClean="0">
                <a:solidFill>
                  <a:srgbClr val="002060"/>
                </a:solidFill>
              </a:rPr>
              <a:t>, пры дапамозе прыладаў, якія паднімаюцца на самалёце, – </a:t>
            </a:r>
            <a:r>
              <a:rPr lang="be-BY" b="1" dirty="0" smtClean="0">
                <a:solidFill>
                  <a:srgbClr val="C00000"/>
                </a:solidFill>
              </a:rPr>
              <a:t>самалётным</a:t>
            </a:r>
            <a:r>
              <a:rPr lang="be-BY" b="1" dirty="0" smtClean="0">
                <a:solidFill>
                  <a:srgbClr val="002060"/>
                </a:solidFill>
              </a:rPr>
              <a:t>, а на аэрастаце – </a:t>
            </a:r>
            <a:r>
              <a:rPr lang="be-BY" b="1" dirty="0" smtClean="0">
                <a:solidFill>
                  <a:srgbClr val="C00000"/>
                </a:solidFill>
              </a:rPr>
              <a:t>аэрастатным</a:t>
            </a:r>
            <a:r>
              <a:rPr lang="be-BY" b="1" dirty="0" smtClean="0">
                <a:solidFill>
                  <a:srgbClr val="002060"/>
                </a:solidFill>
              </a:rPr>
              <a:t>.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be-BY" b="1" dirty="0" smtClean="0">
                <a:solidFill>
                  <a:srgbClr val="002060"/>
                </a:solidFill>
              </a:rPr>
              <a:t>Існуе таксама </a:t>
            </a:r>
            <a:r>
              <a:rPr lang="be-BY" b="1" dirty="0" smtClean="0">
                <a:solidFill>
                  <a:srgbClr val="C00000"/>
                </a:solidFill>
              </a:rPr>
              <a:t>ракетнае, спадарожнікавае і карабельнае зандзіраванне</a:t>
            </a:r>
            <a:r>
              <a:rPr lang="be-BY" b="1" dirty="0" smtClean="0">
                <a:solidFill>
                  <a:srgbClr val="002060"/>
                </a:solidFill>
              </a:rPr>
              <a:t>. Усе гэтыя метады </a:t>
            </a:r>
            <a:r>
              <a:rPr lang="be-BY" b="1" dirty="0" smtClean="0">
                <a:solidFill>
                  <a:srgbClr val="C00000"/>
                </a:solidFill>
              </a:rPr>
              <a:t>ДЗ</a:t>
            </a:r>
            <a:r>
              <a:rPr lang="be-BY" b="1" dirty="0" smtClean="0">
                <a:solidFill>
                  <a:srgbClr val="002060"/>
                </a:solidFill>
              </a:rPr>
              <a:t> адносяцца да вертыкальнага зандзіравання, на яго аснове будуюцца вертыкальныя профілі метэаралагічных велічынь і ажыццяўляецца іх картаграфаванне.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Autofit/>
          </a:bodyPr>
          <a:lstStyle/>
          <a:p>
            <a:r>
              <a:rPr lang="be-BY" sz="2800" b="1" dirty="0" smtClean="0">
                <a:solidFill>
                  <a:srgbClr val="C00000"/>
                </a:solidFill>
              </a:rPr>
              <a:t>Гідраметэаралагічныя назіранні падзяляюць па тыпах платформ – носьбітах вымяральнай апаратуры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e-BY" b="1" dirty="0" smtClean="0">
                <a:solidFill>
                  <a:srgbClr val="002060"/>
                </a:solidFill>
              </a:rPr>
              <a:t>1. Наземная сістэма назіранняў, якая складаецца з сеткі абсерваторый, станцый і пастоў, размешчаных на сушы.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be-BY" b="1" dirty="0" smtClean="0">
                <a:solidFill>
                  <a:srgbClr val="002060"/>
                </a:solidFill>
              </a:rPr>
              <a:t>2. Надводная (марская, акіянічная) сістэма назіранняў, якая забяспечвае вымярэнні з караблёў, буёў і іншых сродкаў.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be-BY" b="1" dirty="0" smtClean="0">
                <a:solidFill>
                  <a:srgbClr val="002060"/>
                </a:solidFill>
              </a:rPr>
              <a:t>3. Падводная сістэма, да якой адносяцца батыскафы і батысферы.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r>
              <a:rPr lang="be-BY" b="1" dirty="0" smtClean="0">
                <a:solidFill>
                  <a:srgbClr val="C00000"/>
                </a:solidFill>
              </a:rPr>
              <a:t>4. Паветраная (авіяцыйная) сістэма назіранняў, якая ажыццяўляецца пры дапамозе самалётаў, верталётаў, аэрастатаў, шароў-пілотаў, пастаянна дрэйфуючых у атмасферы.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be-BY" b="1" dirty="0" smtClean="0">
                <a:solidFill>
                  <a:srgbClr val="C00000"/>
                </a:solidFill>
              </a:rPr>
              <a:t>5. Радыёлакацыйныя і радыёзондавыя сістэмы зандзіравання гідраатмасферы.</a:t>
            </a:r>
            <a:endParaRPr lang="ru-RU" b="1" dirty="0" smtClean="0">
              <a:solidFill>
                <a:srgbClr val="C00000"/>
              </a:solidFill>
            </a:endParaRPr>
          </a:p>
          <a:p>
            <a:r>
              <a:rPr lang="be-BY" b="1" dirty="0" smtClean="0">
                <a:solidFill>
                  <a:srgbClr val="C00000"/>
                </a:solidFill>
              </a:rPr>
              <a:t>6. Касмічная сістэма, якая складаецца з геастацыянарных і палярна-арбітальных спадарожнікаў.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be-BY" b="1" dirty="0" smtClean="0">
                <a:solidFill>
                  <a:srgbClr val="002060"/>
                </a:solidFill>
              </a:rPr>
              <a:t>Паводле тыпу крыніцы або прыёмніка электрамагнітнага выпраменьвання вылучаюць </a:t>
            </a:r>
            <a:r>
              <a:rPr lang="be-BY" b="1" dirty="0" smtClean="0">
                <a:solidFill>
                  <a:srgbClr val="C00000"/>
                </a:solidFill>
              </a:rPr>
              <a:t>вакамерныя, фатаграфічныя, радыёметрычныя, радыёлакацыйныя і акустычныя </a:t>
            </a:r>
            <a:r>
              <a:rPr lang="be-BY" b="1" dirty="0" smtClean="0">
                <a:solidFill>
                  <a:srgbClr val="002060"/>
                </a:solidFill>
              </a:rPr>
              <a:t>дыстанцыйныя метады.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>
            <a:normAutofit/>
          </a:bodyPr>
          <a:lstStyle/>
          <a:p>
            <a:pPr algn="ctr"/>
            <a:r>
              <a:rPr lang="be-BY" b="1" dirty="0" smtClean="0">
                <a:solidFill>
                  <a:srgbClr val="002060"/>
                </a:solidFill>
              </a:rPr>
              <a:t>Дыстанцыйныя метады бываюць </a:t>
            </a:r>
            <a:r>
              <a:rPr lang="be-BY" b="1" i="1" dirty="0" smtClean="0">
                <a:solidFill>
                  <a:srgbClr val="C00000"/>
                </a:solidFill>
              </a:rPr>
              <a:t>актыўныя</a:t>
            </a:r>
            <a:r>
              <a:rPr lang="be-BY" b="1" dirty="0" smtClean="0">
                <a:solidFill>
                  <a:srgbClr val="C00000"/>
                </a:solidFill>
              </a:rPr>
              <a:t> і </a:t>
            </a:r>
            <a:r>
              <a:rPr lang="be-BY" b="1" i="1" dirty="0" smtClean="0">
                <a:solidFill>
                  <a:srgbClr val="C00000"/>
                </a:solidFill>
              </a:rPr>
              <a:t>пасіўныя</a:t>
            </a:r>
            <a:r>
              <a:rPr lang="be-BY" b="1" i="1" dirty="0" smtClean="0">
                <a:solidFill>
                  <a:srgbClr val="002060"/>
                </a:solidFill>
              </a:rPr>
              <a:t>:</a:t>
            </a:r>
            <a:r>
              <a:rPr lang="be-BY" b="1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4422"/>
          </a:xfrm>
        </p:spPr>
        <p:txBody>
          <a:bodyPr>
            <a:normAutofit/>
          </a:bodyPr>
          <a:lstStyle/>
          <a:p>
            <a:r>
              <a:rPr lang="be-BY" sz="3200" b="1" dirty="0" smtClean="0">
                <a:solidFill>
                  <a:srgbClr val="C00000"/>
                </a:solidFill>
              </a:rPr>
              <a:t>Структурная схема сістэмы </a:t>
            </a:r>
            <a:br>
              <a:rPr lang="be-BY" sz="3200" b="1" dirty="0" smtClean="0">
                <a:solidFill>
                  <a:srgbClr val="C00000"/>
                </a:solidFill>
              </a:rPr>
            </a:br>
            <a:r>
              <a:rPr lang="be-BY" sz="3200" b="1" dirty="0" smtClean="0">
                <a:solidFill>
                  <a:srgbClr val="C00000"/>
                </a:solidFill>
              </a:rPr>
              <a:t>пасіўнага  зандзіравання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16</a:t>
            </a:fld>
            <a:endParaRPr lang="ru-RU"/>
          </a:p>
        </p:txBody>
      </p:sp>
      <p:pic>
        <p:nvPicPr>
          <p:cNvPr id="2050" name="Picture 2" descr="D:\Documents\КАЎРЫГА\Дыстанцыйныя метады 2\Метады дыстанц.дасл.-Практыкум\Схема дыстан. зандзіравання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77253"/>
            <a:ext cx="8143931" cy="51319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1428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2230"/>
          </a:xfrm>
        </p:spPr>
        <p:txBody>
          <a:bodyPr/>
          <a:lstStyle/>
          <a:p>
            <a:pPr algn="ctr"/>
            <a:r>
              <a:rPr lang="be-BY" b="1" dirty="0" smtClean="0">
                <a:solidFill>
                  <a:srgbClr val="002060"/>
                </a:solidFill>
              </a:rPr>
              <a:t>Па спектральных характарыстыках розных дыяпазонаў электрамагнітнага выпрамянення распазнаюцца гідраатмасферныя аб'екты:</a:t>
            </a:r>
          </a:p>
          <a:p>
            <a:pPr algn="ctr"/>
            <a:r>
              <a:rPr lang="be-BY" b="1" dirty="0" smtClean="0">
                <a:solidFill>
                  <a:srgbClr val="002060"/>
                </a:solidFill>
              </a:rPr>
              <a:t> </a:t>
            </a:r>
            <a:r>
              <a:rPr lang="be-BY" b="1" dirty="0" smtClean="0">
                <a:solidFill>
                  <a:srgbClr val="C00000"/>
                </a:solidFill>
              </a:rPr>
              <a:t>вызначаецца іх памер, шчыльнасць, хімічны склад, фізічныя ўласцівасці, а таксама сінаптычныя аб’екты – атмасферныя (акіянічныя) франты, паветраныя масы, струменныя плыні, цыклоны і антыцыклоны, салёнасць, тэмпература паверхні акіяна і інш.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500198"/>
          </a:xfrm>
        </p:spPr>
        <p:txBody>
          <a:bodyPr>
            <a:noAutofit/>
          </a:bodyPr>
          <a:lstStyle/>
          <a:p>
            <a:r>
              <a:rPr lang="be-BY" sz="4800" b="1" dirty="0" smtClean="0">
                <a:solidFill>
                  <a:srgbClr val="C00000"/>
                </a:solidFill>
              </a:rPr>
              <a:t>Працэс збора і выкарыстання даных ДЗ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18</a:t>
            </a:fld>
            <a:endParaRPr lang="ru-RU"/>
          </a:p>
        </p:txBody>
      </p:sp>
      <p:pic>
        <p:nvPicPr>
          <p:cNvPr id="1026" name="Picture 2" descr="D:\Documents\КАЎРЫГА\Дыстанцыйныя метады 2\Метады дыстанц.дасл.-Практыкум\збор і выкарыстанн ДЗ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9073779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786874" cy="6572296"/>
          </a:xfrm>
        </p:spPr>
        <p:txBody>
          <a:bodyPr>
            <a:normAutofit/>
          </a:bodyPr>
          <a:lstStyle/>
          <a:p>
            <a:pPr lvl="0"/>
            <a:r>
              <a:rPr lang="be-BY" sz="2800" b="1" dirty="0" smtClean="0">
                <a:solidFill>
                  <a:srgbClr val="FF0000"/>
                </a:solidFill>
              </a:rPr>
              <a:t>Каўрыга П.А. Метады дыстанцыйных даследаванняў у гідраметэаралогіі. Мінск, БДУ. 2014.(Элек. рэсурс)</a:t>
            </a:r>
          </a:p>
          <a:p>
            <a:pPr lvl="0"/>
            <a:r>
              <a:rPr lang="be-BY" sz="2800" b="1" dirty="0" smtClean="0">
                <a:solidFill>
                  <a:srgbClr val="002060"/>
                </a:solidFill>
              </a:rPr>
              <a:t>Абламейка С.В. </a:t>
            </a:r>
            <a:r>
              <a:rPr lang="ru-RU" sz="2800" b="1" dirty="0" smtClean="0">
                <a:solidFill>
                  <a:srgbClr val="002060"/>
                </a:solidFill>
              </a:rPr>
              <a:t>Космонавтика Беларуси. Минск,2014</a:t>
            </a:r>
            <a:endParaRPr lang="ru-RU" sz="2800" dirty="0" smtClean="0">
              <a:solidFill>
                <a:srgbClr val="002060"/>
              </a:solidFill>
            </a:endParaRPr>
          </a:p>
          <a:p>
            <a:pPr lvl="0"/>
            <a:r>
              <a:rPr lang="be-BY" sz="2800" b="1" dirty="0" smtClean="0">
                <a:solidFill>
                  <a:srgbClr val="002060"/>
                </a:solidFill>
              </a:rPr>
              <a:t>Зайцева Н.А. Аэролог</a:t>
            </a:r>
            <a:r>
              <a:rPr lang="ru-RU" sz="2800" b="1" dirty="0" smtClean="0">
                <a:solidFill>
                  <a:srgbClr val="002060"/>
                </a:solidFill>
              </a:rPr>
              <a:t>и</a:t>
            </a:r>
            <a:r>
              <a:rPr lang="be-BY" sz="2800" b="1" dirty="0" smtClean="0">
                <a:solidFill>
                  <a:srgbClr val="002060"/>
                </a:solidFill>
              </a:rPr>
              <a:t>я. Л., 1990.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lvl="0"/>
            <a:r>
              <a:rPr lang="be-BY" sz="2800" b="1" dirty="0" smtClean="0">
                <a:solidFill>
                  <a:srgbClr val="002060"/>
                </a:solidFill>
              </a:rPr>
              <a:t>Адерихо, К. С. и др. Физические основы дистанционного зондирования. Минск, 1991.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pPr lvl="0"/>
            <a:r>
              <a:rPr lang="be-BY" sz="2800" b="1" dirty="0" smtClean="0">
                <a:solidFill>
                  <a:srgbClr val="002060"/>
                </a:solidFill>
              </a:rPr>
              <a:t>Гарбук, С. В., Гершензон, В. Е. </a:t>
            </a:r>
            <a:r>
              <a:rPr lang="ru-RU" sz="2800" b="1" dirty="0" smtClean="0">
                <a:solidFill>
                  <a:srgbClr val="002060"/>
                </a:solidFill>
              </a:rPr>
              <a:t>Космические системы дистанционного зондирования Земли</a:t>
            </a:r>
            <a:r>
              <a:rPr lang="be-BY" sz="2800" b="1" dirty="0" smtClean="0">
                <a:solidFill>
                  <a:srgbClr val="002060"/>
                </a:solidFill>
              </a:rPr>
              <a:t>. </a:t>
            </a:r>
            <a:r>
              <a:rPr lang="ru-RU" sz="2800" b="1" dirty="0" smtClean="0">
                <a:solidFill>
                  <a:srgbClr val="002060"/>
                </a:solidFill>
              </a:rPr>
              <a:t>М., 1996. </a:t>
            </a:r>
          </a:p>
          <a:p>
            <a:pPr lvl="0"/>
            <a:r>
              <a:rPr lang="be-BY" sz="2800" b="1" dirty="0" smtClean="0">
                <a:solidFill>
                  <a:srgbClr val="002060"/>
                </a:solidFill>
              </a:rPr>
              <a:t>Герман, М. А. Космические методы исследования в метеорологии. Л., 1985. </a:t>
            </a:r>
            <a:endParaRPr lang="ru-RU" sz="2800" b="1" dirty="0" smtClean="0">
              <a:solidFill>
                <a:srgbClr val="002060"/>
              </a:solidFill>
            </a:endParaRPr>
          </a:p>
          <a:p>
            <a:r>
              <a:rPr lang="be-BY" sz="2800" b="1" dirty="0" smtClean="0">
                <a:solidFill>
                  <a:srgbClr val="002060"/>
                </a:solidFill>
              </a:rPr>
              <a:t>Герман, М. А. и др. Лабораторный практикум по курсу “Космические методы исследования в метеорологии”. Л., 1981.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50083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be-BY" b="1" dirty="0" smtClean="0">
                <a:solidFill>
                  <a:srgbClr val="002060"/>
                </a:solidFill>
              </a:rPr>
              <a:t>Метеорологические автоматизированные радиолокационные сети.  СПб, 2002. 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/>
            <a:r>
              <a:rPr lang="be-BY" b="1" dirty="0" smtClean="0">
                <a:solidFill>
                  <a:srgbClr val="002060"/>
                </a:solidFill>
              </a:rPr>
              <a:t>Наставление гидрометеорологическим станциям и постам. Аэрологические наблюдения на станциях. Вып. 4, ч. </a:t>
            </a:r>
            <a:r>
              <a:rPr lang="en-US" b="1" dirty="0" smtClean="0">
                <a:solidFill>
                  <a:srgbClr val="002060"/>
                </a:solidFill>
              </a:rPr>
              <a:t>III</a:t>
            </a:r>
            <a:r>
              <a:rPr lang="ru-RU" b="1" dirty="0" smtClean="0">
                <a:solidFill>
                  <a:srgbClr val="002060"/>
                </a:solidFill>
              </a:rPr>
              <a:t>.  СПб, 2004. </a:t>
            </a:r>
          </a:p>
          <a:p>
            <a:pPr lvl="0"/>
            <a:r>
              <a:rPr lang="be-BY" b="1" dirty="0" smtClean="0">
                <a:solidFill>
                  <a:srgbClr val="002060"/>
                </a:solidFill>
              </a:rPr>
              <a:t>Радиолокационная метеорология. Л., 1987.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/>
            <a:r>
              <a:rPr lang="be-BY" b="1" dirty="0" smtClean="0">
                <a:solidFill>
                  <a:srgbClr val="002060"/>
                </a:solidFill>
              </a:rPr>
              <a:t> Рис У. Г. Основы дистанционного зондирования. М., 2006. 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/>
            <a:r>
              <a:rPr lang="be-BY" b="1" dirty="0" smtClean="0">
                <a:solidFill>
                  <a:srgbClr val="002060"/>
                </a:solidFill>
              </a:rPr>
              <a:t>Руководство по производству наблюдений и применению информации с неавтоматизированных радиолокаторов.  СПб, 1993. </a:t>
            </a:r>
            <a:endParaRPr lang="ru-RU" b="1" dirty="0" smtClean="0">
              <a:solidFill>
                <a:srgbClr val="002060"/>
              </a:solidFill>
            </a:endParaRPr>
          </a:p>
          <a:p>
            <a:pPr lvl="0"/>
            <a:r>
              <a:rPr lang="be-BY" b="1" dirty="0" smtClean="0">
                <a:solidFill>
                  <a:srgbClr val="002060"/>
                </a:solidFill>
              </a:rPr>
              <a:t> Сборник аэрологических кодов.  СПб, 2005. 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537723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be-BY" sz="4000" b="1" dirty="0" smtClean="0">
                <a:solidFill>
                  <a:srgbClr val="C00000"/>
                </a:solidFill>
              </a:rPr>
              <a:t>Прадмет і задачы курсу</a:t>
            </a: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45224"/>
            <a:ext cx="8229600" cy="48410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r>
              <a:rPr lang="be-BY" b="1" i="1" dirty="0" smtClean="0">
                <a:solidFill>
                  <a:srgbClr val="C00000"/>
                </a:solidFill>
              </a:rPr>
              <a:t>Метэаралагічныя велічыні </a:t>
            </a:r>
            <a:r>
              <a:rPr lang="be-BY" b="1" i="1" dirty="0" smtClean="0">
                <a:solidFill>
                  <a:srgbClr val="002060"/>
                </a:solidFill>
              </a:rPr>
              <a:t>– </a:t>
            </a:r>
            <a:r>
              <a:rPr lang="be-BY" b="1" dirty="0" smtClean="0">
                <a:solidFill>
                  <a:srgbClr val="002060"/>
                </a:solidFill>
              </a:rPr>
              <a:t>гэта колькасныя характарыстыкі стану паветра і падсцілачнай паверхні, да якіх адносяцца тэмпература і ціск, вільготнасць паветра, скорасць і напрамак ветру, віды і колькасць воблачнасці, ападкі і інш.</a:t>
            </a:r>
          </a:p>
          <a:p>
            <a:r>
              <a:rPr lang="be-BY" b="1" i="1" dirty="0" smtClean="0">
                <a:solidFill>
                  <a:srgbClr val="C00000"/>
                </a:solidFill>
              </a:rPr>
              <a:t>Сінонім </a:t>
            </a:r>
            <a:r>
              <a:rPr lang="be-BY" b="1" dirty="0" smtClean="0">
                <a:solidFill>
                  <a:srgbClr val="002060"/>
                </a:solidFill>
              </a:rPr>
              <a:t>– параметры фізічнага стану сістэмы атмасфера—падсцілачная паверхня.</a:t>
            </a:r>
            <a:endParaRPr lang="ru-RU" b="1" i="1" dirty="0" smtClean="0">
              <a:solidFill>
                <a:srgbClr val="002060"/>
              </a:solidFill>
            </a:endParaRPr>
          </a:p>
          <a:p>
            <a:endParaRPr lang="ru-RU" i="1" dirty="0" smtClean="0"/>
          </a:p>
          <a:p>
            <a:endParaRPr lang="ru-RU" i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be-BY" sz="3200" b="1" dirty="0" smtClean="0">
                <a:solidFill>
                  <a:srgbClr val="C00000"/>
                </a:solidFill>
              </a:rPr>
              <a:t>Патрабаванні, якія прад’яўляюцца да першаснай метэінфармацыі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err="1" smtClean="0">
                <a:solidFill>
                  <a:srgbClr val="002060"/>
                </a:solidFill>
              </a:rPr>
              <a:t>Важнейшай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характарыстыкай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першаснай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метеаінформацыі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з’яўляецца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яе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дакладнасць</a:t>
            </a:r>
            <a:r>
              <a:rPr lang="ru-RU" b="1" dirty="0" smtClean="0">
                <a:solidFill>
                  <a:srgbClr val="002060"/>
                </a:solidFill>
              </a:rPr>
              <a:t>, якая </a:t>
            </a:r>
            <a:r>
              <a:rPr lang="ru-RU" b="1" dirty="0" err="1" smtClean="0">
                <a:solidFill>
                  <a:srgbClr val="002060"/>
                </a:solidFill>
              </a:rPr>
              <a:t>вызначаецца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вымеральнымі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сістэмамі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buNone/>
            </a:pPr>
            <a:r>
              <a:rPr lang="ru-RU" b="1" dirty="0" err="1" smtClean="0">
                <a:solidFill>
                  <a:srgbClr val="002060"/>
                </a:solidFill>
              </a:rPr>
              <a:t>Вялікае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значэнне</a:t>
            </a:r>
            <a:r>
              <a:rPr lang="ru-RU" b="1" dirty="0" smtClean="0">
                <a:solidFill>
                  <a:srgbClr val="002060"/>
                </a:solidFill>
              </a:rPr>
              <a:t> мае </a:t>
            </a:r>
            <a:r>
              <a:rPr lang="ru-RU" b="1" dirty="0" err="1" smtClean="0">
                <a:solidFill>
                  <a:srgbClr val="002060"/>
                </a:solidFill>
              </a:rPr>
              <a:t>таксама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</a:p>
          <a:p>
            <a:pPr algn="ctr">
              <a:buNone/>
            </a:pPr>
            <a:r>
              <a:rPr lang="ru-RU" b="1" i="1" dirty="0" err="1" smtClean="0">
                <a:solidFill>
                  <a:srgbClr val="002060"/>
                </a:solidFill>
              </a:rPr>
              <a:t>разрашэнне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</a:rPr>
              <a:t>ў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</a:rPr>
              <a:t>прасторы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b="1" i="1" dirty="0" err="1" smtClean="0">
                <a:solidFill>
                  <a:srgbClr val="002060"/>
                </a:solidFill>
              </a:rPr>
              <a:t>і</a:t>
            </a:r>
            <a:r>
              <a:rPr lang="ru-RU" b="1" i="1" dirty="0" smtClean="0">
                <a:solidFill>
                  <a:srgbClr val="002060"/>
                </a:solidFill>
              </a:rPr>
              <a:t>  </a:t>
            </a:r>
            <a:r>
              <a:rPr lang="ru-RU" b="1" i="1" dirty="0" err="1" smtClean="0">
                <a:solidFill>
                  <a:srgbClr val="002060"/>
                </a:solidFill>
              </a:rPr>
              <a:t>ў</a:t>
            </a:r>
            <a:r>
              <a:rPr lang="ru-RU" b="1" i="1" dirty="0" smtClean="0">
                <a:solidFill>
                  <a:srgbClr val="002060"/>
                </a:solidFill>
              </a:rPr>
              <a:t> часе (</a:t>
            </a:r>
            <a:r>
              <a:rPr lang="ru-RU" b="1" i="1" dirty="0" err="1" smtClean="0">
                <a:solidFill>
                  <a:srgbClr val="002060"/>
                </a:solidFill>
              </a:rPr>
              <a:t>перыядычнасці</a:t>
            </a:r>
            <a:r>
              <a:rPr lang="ru-RU" b="1" i="1" dirty="0" smtClean="0">
                <a:solidFill>
                  <a:srgbClr val="002060"/>
                </a:solidFill>
              </a:rPr>
              <a:t>)  </a:t>
            </a:r>
            <a:r>
              <a:rPr lang="ru-RU" b="1" dirty="0" err="1" smtClean="0">
                <a:solidFill>
                  <a:srgbClr val="002060"/>
                </a:solidFill>
              </a:rPr>
              <a:t>інфармацыі</a:t>
            </a:r>
            <a:r>
              <a:rPr lang="ru-RU" b="1" dirty="0" smtClean="0">
                <a:solidFill>
                  <a:srgbClr val="002060"/>
                </a:solidFill>
              </a:rPr>
              <a:t>, якая </a:t>
            </a:r>
            <a:r>
              <a:rPr lang="ru-RU" b="1" dirty="0" err="1" smtClean="0">
                <a:solidFill>
                  <a:srgbClr val="002060"/>
                </a:solidFill>
              </a:rPr>
              <a:t>паступае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e-BY" b="1" dirty="0" smtClean="0">
                <a:solidFill>
                  <a:srgbClr val="002060"/>
                </a:solidFill>
              </a:rPr>
              <a:t>Да агульных характарыстык метэаінфармацыі адносяць яе </a:t>
            </a:r>
            <a:r>
              <a:rPr lang="be-BY" b="1" i="1" dirty="0" smtClean="0">
                <a:solidFill>
                  <a:srgbClr val="C00000"/>
                </a:solidFill>
              </a:rPr>
              <a:t>глабальнасць</a:t>
            </a:r>
            <a:r>
              <a:rPr lang="be-BY" b="1" dirty="0" smtClean="0">
                <a:solidFill>
                  <a:srgbClr val="C00000"/>
                </a:solidFill>
              </a:rPr>
              <a:t>, </a:t>
            </a:r>
            <a:r>
              <a:rPr lang="be-BY" b="1" i="1" dirty="0" smtClean="0">
                <a:solidFill>
                  <a:srgbClr val="C00000"/>
                </a:solidFill>
              </a:rPr>
              <a:t>трохмернасць</a:t>
            </a:r>
            <a:r>
              <a:rPr lang="be-BY" b="1" dirty="0" smtClean="0">
                <a:solidFill>
                  <a:srgbClr val="C00000"/>
                </a:solidFill>
              </a:rPr>
              <a:t>, </a:t>
            </a:r>
            <a:r>
              <a:rPr lang="be-BY" b="1" i="1" dirty="0" smtClean="0">
                <a:solidFill>
                  <a:srgbClr val="C00000"/>
                </a:solidFill>
              </a:rPr>
              <a:t>комплекснасць</a:t>
            </a:r>
            <a:r>
              <a:rPr lang="be-BY" b="1" dirty="0" smtClean="0">
                <a:solidFill>
                  <a:srgbClr val="C00000"/>
                </a:solidFill>
              </a:rPr>
              <a:t>, </a:t>
            </a:r>
            <a:r>
              <a:rPr lang="be-BY" b="1" i="1" dirty="0" smtClean="0">
                <a:solidFill>
                  <a:srgbClr val="C00000"/>
                </a:solidFill>
              </a:rPr>
              <a:t>аператыўнасць</a:t>
            </a:r>
            <a:r>
              <a:rPr lang="be-BY" b="1" dirty="0" smtClean="0">
                <a:solidFill>
                  <a:srgbClr val="C00000"/>
                </a:solidFill>
              </a:rPr>
              <a:t>, </a:t>
            </a:r>
            <a:r>
              <a:rPr lang="be-BY" b="1" i="1" dirty="0" smtClean="0">
                <a:solidFill>
                  <a:srgbClr val="C00000"/>
                </a:solidFill>
              </a:rPr>
              <a:t>рэгулярнасць</a:t>
            </a:r>
            <a:r>
              <a:rPr lang="be-BY" b="1" dirty="0" smtClean="0">
                <a:solidFill>
                  <a:srgbClr val="C00000"/>
                </a:solidFill>
              </a:rPr>
              <a:t> і </a:t>
            </a:r>
            <a:r>
              <a:rPr lang="be-BY" b="1" i="1" dirty="0" smtClean="0">
                <a:solidFill>
                  <a:srgbClr val="C00000"/>
                </a:solidFill>
              </a:rPr>
              <a:t>сінхроннасць.</a:t>
            </a:r>
            <a:endParaRPr lang="ru-RU" b="1" i="1" dirty="0" smtClean="0">
              <a:solidFill>
                <a:srgbClr val="C00000"/>
              </a:solidFill>
            </a:endParaRPr>
          </a:p>
          <a:p>
            <a:endParaRPr lang="ru-RU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8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715148"/>
          </a:xfrm>
        </p:spPr>
        <p:txBody>
          <a:bodyPr>
            <a:normAutofit/>
          </a:bodyPr>
          <a:lstStyle/>
          <a:p>
            <a:pPr algn="ctr"/>
            <a:r>
              <a:rPr lang="be-BY" sz="2800" b="1" dirty="0">
                <a:solidFill>
                  <a:srgbClr val="C00000"/>
                </a:solidFill>
              </a:rPr>
              <a:t>Задачамі дысцыпліны з’яўляюцца</a:t>
            </a:r>
            <a:r>
              <a:rPr lang="be-BY" sz="2800" b="1" dirty="0" smtClean="0">
                <a:solidFill>
                  <a:srgbClr val="C00000"/>
                </a:solidFill>
              </a:rPr>
              <a:t>:</a:t>
            </a:r>
            <a:endParaRPr lang="be-BY" sz="2400" dirty="0" smtClean="0"/>
          </a:p>
          <a:p>
            <a:r>
              <a:rPr lang="be-BY" sz="2800" b="1" dirty="0" smtClean="0">
                <a:solidFill>
                  <a:srgbClr val="002060"/>
                </a:solidFill>
              </a:rPr>
              <a:t>1</a:t>
            </a:r>
            <a:r>
              <a:rPr lang="be-BY" sz="2800" b="1" dirty="0">
                <a:solidFill>
                  <a:srgbClr val="002060"/>
                </a:solidFill>
              </a:rPr>
              <a:t>) засваенне </a:t>
            </a:r>
            <a:r>
              <a:rPr lang="be-BY" sz="2800" b="1" dirty="0">
                <a:solidFill>
                  <a:srgbClr val="C00000"/>
                </a:solidFill>
              </a:rPr>
              <a:t>асноў радыёгідраметэаралогіі </a:t>
            </a:r>
            <a:r>
              <a:rPr lang="be-BY" sz="2800" b="1" dirty="0">
                <a:solidFill>
                  <a:srgbClr val="002060"/>
                </a:solidFill>
              </a:rPr>
              <a:t>як навукі аб фізічных законах распаўсюджвання электрамагнітных і гукавых выпрамяненняў і іх </a:t>
            </a:r>
            <a:r>
              <a:rPr lang="be-BY" sz="2800" b="1" dirty="0" smtClean="0">
                <a:solidFill>
                  <a:srgbClr val="002060"/>
                </a:solidFill>
              </a:rPr>
              <a:t>узаемадзеянне </a:t>
            </a:r>
            <a:r>
              <a:rPr lang="be-BY" sz="2800" b="1" dirty="0">
                <a:solidFill>
                  <a:srgbClr val="002060"/>
                </a:solidFill>
              </a:rPr>
              <a:t>з вадой, сушай і </a:t>
            </a:r>
            <a:r>
              <a:rPr lang="be-BY" sz="2800" b="1" dirty="0" smtClean="0">
                <a:solidFill>
                  <a:srgbClr val="002060"/>
                </a:solidFill>
              </a:rPr>
              <a:t>паветрам; </a:t>
            </a:r>
            <a:endParaRPr lang="ru-RU" sz="2800" b="1" dirty="0">
              <a:solidFill>
                <a:srgbClr val="002060"/>
              </a:solidFill>
            </a:endParaRPr>
          </a:p>
          <a:p>
            <a:r>
              <a:rPr lang="be-BY" sz="2800" b="1" dirty="0">
                <a:solidFill>
                  <a:srgbClr val="002060"/>
                </a:solidFill>
              </a:rPr>
              <a:t>2) вывучэнне фізічных прынцыпаў </a:t>
            </a:r>
            <a:r>
              <a:rPr lang="be-BY" sz="2800" b="1" dirty="0">
                <a:solidFill>
                  <a:srgbClr val="C00000"/>
                </a:solidFill>
              </a:rPr>
              <a:t>радыёзандзіравання і радыёлакацыі </a:t>
            </a:r>
            <a:r>
              <a:rPr lang="be-BY" sz="2800" b="1" dirty="0">
                <a:solidFill>
                  <a:srgbClr val="002060"/>
                </a:solidFill>
              </a:rPr>
              <a:t>гідраатмасферы і выкарыстанне даных у практыцы прагназавання надвор’я;</a:t>
            </a:r>
            <a:endParaRPr lang="ru-RU" sz="2800" b="1" dirty="0">
              <a:solidFill>
                <a:srgbClr val="002060"/>
              </a:solidFill>
            </a:endParaRPr>
          </a:p>
          <a:p>
            <a:r>
              <a:rPr lang="be-BY" sz="2800" b="1" dirty="0">
                <a:solidFill>
                  <a:srgbClr val="002060"/>
                </a:solidFill>
              </a:rPr>
              <a:t>3) вывучэнне метадаў </a:t>
            </a:r>
            <a:r>
              <a:rPr lang="be-BY" sz="2800" b="1" dirty="0">
                <a:solidFill>
                  <a:srgbClr val="C00000"/>
                </a:solidFill>
              </a:rPr>
              <a:t>спадарожнікавага зандзіравання </a:t>
            </a:r>
            <a:r>
              <a:rPr lang="be-BY" sz="2800" b="1" dirty="0">
                <a:solidFill>
                  <a:srgbClr val="002060"/>
                </a:solidFill>
              </a:rPr>
              <a:t>гідраатмасферы і выкарыстанне спадарожнікавай інфармацыі ў даследаваннях гідраатмасферы і сінаптычным аналізе.</a:t>
            </a:r>
            <a:endParaRPr lang="ru-RU" sz="2800" b="1" dirty="0">
              <a:solidFill>
                <a:srgbClr val="002060"/>
              </a:solidFill>
            </a:endParaRPr>
          </a:p>
          <a:p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42852"/>
            <a:ext cx="8472518" cy="6572296"/>
          </a:xfrm>
        </p:spPr>
        <p:txBody>
          <a:bodyPr>
            <a:normAutofit/>
          </a:bodyPr>
          <a:lstStyle/>
          <a:p>
            <a:pPr algn="ctr"/>
            <a:r>
              <a:rPr lang="be-BY" sz="4800" b="1" dirty="0" smtClean="0">
                <a:solidFill>
                  <a:schemeClr val="accent2">
                    <a:lumMod val="50000"/>
                  </a:schemeClr>
                </a:solidFill>
              </a:rPr>
              <a:t>У англійскай лексіцы </a:t>
            </a:r>
            <a:r>
              <a:rPr lang="be-BY" sz="4800" b="1" dirty="0" smtClean="0">
                <a:solidFill>
                  <a:srgbClr val="C00000"/>
                </a:solidFill>
              </a:rPr>
              <a:t>ДЗЗ</a:t>
            </a:r>
            <a:r>
              <a:rPr lang="be-BY" sz="4800" b="1" dirty="0" smtClean="0">
                <a:solidFill>
                  <a:schemeClr val="accent2">
                    <a:lumMod val="50000"/>
                  </a:schemeClr>
                </a:solidFill>
              </a:rPr>
              <a:t> разумеюцца два </a:t>
            </a:r>
            <a:r>
              <a:rPr lang="be-BY" sz="4800" b="1" dirty="0" smtClean="0">
                <a:solidFill>
                  <a:schemeClr val="accent2">
                    <a:lumMod val="50000"/>
                  </a:schemeClr>
                </a:solidFill>
              </a:rPr>
              <a:t>аспекты</a:t>
            </a:r>
            <a:r>
              <a:rPr lang="be-BY" sz="4800" b="1" dirty="0" smtClean="0">
                <a:solidFill>
                  <a:schemeClr val="accent2">
                    <a:lumMod val="50000"/>
                  </a:schemeClr>
                </a:solidFill>
              </a:rPr>
              <a:t>: </a:t>
            </a:r>
          </a:p>
          <a:p>
            <a:pPr algn="ctr"/>
            <a:r>
              <a:rPr lang="be-BY" sz="4800" b="1" dirty="0" smtClean="0">
                <a:solidFill>
                  <a:schemeClr val="accent2">
                    <a:lumMod val="50000"/>
                  </a:schemeClr>
                </a:solidFill>
              </a:rPr>
              <a:t>1) навукова-даследчы -- </a:t>
            </a:r>
            <a:r>
              <a:rPr lang="ru-RU" sz="4800" b="1" i="1" dirty="0" err="1" smtClean="0">
                <a:solidFill>
                  <a:srgbClr val="C00000"/>
                </a:solidFill>
              </a:rPr>
              <a:t>Remote</a:t>
            </a:r>
            <a:r>
              <a:rPr lang="ru-RU" sz="4800" b="1" i="1" dirty="0" smtClean="0">
                <a:solidFill>
                  <a:srgbClr val="C00000"/>
                </a:solidFill>
              </a:rPr>
              <a:t> </a:t>
            </a:r>
            <a:r>
              <a:rPr lang="ru-RU" sz="4800" b="1" i="1" dirty="0" err="1" smtClean="0">
                <a:solidFill>
                  <a:srgbClr val="C00000"/>
                </a:solidFill>
              </a:rPr>
              <a:t>sensing</a:t>
            </a:r>
            <a:r>
              <a:rPr lang="be-BY" sz="4800" b="1" i="1" dirty="0" smtClean="0">
                <a:solidFill>
                  <a:schemeClr val="accent2">
                    <a:lumMod val="50000"/>
                  </a:schemeClr>
                </a:solidFill>
              </a:rPr>
              <a:t>. </a:t>
            </a:r>
          </a:p>
          <a:p>
            <a:pPr algn="ctr"/>
            <a:r>
              <a:rPr lang="be-BY" sz="4800" b="1" dirty="0" smtClean="0">
                <a:solidFill>
                  <a:schemeClr val="accent2">
                    <a:lumMod val="50000"/>
                  </a:schemeClr>
                </a:solidFill>
              </a:rPr>
              <a:t>2) інжынерна-тэхнічны -- назіранні Зямлі --</a:t>
            </a:r>
            <a:endParaRPr lang="be-BY" dirty="0" smtClean="0"/>
          </a:p>
          <a:p>
            <a:pPr algn="ctr">
              <a:buNone/>
            </a:pPr>
            <a:r>
              <a:rPr lang="en-US" sz="4800" b="1" i="1" dirty="0" smtClean="0">
                <a:solidFill>
                  <a:srgbClr val="C00000"/>
                </a:solidFill>
              </a:rPr>
              <a:t>remote sensing techniques</a:t>
            </a:r>
            <a:r>
              <a:rPr lang="be-BY" sz="4800" b="1" i="1" dirty="0" smtClean="0">
                <a:solidFill>
                  <a:srgbClr val="C00000"/>
                </a:solidFill>
              </a:rPr>
              <a:t> </a:t>
            </a:r>
            <a:r>
              <a:rPr lang="be-BY" sz="4800" b="1" dirty="0" smtClean="0">
                <a:solidFill>
                  <a:srgbClr val="C00000"/>
                </a:solidFill>
              </a:rPr>
              <a:t>(</a:t>
            </a:r>
            <a:r>
              <a:rPr lang="ru-RU" sz="4800" b="1" dirty="0" err="1" smtClean="0">
                <a:solidFill>
                  <a:srgbClr val="C00000"/>
                </a:solidFill>
              </a:rPr>
              <a:t>Earth</a:t>
            </a:r>
            <a:r>
              <a:rPr lang="ru-RU" sz="4800" b="1" dirty="0" smtClean="0">
                <a:solidFill>
                  <a:srgbClr val="C00000"/>
                </a:solidFill>
              </a:rPr>
              <a:t> </a:t>
            </a:r>
            <a:r>
              <a:rPr lang="ru-RU" sz="4800" b="1" dirty="0" err="1" smtClean="0">
                <a:solidFill>
                  <a:srgbClr val="C00000"/>
                </a:solidFill>
              </a:rPr>
              <a:t>Observation</a:t>
            </a:r>
            <a:r>
              <a:rPr lang="ru-RU" sz="4800" b="1" dirty="0" smtClean="0">
                <a:solidFill>
                  <a:srgbClr val="C00000"/>
                </a:solidFill>
              </a:rPr>
              <a:t>)</a:t>
            </a:r>
            <a:r>
              <a:rPr lang="be-BY" sz="4800" b="1" dirty="0" smtClean="0">
                <a:solidFill>
                  <a:srgbClr val="C00000"/>
                </a:solidFill>
              </a:rPr>
              <a:t> </a:t>
            </a:r>
            <a:endParaRPr lang="ru-RU" sz="4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91593-A9DE-4B12-8152-032F5D22B56C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710</Words>
  <Application>Microsoft Office PowerPoint</Application>
  <PresentationFormat>Экран (4:3)</PresentationFormat>
  <Paragraphs>70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1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Прадмет і задачы курсу </vt:lpstr>
      <vt:lpstr>Презентация PowerPoint</vt:lpstr>
      <vt:lpstr>Патрабаванні, якія прад’яўляюцца да першаснай метэінфармацыі</vt:lpstr>
      <vt:lpstr>Презентация PowerPoint</vt:lpstr>
      <vt:lpstr>Презентация PowerPoint</vt:lpstr>
      <vt:lpstr>Презентация PowerPoint</vt:lpstr>
      <vt:lpstr>Метады дыстанцыйнага зандзіравання гідраатмасферы</vt:lpstr>
      <vt:lpstr>Презентация PowerPoint</vt:lpstr>
      <vt:lpstr>Гідраметэаралагічныя назіранні падзяляюць па тыпах платформ – носьбітах вымяральнай апаратуры</vt:lpstr>
      <vt:lpstr>Презентация PowerPoint</vt:lpstr>
      <vt:lpstr>Презентация PowerPoint</vt:lpstr>
      <vt:lpstr>Презентация PowerPoint</vt:lpstr>
      <vt:lpstr>Структурная схема сістэмы  пасіўнага  зандзіравання</vt:lpstr>
      <vt:lpstr>Презентация PowerPoint</vt:lpstr>
      <vt:lpstr>Працэс збора і выкарыстання даных ДЗ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101</cp:revision>
  <dcterms:created xsi:type="dcterms:W3CDTF">2015-05-25T05:49:56Z</dcterms:created>
  <dcterms:modified xsi:type="dcterms:W3CDTF">2020-11-08T16:45:06Z</dcterms:modified>
</cp:coreProperties>
</file>