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9" r:id="rId3"/>
    <p:sldId id="268" r:id="rId4"/>
    <p:sldId id="267" r:id="rId5"/>
    <p:sldId id="257" r:id="rId6"/>
    <p:sldId id="258" r:id="rId7"/>
    <p:sldId id="259" r:id="rId8"/>
    <p:sldId id="260" r:id="rId9"/>
    <p:sldId id="261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21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CADD4-529C-4A4D-B7FB-0BBA2F77F1A7}" type="datetimeFigureOut">
              <a:rPr lang="ru-RU" smtClean="0"/>
              <a:pPr/>
              <a:t>26.03.2019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9E16F-8920-48D8-ADA6-3E8B38C6E9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CADD4-529C-4A4D-B7FB-0BBA2F77F1A7}" type="datetimeFigureOut">
              <a:rPr lang="ru-RU" smtClean="0"/>
              <a:pPr/>
              <a:t>26.03.2019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9E16F-8920-48D8-ADA6-3E8B38C6E9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CADD4-529C-4A4D-B7FB-0BBA2F77F1A7}" type="datetimeFigureOut">
              <a:rPr lang="ru-RU" smtClean="0"/>
              <a:pPr/>
              <a:t>26.03.2019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9E16F-8920-48D8-ADA6-3E8B38C6E9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CADD4-529C-4A4D-B7FB-0BBA2F77F1A7}" type="datetimeFigureOut">
              <a:rPr lang="ru-RU" smtClean="0"/>
              <a:pPr/>
              <a:t>26.03.2019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9E16F-8920-48D8-ADA6-3E8B38C6E9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CADD4-529C-4A4D-B7FB-0BBA2F77F1A7}" type="datetimeFigureOut">
              <a:rPr lang="ru-RU" smtClean="0"/>
              <a:pPr/>
              <a:t>26.03.2019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9E16F-8920-48D8-ADA6-3E8B38C6E9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CADD4-529C-4A4D-B7FB-0BBA2F77F1A7}" type="datetimeFigureOut">
              <a:rPr lang="ru-RU" smtClean="0"/>
              <a:pPr/>
              <a:t>26.03.2019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9E16F-8920-48D8-ADA6-3E8B38C6E9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CADD4-529C-4A4D-B7FB-0BBA2F77F1A7}" type="datetimeFigureOut">
              <a:rPr lang="ru-RU" smtClean="0"/>
              <a:pPr/>
              <a:t>26.03.2019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9E16F-8920-48D8-ADA6-3E8B38C6E9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CADD4-529C-4A4D-B7FB-0BBA2F77F1A7}" type="datetimeFigureOut">
              <a:rPr lang="ru-RU" smtClean="0"/>
              <a:pPr/>
              <a:t>26.03.2019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9E16F-8920-48D8-ADA6-3E8B38C6E9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CADD4-529C-4A4D-B7FB-0BBA2F77F1A7}" type="datetimeFigureOut">
              <a:rPr lang="ru-RU" smtClean="0"/>
              <a:pPr/>
              <a:t>26.03.2019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9E16F-8920-48D8-ADA6-3E8B38C6E9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CADD4-529C-4A4D-B7FB-0BBA2F77F1A7}" type="datetimeFigureOut">
              <a:rPr lang="ru-RU" smtClean="0"/>
              <a:pPr/>
              <a:t>26.03.2019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9E16F-8920-48D8-ADA6-3E8B38C6E9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CADD4-529C-4A4D-B7FB-0BBA2F77F1A7}" type="datetimeFigureOut">
              <a:rPr lang="ru-RU" smtClean="0"/>
              <a:pPr/>
              <a:t>26.03.2019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9E16F-8920-48D8-ADA6-3E8B38C6E9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6CADD4-529C-4A4D-B7FB-0BBA2F77F1A7}" type="datetimeFigureOut">
              <a:rPr lang="ru-RU" smtClean="0"/>
              <a:pPr/>
              <a:t>26.03.2019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D9E16F-8920-48D8-ADA6-3E8B38C6E95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Курс «МИНЕРАЛОГИЯ»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b="1" i="1" dirty="0" smtClean="0"/>
              <a:t>Тема лекции:</a:t>
            </a:r>
          </a:p>
          <a:p>
            <a:r>
              <a:rPr lang="ru-RU" b="1" i="1" dirty="0" smtClean="0"/>
              <a:t>ГАЛОИДЫ (галоидные соединения)</a:t>
            </a:r>
            <a:endParaRPr lang="ru-RU" b="1" i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011618"/>
          </a:xfrm>
        </p:spPr>
        <p:txBody>
          <a:bodyPr>
            <a:normAutofit/>
          </a:bodyPr>
          <a:lstStyle/>
          <a:p>
            <a:r>
              <a:rPr lang="ru-RU" dirty="0" smtClean="0"/>
              <a:t>Цель: Ознакомить учащихся с многообразием и генезисом галоидных соединений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357297"/>
          </a:xfrm>
          <a:solidFill>
            <a:schemeClr val="tx2">
              <a:lumMod val="40000"/>
              <a:lumOff val="60000"/>
            </a:schemeClr>
          </a:solidFill>
          <a:ln w="38100">
            <a:solidFill>
              <a:srgbClr val="00B0F0"/>
            </a:solidFill>
          </a:ln>
        </p:spPr>
        <p:txBody>
          <a:bodyPr>
            <a:normAutofit/>
          </a:bodyPr>
          <a:lstStyle/>
          <a:p>
            <a:r>
              <a:rPr lang="ru-RU" dirty="0" smtClean="0"/>
              <a:t>ГАЛОИДЫ </a:t>
            </a:r>
            <a:r>
              <a:rPr lang="ru-RU" sz="3600" dirty="0" smtClean="0"/>
              <a:t>(</a:t>
            </a:r>
            <a:r>
              <a:rPr lang="ru-RU" sz="3200" dirty="0" smtClean="0"/>
              <a:t>ГАЛОИДНЫЕ СОЕДИНЕНИЯ)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357298"/>
            <a:ext cx="9144000" cy="5500702"/>
          </a:xfrm>
          <a:solidFill>
            <a:srgbClr val="00B0F0"/>
          </a:solidFill>
          <a:ln w="38100">
            <a:solidFill>
              <a:srgbClr val="00B0F0"/>
            </a:solidFill>
          </a:ln>
        </p:spPr>
        <p:txBody>
          <a:bodyPr anchor="ctr">
            <a:normAutofit/>
          </a:bodyPr>
          <a:lstStyle/>
          <a:p>
            <a:pPr algn="just"/>
            <a:r>
              <a:rPr lang="ru-RU" sz="2800" dirty="0" smtClean="0">
                <a:solidFill>
                  <a:schemeClr val="tx1"/>
                </a:solidFill>
              </a:rPr>
              <a:t>      Согласно общепринятой классификации рассматриваются минералы имеющие важное значение для человека в промышленности и народном хозяйстве. В класс галоидов входят около 100 минералов, большинство из которых редкие и малораспространенные. </a:t>
            </a:r>
          </a:p>
          <a:p>
            <a:pPr algn="just"/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smtClean="0">
                <a:solidFill>
                  <a:schemeClr val="tx1"/>
                </a:solidFill>
              </a:rPr>
              <a:t>    Галоиды подразделяются на безводные и водные фториды, безводные и водные хлориды, бромиды и иодиды. Среди этих групп минералов, также выделяются простые и сложные соединения. Дается характеристика их физико-химических свойств, генетические особенности, агрегатное состояние, отличительные диагностические признаки и особенности.</a:t>
            </a:r>
            <a:endParaRPr lang="ru-RU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357297"/>
          </a:xfrm>
          <a:solidFill>
            <a:schemeClr val="tx2">
              <a:lumMod val="40000"/>
              <a:lumOff val="60000"/>
            </a:schemeClr>
          </a:solidFill>
          <a:ln w="38100">
            <a:solidFill>
              <a:srgbClr val="00B0F0"/>
            </a:solidFill>
          </a:ln>
        </p:spPr>
        <p:txBody>
          <a:bodyPr>
            <a:normAutofit/>
          </a:bodyPr>
          <a:lstStyle/>
          <a:p>
            <a:r>
              <a:rPr lang="ru-RU" dirty="0" smtClean="0"/>
              <a:t>ГАЛОИДЫ </a:t>
            </a:r>
            <a:r>
              <a:rPr lang="ru-RU" sz="3600" dirty="0" smtClean="0"/>
              <a:t>(</a:t>
            </a:r>
            <a:r>
              <a:rPr lang="ru-RU" sz="3200" dirty="0" smtClean="0"/>
              <a:t>ГАЛОИДНЫЕ СОЕДИНЕНИЯ)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357298"/>
            <a:ext cx="9144000" cy="5500702"/>
          </a:xfrm>
          <a:solidFill>
            <a:srgbClr val="00B0F0"/>
          </a:solidFill>
          <a:ln w="38100">
            <a:solidFill>
              <a:srgbClr val="00B0F0"/>
            </a:solidFill>
          </a:ln>
        </p:spPr>
        <p:txBody>
          <a:bodyPr anchor="ctr">
            <a:normAutofit/>
          </a:bodyPr>
          <a:lstStyle/>
          <a:p>
            <a:pPr algn="just"/>
            <a:r>
              <a:rPr lang="ru-RU" sz="2800" dirty="0" smtClean="0">
                <a:solidFill>
                  <a:schemeClr val="tx1"/>
                </a:solidFill>
              </a:rPr>
              <a:t>      Согласно общепринятой классификации рассматриваются минералы имеющие важное значение для человека в промышленности и народном хозяйстве. В класс галоидов входят около 100 минералов, большинство из которых редкие и малораспространенные. </a:t>
            </a:r>
          </a:p>
          <a:p>
            <a:pPr algn="just"/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smtClean="0">
                <a:solidFill>
                  <a:schemeClr val="tx1"/>
                </a:solidFill>
              </a:rPr>
              <a:t>    Галоиды подразделяются на безводные и водные фториды, безводные и водные хлориды, бромиды и иодиды. Среди этих групп минералов, также выделяются простые и сложные соединения. Дается характеристика их физико-химических свойств, генетические особенности, агрегатное состояние, отличительные диагностические признаки и особенности.</a:t>
            </a:r>
            <a:endParaRPr lang="ru-RU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Заголовок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0"/>
            <a:ext cx="5568950" cy="6858000"/>
          </a:xfrm>
          <a:solidFill>
            <a:schemeClr val="accent6">
              <a:lumMod val="20000"/>
              <a:lumOff val="80000"/>
            </a:schemeClr>
          </a:solidFill>
          <a:ln w="28575">
            <a:solidFill>
              <a:srgbClr val="FF0000"/>
            </a:solidFill>
          </a:ln>
        </p:spPr>
        <p:txBody>
          <a:bodyPr anchor="ctr">
            <a:normAutofit fontScale="77500" lnSpcReduction="20000"/>
          </a:bodyPr>
          <a:lstStyle/>
          <a:p>
            <a:pPr marL="72000" algn="just">
              <a:buNone/>
            </a:pPr>
            <a:r>
              <a:rPr lang="ru-RU" sz="3400" dirty="0" smtClean="0"/>
              <a:t>     К галоидным минералам относятся фтористые, хлористые, бромистые и </a:t>
            </a:r>
            <a:r>
              <a:rPr lang="ru-RU" sz="3400" dirty="0" err="1" smtClean="0"/>
              <a:t>иодистые</a:t>
            </a:r>
            <a:r>
              <a:rPr lang="ru-RU" sz="3400" dirty="0" smtClean="0"/>
              <a:t> соединения, представляющие собой соли галоидоводородных кислот или же соединения со сложными анионными группами. Наибольшее распространение имеют соединения </a:t>
            </a:r>
            <a:r>
              <a:rPr lang="en-GB" sz="3400" dirty="0" smtClean="0"/>
              <a:t>F </a:t>
            </a:r>
            <a:r>
              <a:rPr lang="ru-RU" sz="3400" dirty="0" smtClean="0"/>
              <a:t>и</a:t>
            </a:r>
            <a:r>
              <a:rPr lang="en-GB" sz="3400" dirty="0" smtClean="0"/>
              <a:t> </a:t>
            </a:r>
            <a:r>
              <a:rPr lang="en-GB" sz="3400" dirty="0" err="1" smtClean="0"/>
              <a:t>Cl</a:t>
            </a:r>
            <a:r>
              <a:rPr lang="ru-RU" sz="3400" dirty="0" smtClean="0"/>
              <a:t>. Элементы</a:t>
            </a:r>
            <a:r>
              <a:rPr lang="en-GB" sz="3400" dirty="0" smtClean="0"/>
              <a:t> Br</a:t>
            </a:r>
            <a:r>
              <a:rPr lang="ru-RU" sz="3400" dirty="0" smtClean="0"/>
              <a:t> и </a:t>
            </a:r>
            <a:r>
              <a:rPr lang="en-GB" sz="3400" dirty="0" smtClean="0"/>
              <a:t>J</a:t>
            </a:r>
            <a:r>
              <a:rPr lang="ru-RU" sz="3400" dirty="0" smtClean="0"/>
              <a:t>, чаще замещают хлор в галоидных соединениях. Все минералы этого класса обладают ионной связью (гетерополярной) с катионами легких металлов. Фтор образует в природе чаще всего соединение с кальцием в виде флюорита </a:t>
            </a:r>
            <a:r>
              <a:rPr lang="en-GB" sz="3400" dirty="0" err="1" smtClean="0"/>
              <a:t>CaF</a:t>
            </a:r>
            <a:r>
              <a:rPr lang="ru-RU" sz="3400" dirty="0" smtClean="0"/>
              <a:t>. Остальные фториды редки. Фтористые минералы в большинстве светлые, небольшого удельного веса и твердости, с низкими показателями преломления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25" name="Текст 2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D:\СЕРГЕЙ\КАМНИ\ФЛЮОРИТ\ДРУЗЫ\03996900012276269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071811"/>
            <a:ext cx="3571868" cy="378618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</p:pic>
      <p:pic>
        <p:nvPicPr>
          <p:cNvPr id="1027" name="Picture 3" descr="D:\СЕРГЕЙ\КАМНИ\ФЛЮОРИТ\КРИСТАЛЛЫ\046195300122468174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571868" cy="307181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 w="28575">
            <a:solidFill>
              <a:srgbClr val="FF0000"/>
            </a:solidFill>
          </a:ln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0"/>
            <a:ext cx="5426106" cy="6715148"/>
          </a:xfrm>
          <a:solidFill>
            <a:schemeClr val="accent2">
              <a:lumMod val="40000"/>
              <a:lumOff val="60000"/>
            </a:schemeClr>
          </a:solidFill>
          <a:ln w="28575">
            <a:solidFill>
              <a:srgbClr val="FF0000"/>
            </a:solidFill>
          </a:ln>
        </p:spPr>
        <p:txBody>
          <a:bodyPr anchor="ctr">
            <a:normAutofit lnSpcReduction="10000"/>
          </a:bodyPr>
          <a:lstStyle/>
          <a:p>
            <a:pPr marL="72000" algn="just">
              <a:lnSpc>
                <a:spcPct val="150000"/>
              </a:lnSpc>
              <a:buNone/>
            </a:pPr>
            <a:r>
              <a:rPr lang="ru-RU" dirty="0" smtClean="0"/>
              <a:t>         </a:t>
            </a:r>
            <a:r>
              <a:rPr lang="ru-RU" sz="2400" dirty="0" smtClean="0"/>
              <a:t>Встречаются в зернистых кристаллических массах, кристаллах, натечных корочках, в землистых и мелоподобных образованиях. Легко разлагаются при нагревании в серной кислоте с выделением фтористого водорода. Генетически это в основном минералы высоких температур: магматические, </a:t>
            </a:r>
            <a:r>
              <a:rPr lang="ru-RU" sz="2400" dirty="0" err="1" smtClean="0"/>
              <a:t>пневматолитовые</a:t>
            </a:r>
            <a:r>
              <a:rPr lang="ru-RU" sz="2400" dirty="0" smtClean="0"/>
              <a:t> и гидротермальные. Некоторые фтористые соединения изредка встречаются в </a:t>
            </a:r>
            <a:r>
              <a:rPr lang="ru-RU" sz="2400" dirty="0" err="1" smtClean="0"/>
              <a:t>гипергенной</a:t>
            </a:r>
            <a:r>
              <a:rPr lang="ru-RU" sz="2400" dirty="0" smtClean="0"/>
              <a:t> зоне.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3000372"/>
            <a:ext cx="3008313" cy="3125791"/>
          </a:xfrm>
          <a:ln w="28575">
            <a:solidFill>
              <a:srgbClr val="FF0000"/>
            </a:solidFill>
          </a:ln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 descr="D:\СЕРГЕЙ\КАМНИ\ФЛЮОРИТ\КРИСТАЛЛЫ\086981800113830009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571868" cy="280367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</p:pic>
      <p:pic>
        <p:nvPicPr>
          <p:cNvPr id="2051" name="Picture 3" descr="D:\СЕРГЕЙ\КАМНИ\ВИЛЛИОМИТ\виллиомит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857496"/>
            <a:ext cx="3571868" cy="400050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0"/>
            <a:ext cx="5568950" cy="6858000"/>
          </a:xfrm>
          <a:solidFill>
            <a:srgbClr val="FFFF00"/>
          </a:solidFill>
        </p:spPr>
        <p:txBody>
          <a:bodyPr anchor="ctr">
            <a:normAutofit/>
          </a:bodyPr>
          <a:lstStyle/>
          <a:p>
            <a:pPr marL="72000" algn="just">
              <a:buNone/>
            </a:pPr>
            <a:r>
              <a:rPr lang="ru-RU" sz="2400" dirty="0" smtClean="0"/>
              <a:t>      Хлористые соединения представлены солями хлористоводородной кислоты. Наибольшее распространение среди них имеют соли </a:t>
            </a:r>
            <a:r>
              <a:rPr lang="en-GB" sz="2400" dirty="0" smtClean="0"/>
              <a:t>Na </a:t>
            </a:r>
            <a:r>
              <a:rPr lang="ru-RU" sz="2400" dirty="0" smtClean="0"/>
              <a:t>и </a:t>
            </a:r>
            <a:r>
              <a:rPr lang="en-GB" sz="2400" dirty="0" smtClean="0"/>
              <a:t>K</a:t>
            </a:r>
            <a:r>
              <a:rPr lang="ru-RU" sz="2400" dirty="0" smtClean="0"/>
              <a:t>, отчасти </a:t>
            </a:r>
            <a:r>
              <a:rPr lang="en-GB" sz="2400" dirty="0" smtClean="0"/>
              <a:t>Mg</a:t>
            </a:r>
            <a:r>
              <a:rPr lang="ru-RU" sz="2400" dirty="0" smtClean="0"/>
              <a:t>,</a:t>
            </a:r>
            <a:r>
              <a:rPr lang="ru-RU" sz="2400" dirty="0"/>
              <a:t> </a:t>
            </a:r>
            <a:r>
              <a:rPr lang="ru-RU" sz="2400" dirty="0" smtClean="0"/>
              <a:t>редко встречаются соли </a:t>
            </a:r>
            <a:r>
              <a:rPr lang="en-GB" sz="2400" dirty="0" smtClean="0"/>
              <a:t>Ag</a:t>
            </a:r>
            <a:r>
              <a:rPr lang="ru-RU" sz="2400" dirty="0" smtClean="0"/>
              <a:t>, </a:t>
            </a:r>
            <a:r>
              <a:rPr lang="en-GB" sz="2400" dirty="0" smtClean="0"/>
              <a:t>Cu</a:t>
            </a:r>
            <a:r>
              <a:rPr lang="ru-RU" sz="2400" dirty="0" smtClean="0"/>
              <a:t>, </a:t>
            </a:r>
            <a:r>
              <a:rPr lang="en-GB" sz="2400" dirty="0" err="1" smtClean="0"/>
              <a:t>Pb</a:t>
            </a:r>
            <a:r>
              <a:rPr lang="ru-RU" sz="2400" dirty="0" smtClean="0"/>
              <a:t>, </a:t>
            </a:r>
            <a:r>
              <a:rPr lang="en-GB" sz="2400" dirty="0" smtClean="0"/>
              <a:t>Hg</a:t>
            </a:r>
            <a:r>
              <a:rPr lang="ru-RU" sz="2400" dirty="0" smtClean="0"/>
              <a:t>. Хлористые соединения щелочей и магния обычно бесцветны или слабо окрашены примесью окислов железа, легко растворяются в воде, горькие или соленые на вкус. Медные и свинцовые хлориды от других отличаются зеленым и синим цветом, большим удельным весом и алмазным блеском. В генетическом отношении выделяются два основных типа хлористых соединений: химические осадки морей и озер, продукты </a:t>
            </a:r>
            <a:r>
              <a:rPr lang="ru-RU" sz="2400" dirty="0" err="1" smtClean="0"/>
              <a:t>гипергенеза</a:t>
            </a:r>
            <a:r>
              <a:rPr lang="ru-RU" sz="2400" dirty="0" smtClean="0"/>
              <a:t> в зонах окисления сульфидных руд.</a:t>
            </a:r>
            <a:endParaRPr lang="ru-RU" sz="24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D:\СЕРГЕЙ\КАМНИ\РЕДКИЕ\Цианотрихит - коп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57604"/>
            <a:ext cx="3571868" cy="300039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</p:pic>
      <p:pic>
        <p:nvPicPr>
          <p:cNvPr id="3075" name="Picture 3" descr="D:\СЕРГЕЙ\КАМНИ\АРАГОНИТ\ГЕЛЕКТИТЫ\06837390012634261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3571868" cy="385762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14744" y="0"/>
            <a:ext cx="5429256" cy="6858000"/>
          </a:xfrm>
          <a:solidFill>
            <a:schemeClr val="accent4">
              <a:lumMod val="40000"/>
              <a:lumOff val="60000"/>
            </a:schemeClr>
          </a:solidFill>
          <a:ln w="38100">
            <a:solidFill>
              <a:srgbClr val="FF0000"/>
            </a:solidFill>
          </a:ln>
        </p:spPr>
        <p:txBody>
          <a:bodyPr anchor="ctr">
            <a:normAutofit/>
          </a:bodyPr>
          <a:lstStyle/>
          <a:p>
            <a:pPr marL="72000" algn="just">
              <a:buNone/>
            </a:pPr>
            <a:r>
              <a:rPr lang="ru-RU" sz="2400" dirty="0" smtClean="0"/>
              <a:t>    Флюорит (плавиковый шпат), криолит и отчасти </a:t>
            </a:r>
            <a:r>
              <a:rPr lang="ru-RU" sz="2400" dirty="0" err="1" smtClean="0"/>
              <a:t>виллиомит</a:t>
            </a:r>
            <a:r>
              <a:rPr lang="ru-RU" sz="2400" dirty="0" smtClean="0"/>
              <a:t> имеют наибольшее практическое значение в металлургической отрасли и применяются как флюс для облегчения плавки металлов. Оптический флюорит используется для изготовления линз и призм в точных приборах. </a:t>
            </a:r>
            <a:r>
              <a:rPr lang="ru-RU" sz="2400" dirty="0" err="1" smtClean="0"/>
              <a:t>Галит</a:t>
            </a:r>
            <a:r>
              <a:rPr lang="ru-RU" sz="2400" dirty="0" smtClean="0"/>
              <a:t> (каменная соль) используется как пищевой продукт и в кожевенном деле. Сильвин</a:t>
            </a:r>
            <a:r>
              <a:rPr lang="ru-RU" sz="2400" dirty="0"/>
              <a:t> </a:t>
            </a:r>
            <a:r>
              <a:rPr lang="ru-RU" sz="2400" dirty="0" smtClean="0"/>
              <a:t>и карналлит незаменимое сырье для химической промышленности и сельского хозяйства. </a:t>
            </a:r>
            <a:r>
              <a:rPr lang="ru-RU" sz="2400" dirty="0" err="1" smtClean="0"/>
              <a:t>Бишофит</a:t>
            </a:r>
            <a:r>
              <a:rPr lang="ru-RU" sz="2400" dirty="0" smtClean="0"/>
              <a:t> с успехом используется в медицине и химии.</a:t>
            </a:r>
            <a:endParaRPr lang="ru-RU" sz="24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9" name="Picture 3" descr="D:\СЕРГЕЙ\Pictures\ПРАКТИКА\СОЛИГОРСК 03.26.2014\PICT96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071810"/>
            <a:ext cx="3714744" cy="378619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  <p:pic>
        <p:nvPicPr>
          <p:cNvPr id="4100" name="Picture 4" descr="D:\СЕРГЕЙ\Pictures\ПРАКТИКА\СОЛИГОРСК 03.26.2014\3b59c7fb2971d55000da1e2ef6d9f58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714744" cy="300037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142983"/>
          </a:xfrm>
          <a:solidFill>
            <a:schemeClr val="tx2">
              <a:lumMod val="75000"/>
            </a:schemeClr>
          </a:solidFill>
          <a:ln w="28575">
            <a:solidFill>
              <a:srgbClr val="00B0F0"/>
            </a:solidFill>
          </a:ln>
        </p:spPr>
        <p:txBody>
          <a:bodyPr/>
          <a:lstStyle/>
          <a:p>
            <a:r>
              <a:rPr lang="ru-RU" dirty="0" smtClean="0">
                <a:solidFill>
                  <a:srgbClr val="00B0F0"/>
                </a:solidFill>
              </a:rPr>
              <a:t>Литература</a:t>
            </a: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214422"/>
            <a:ext cx="9144000" cy="5643578"/>
          </a:xfrm>
          <a:solidFill>
            <a:schemeClr val="accent2">
              <a:lumMod val="20000"/>
              <a:lumOff val="80000"/>
            </a:schemeClr>
          </a:solidFill>
          <a:ln w="38100">
            <a:solidFill>
              <a:srgbClr val="00B0F0"/>
            </a:solidFill>
          </a:ln>
        </p:spPr>
        <p:txBody>
          <a:bodyPr anchor="ctr">
            <a:normAutofit fontScale="77500" lnSpcReduction="20000"/>
          </a:bodyPr>
          <a:lstStyle/>
          <a:p>
            <a:r>
              <a:rPr lang="ru-RU" dirty="0" smtClean="0"/>
              <a:t>.</a:t>
            </a:r>
            <a:endParaRPr lang="ru-RU" dirty="0"/>
          </a:p>
          <a:p>
            <a:pPr marL="514350" indent="-514350" algn="just"/>
            <a:r>
              <a:rPr lang="ru-RU" sz="2600" dirty="0" smtClean="0">
                <a:solidFill>
                  <a:schemeClr val="tx1"/>
                </a:solidFill>
              </a:rPr>
              <a:t>1</a:t>
            </a:r>
            <a:r>
              <a:rPr lang="ru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   </a:t>
            </a:r>
            <a:r>
              <a:rPr lang="ru-RU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Батти</a:t>
            </a:r>
            <a:r>
              <a:rPr lang="ru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Х., </a:t>
            </a:r>
            <a:r>
              <a:rPr lang="ru-RU" sz="2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Принг</a:t>
            </a:r>
            <a:r>
              <a:rPr lang="ru-RU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А. Минералогия для студентов/ Х. </a:t>
            </a:r>
            <a:r>
              <a:rPr lang="ru-RU" sz="2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Батти</a:t>
            </a:r>
            <a:r>
              <a:rPr lang="ru-RU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 др.  Пер. с англ. – М.: Мир, 2001. – 395 </a:t>
            </a:r>
            <a:r>
              <a:rPr lang="ru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с.</a:t>
            </a:r>
            <a:r>
              <a:rPr lang="ru-RU" sz="2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14350" indent="-514350" algn="just"/>
            <a:r>
              <a:rPr lang="ru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   </a:t>
            </a:r>
            <a:r>
              <a:rPr lang="ru-RU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Бетехтин</a:t>
            </a:r>
            <a:r>
              <a:rPr lang="ru-RU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А.Г. Курс минералогии / </a:t>
            </a:r>
            <a:r>
              <a:rPr lang="ru-RU" sz="2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А.Г.Бетехтин</a:t>
            </a:r>
            <a:r>
              <a:rPr lang="ru-RU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М.: Книжный дом, 2008. – 542 </a:t>
            </a:r>
            <a:r>
              <a:rPr lang="ru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с.</a:t>
            </a:r>
            <a:endParaRPr lang="ru-RU" sz="26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">
              <a:buAutoNum type="arabicPeriod" startAt="3"/>
            </a:pPr>
            <a:r>
              <a:rPr lang="ru-RU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Берри</a:t>
            </a:r>
            <a:r>
              <a:rPr lang="ru-RU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Л., </a:t>
            </a:r>
            <a:r>
              <a:rPr lang="ru-RU" sz="2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Мейсон</a:t>
            </a:r>
            <a:r>
              <a:rPr lang="ru-RU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Б., Дитрих. Р. Минералогия: Теоретические основы. Описание минералов. Диагностические таблицы / Л. </a:t>
            </a:r>
            <a:r>
              <a:rPr lang="ru-RU" sz="2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Берри</a:t>
            </a:r>
            <a:r>
              <a:rPr lang="ru-RU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 др. Пер. с англ. – М.: Мир, 1987. – 592 </a:t>
            </a:r>
            <a:r>
              <a:rPr lang="ru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с.</a:t>
            </a:r>
            <a:endParaRPr lang="ru-RU" sz="26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">
              <a:buAutoNum type="arabicPeriod" startAt="3"/>
            </a:pPr>
            <a:r>
              <a:rPr lang="ru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Минералогическая энциклопедия/ </a:t>
            </a:r>
            <a:r>
              <a:rPr lang="ru-RU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 ред. </a:t>
            </a:r>
            <a:r>
              <a:rPr lang="ru-RU" sz="2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Фрея</a:t>
            </a:r>
            <a:r>
              <a:rPr lang="ru-RU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К. </a:t>
            </a:r>
            <a:r>
              <a:rPr lang="ru-RU" sz="26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Л.: Недра, 1985. – 512 с.</a:t>
            </a:r>
          </a:p>
          <a:p>
            <a:pPr marL="514350" indent="-514350" algn="just">
              <a:buAutoNum type="arabicPeriod" startAt="5"/>
            </a:pPr>
            <a:r>
              <a:rPr lang="ru-RU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Музафаров</a:t>
            </a:r>
            <a:r>
              <a:rPr lang="ru-RU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В.Г. Определитель минералов и горных пород </a:t>
            </a:r>
            <a:r>
              <a:rPr lang="ru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/                   </a:t>
            </a:r>
            <a:r>
              <a:rPr lang="ru-RU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В.Г.Музафаров</a:t>
            </a:r>
            <a:r>
              <a:rPr lang="ru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М.: </a:t>
            </a:r>
            <a:r>
              <a:rPr lang="ru-RU" sz="2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Учпедгиз</a:t>
            </a:r>
            <a:r>
              <a:rPr lang="ru-RU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1953. – 168 с.</a:t>
            </a:r>
          </a:p>
          <a:p>
            <a:pPr marL="514350" indent="-514350" algn="just">
              <a:buAutoNum type="arabicPeriod" startAt="6"/>
            </a:pPr>
            <a:r>
              <a:rPr lang="ru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Немец</a:t>
            </a:r>
            <a:r>
              <a:rPr lang="ru-RU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Ф. Ключ к определению минералов и горных </a:t>
            </a:r>
            <a:r>
              <a:rPr lang="ru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пород /Ф</a:t>
            </a:r>
            <a:r>
              <a:rPr lang="ru-RU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Немец.</a:t>
            </a:r>
          </a:p>
          <a:p>
            <a:pPr marL="514350" indent="-514350" algn="just"/>
            <a:r>
              <a:rPr lang="ru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Пер.с </a:t>
            </a:r>
            <a:r>
              <a:rPr lang="ru-RU" sz="2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чешск</a:t>
            </a:r>
            <a:r>
              <a:rPr lang="ru-RU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– М.: Недра, 1982. – 437 с.</a:t>
            </a:r>
          </a:p>
          <a:p>
            <a:pPr marL="514350" indent="-514350" algn="just">
              <a:buAutoNum type="arabicPeriod" startAt="7"/>
            </a:pPr>
            <a:r>
              <a:rPr lang="ru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Соболевский</a:t>
            </a:r>
            <a:r>
              <a:rPr lang="ru-RU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В.И. Замечательные минералы / В.И.Соболевский. </a:t>
            </a:r>
            <a:r>
              <a:rPr lang="ru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.:Просвещение</a:t>
            </a:r>
            <a:r>
              <a:rPr lang="ru-RU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1983. – 190 </a:t>
            </a:r>
            <a:r>
              <a:rPr lang="ru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с.</a:t>
            </a:r>
          </a:p>
          <a:p>
            <a:pPr algn="just"/>
            <a:r>
              <a:rPr lang="ru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8.   </a:t>
            </a:r>
            <a:r>
              <a:rPr lang="ru-RU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Смольянинов</a:t>
            </a:r>
            <a:r>
              <a:rPr lang="ru-RU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Н. А. Практическое руководство по </a:t>
            </a:r>
            <a:r>
              <a:rPr lang="ru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минералогии/</a:t>
            </a:r>
          </a:p>
          <a:p>
            <a:pPr algn="just"/>
            <a:r>
              <a:rPr lang="ru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Н.А.Смольянинов</a:t>
            </a:r>
            <a:r>
              <a:rPr lang="ru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М.: </a:t>
            </a:r>
            <a:r>
              <a:rPr lang="ru-RU" sz="2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Госгеолиздат</a:t>
            </a:r>
            <a:r>
              <a:rPr lang="ru-RU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1948. – 432 с.</a:t>
            </a:r>
            <a:endParaRPr lang="ru-RU" sz="26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</TotalTime>
  <Words>741</Words>
  <Application>Microsoft Office PowerPoint</Application>
  <PresentationFormat>Экран (4:3)</PresentationFormat>
  <Paragraphs>26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Курс «МИНЕРАЛОГИЯ»</vt:lpstr>
      <vt:lpstr>Цель: Ознакомить учащихся с многообразием и генезисом галоидных соединений</vt:lpstr>
      <vt:lpstr>ГАЛОИДЫ (ГАЛОИДНЫЕ СОЕДИНЕНИЯ)</vt:lpstr>
      <vt:lpstr>ГАЛОИДЫ (ГАЛОИДНЫЕ СОЕДИНЕНИЯ)</vt:lpstr>
      <vt:lpstr>Слайд 5</vt:lpstr>
      <vt:lpstr>Слайд 6</vt:lpstr>
      <vt:lpstr>Слайд 7</vt:lpstr>
      <vt:lpstr>Слайд 8</vt:lpstr>
      <vt:lpstr>Литература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ГАЛОИДЫ (ГАЛОИДНЫЕ СОЕДИНЕНИЯ)</dc:title>
  <dc:creator>NMGROUP</dc:creator>
  <cp:lastModifiedBy>NMGROUP</cp:lastModifiedBy>
  <cp:revision>19</cp:revision>
  <dcterms:created xsi:type="dcterms:W3CDTF">2015-09-10T13:31:45Z</dcterms:created>
  <dcterms:modified xsi:type="dcterms:W3CDTF">2019-03-26T08:46:30Z</dcterms:modified>
</cp:coreProperties>
</file>