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</p:sldMasterIdLst>
  <p:sldIdLst>
    <p:sldId id="458" r:id="rId3"/>
    <p:sldId id="420" r:id="rId4"/>
    <p:sldId id="295" r:id="rId5"/>
    <p:sldId id="426" r:id="rId6"/>
    <p:sldId id="421" r:id="rId7"/>
    <p:sldId id="459" r:id="rId8"/>
    <p:sldId id="424" r:id="rId9"/>
    <p:sldId id="423" r:id="rId10"/>
    <p:sldId id="425" r:id="rId11"/>
    <p:sldId id="427" r:id="rId12"/>
    <p:sldId id="456" r:id="rId13"/>
    <p:sldId id="294" r:id="rId14"/>
    <p:sldId id="451" r:id="rId15"/>
    <p:sldId id="384" r:id="rId16"/>
    <p:sldId id="418" r:id="rId17"/>
    <p:sldId id="402" r:id="rId18"/>
    <p:sldId id="434" r:id="rId19"/>
    <p:sldId id="433" r:id="rId20"/>
    <p:sldId id="430" r:id="rId21"/>
    <p:sldId id="449" r:id="rId22"/>
    <p:sldId id="450" r:id="rId23"/>
    <p:sldId id="454" r:id="rId24"/>
    <p:sldId id="455" r:id="rId25"/>
    <p:sldId id="452" r:id="rId26"/>
    <p:sldId id="453" r:id="rId27"/>
    <p:sldId id="457" r:id="rId28"/>
    <p:sldId id="460" r:id="rId29"/>
    <p:sldId id="461" r:id="rId30"/>
    <p:sldId id="462" r:id="rId31"/>
    <p:sldId id="43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63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3/17/2019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A5EFC7-A5E8-4391-A692-5079C6BF61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8529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F1610B-BD7E-4E28-9CA8-43FBC52157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8920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8D4DCC-ADCC-4A6C-B949-1CC38170AA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604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D58640-DFAA-431E-AEE9-116B11C679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0143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C97F89-7BFD-4465-91C8-0F28450F0A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1505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8A9B3F-7A00-4754-9D65-97BF302D72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2617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B88098-0AE3-44E3-81E7-892D1C7384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8782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39509B-EFCA-403F-AD20-89EFB77DF1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5492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0AA1C3-7EAE-46DB-BC9C-B54D9155EE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9724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A0108F-99ED-4921-ABCA-A7EAA85D35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6198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86803" y="609600"/>
            <a:ext cx="25908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3" y="609600"/>
            <a:ext cx="75692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8A2AE-302C-4BB8-BC3F-C248F5077C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265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64D4C67-CE37-4B6D-B880-39DCAA4B9A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598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021" y="2076348"/>
            <a:ext cx="9389036" cy="43360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41" y="0"/>
            <a:ext cx="11772396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38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945" y="648183"/>
            <a:ext cx="532675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NewtonC"/>
              </a:rPr>
              <a:t>В </a:t>
            </a:r>
            <a:r>
              <a:rPr lang="ru-RU" sz="2400" dirty="0" err="1">
                <a:solidFill>
                  <a:prstClr val="black"/>
                </a:solidFill>
                <a:latin typeface="NewtonC"/>
              </a:rPr>
              <a:t>Подлясско</a:t>
            </a:r>
            <a:r>
              <a:rPr lang="ru-RU" sz="2400" dirty="0">
                <a:solidFill>
                  <a:prstClr val="black"/>
                </a:solidFill>
                <a:latin typeface="NewtonC"/>
              </a:rPr>
              <a:t>-Брестской впадине на глубине залегания кембрийского горизонта воды повсеместно пресные. </a:t>
            </a:r>
            <a:r>
              <a:rPr lang="ru-RU" sz="2400" dirty="0" smtClean="0">
                <a:solidFill>
                  <a:prstClr val="black"/>
                </a:solidFill>
                <a:latin typeface="NewtonC"/>
              </a:rPr>
              <a:t>Принято </a:t>
            </a:r>
            <a:r>
              <a:rPr lang="ru-RU" sz="2400" dirty="0">
                <a:solidFill>
                  <a:prstClr val="black"/>
                </a:solidFill>
                <a:latin typeface="NewtonC"/>
              </a:rPr>
              <a:t>значение +5 °С при среднегодовой температуре местности +9 °С. Плотность ресурсов </a:t>
            </a:r>
            <a:r>
              <a:rPr lang="ru-RU" sz="2400" dirty="0" smtClean="0">
                <a:solidFill>
                  <a:prstClr val="black"/>
                </a:solidFill>
                <a:latin typeface="NewtonC"/>
              </a:rPr>
              <a:t>выражена </a:t>
            </a:r>
            <a:r>
              <a:rPr lang="ru-RU" sz="2400" dirty="0">
                <a:solidFill>
                  <a:prstClr val="black"/>
                </a:solidFill>
                <a:latin typeface="NewtonC"/>
              </a:rPr>
              <a:t>в </a:t>
            </a:r>
            <a:r>
              <a:rPr lang="ru-RU" sz="2400" dirty="0" smtClean="0">
                <a:solidFill>
                  <a:prstClr val="black"/>
                </a:solidFill>
                <a:latin typeface="NewtonC"/>
              </a:rPr>
              <a:t>Джоулях</a:t>
            </a:r>
            <a:r>
              <a:rPr lang="ru-RU" sz="2400" dirty="0">
                <a:solidFill>
                  <a:prstClr val="black"/>
                </a:solidFill>
                <a:latin typeface="NewtonC"/>
              </a:rPr>
              <a:t>, </a:t>
            </a:r>
            <a:r>
              <a:rPr lang="ru-RU" sz="2400" dirty="0" smtClean="0">
                <a:solidFill>
                  <a:prstClr val="black"/>
                </a:solidFill>
                <a:latin typeface="NewtonC"/>
              </a:rPr>
              <a:t>чтобы </a:t>
            </a:r>
            <a:r>
              <a:rPr lang="ru-RU" sz="2400" dirty="0">
                <a:solidFill>
                  <a:prstClr val="black"/>
                </a:solidFill>
                <a:latin typeface="NewtonC"/>
              </a:rPr>
              <a:t>ее перевести в килограммы условного топлива на квадратный метр земной поверхности (кг у. т./м</a:t>
            </a:r>
            <a:r>
              <a:rPr lang="ru-RU" sz="2400" baseline="30000" dirty="0">
                <a:solidFill>
                  <a:prstClr val="black"/>
                </a:solidFill>
                <a:latin typeface="NewtonC"/>
              </a:rPr>
              <a:t>2</a:t>
            </a:r>
            <a:r>
              <a:rPr lang="ru-RU" sz="2400" dirty="0">
                <a:solidFill>
                  <a:prstClr val="black"/>
                </a:solidFill>
                <a:latin typeface="NewtonC"/>
              </a:rPr>
              <a:t>), использован коэффициент </a:t>
            </a:r>
            <a:r>
              <a:rPr lang="en-GB" sz="2400" i="1" dirty="0">
                <a:solidFill>
                  <a:prstClr val="black"/>
                </a:solidFill>
                <a:latin typeface="NewtonC-Italic"/>
              </a:rPr>
              <a:t>k </a:t>
            </a:r>
            <a:r>
              <a:rPr lang="en-GB" sz="2400" dirty="0">
                <a:solidFill>
                  <a:prstClr val="black"/>
                </a:solidFill>
                <a:latin typeface="NewtonC-Italic"/>
              </a:rPr>
              <a:t>= </a:t>
            </a:r>
            <a:r>
              <a:rPr lang="en-GB" sz="2400" dirty="0">
                <a:solidFill>
                  <a:prstClr val="black"/>
                </a:solidFill>
                <a:latin typeface="NewtonC"/>
              </a:rPr>
              <a:t>0,034 ・ 10</a:t>
            </a:r>
            <a:r>
              <a:rPr lang="ru-RU" sz="2400" baseline="30000" dirty="0">
                <a:solidFill>
                  <a:prstClr val="black"/>
                </a:solidFill>
                <a:latin typeface="NewtonC"/>
              </a:rPr>
              <a:t>-9</a:t>
            </a:r>
            <a:r>
              <a:rPr lang="en-GB" sz="800" dirty="0">
                <a:solidFill>
                  <a:prstClr val="black"/>
                </a:solidFill>
                <a:latin typeface="NewtonC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NewtonC"/>
              </a:rPr>
              <a:t>т у. т./Дж [</a:t>
            </a:r>
            <a:r>
              <a:rPr lang="ru-RU" sz="2400" dirty="0" err="1">
                <a:solidFill>
                  <a:prstClr val="black"/>
                </a:solidFill>
                <a:latin typeface="NewtonC"/>
              </a:rPr>
              <a:t>Дядькин</a:t>
            </a:r>
            <a:r>
              <a:rPr lang="ru-RU" sz="2400" dirty="0">
                <a:solidFill>
                  <a:prstClr val="black"/>
                </a:solidFill>
                <a:latin typeface="NewtonC"/>
              </a:rPr>
              <a:t> и др., 1991]. Другими словами – для производства 1 Дж тепла </a:t>
            </a:r>
            <a:r>
              <a:rPr lang="ru-RU" sz="2400" dirty="0" smtClean="0">
                <a:solidFill>
                  <a:prstClr val="black"/>
                </a:solidFill>
                <a:latin typeface="NewtonC"/>
              </a:rPr>
              <a:t>надо </a:t>
            </a:r>
            <a:r>
              <a:rPr lang="ru-RU" sz="2400" dirty="0">
                <a:solidFill>
                  <a:prstClr val="black"/>
                </a:solidFill>
                <a:latin typeface="NewtonC"/>
              </a:rPr>
              <a:t>0,034 ・ 10</a:t>
            </a:r>
            <a:r>
              <a:rPr lang="ru-RU" sz="2400" baseline="30000" dirty="0">
                <a:solidFill>
                  <a:prstClr val="black"/>
                </a:solidFill>
                <a:latin typeface="NewtonC"/>
              </a:rPr>
              <a:t>-9</a:t>
            </a:r>
            <a:r>
              <a:rPr lang="ru-RU" sz="800" dirty="0">
                <a:solidFill>
                  <a:prstClr val="black"/>
                </a:solidFill>
                <a:latin typeface="NewtonC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NewtonC"/>
              </a:rPr>
              <a:t>т у. т. Результаты расчета приведены на </a:t>
            </a:r>
            <a:r>
              <a:rPr lang="ru-RU" sz="2400" dirty="0" smtClean="0">
                <a:solidFill>
                  <a:prstClr val="black"/>
                </a:solidFill>
                <a:latin typeface="NewtonC"/>
              </a:rPr>
              <a:t>рисунке.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326" y="648183"/>
            <a:ext cx="735567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7322" y="110012"/>
            <a:ext cx="120646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222222"/>
                </a:solidFill>
                <a:latin typeface="Arial" panose="020B0604020202020204" pitchFamily="34" charset="0"/>
              </a:rPr>
              <a:t>Ресурсы </a:t>
            </a:r>
            <a:r>
              <a:rPr lang="ru-RU" sz="3200" dirty="0">
                <a:solidFill>
                  <a:srgbClr val="222222"/>
                </a:solidFill>
                <a:latin typeface="Arial" panose="020B0604020202020204" pitchFamily="34" charset="0"/>
              </a:rPr>
              <a:t>кембрийских </a:t>
            </a:r>
            <a:r>
              <a:rPr lang="ru-RU" sz="3200" dirty="0" smtClean="0">
                <a:solidFill>
                  <a:srgbClr val="222222"/>
                </a:solidFill>
                <a:latin typeface="Arial" panose="020B0604020202020204" pitchFamily="34" charset="0"/>
              </a:rPr>
              <a:t>толщ </a:t>
            </a:r>
            <a:r>
              <a:rPr lang="ru-RU" sz="32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Подлясско</a:t>
            </a:r>
            <a:r>
              <a:rPr lang="ru-RU" sz="3200" dirty="0" smtClean="0">
                <a:solidFill>
                  <a:srgbClr val="222222"/>
                </a:solidFill>
                <a:latin typeface="Arial" panose="020B0604020202020204" pitchFamily="34" charset="0"/>
              </a:rPr>
              <a:t>-Брестской впадины (4)</a:t>
            </a:r>
          </a:p>
        </p:txBody>
      </p:sp>
    </p:spTree>
    <p:extLst>
      <p:ext uri="{BB962C8B-B14F-4D97-AF65-F5344CB8AC3E}">
        <p14:creationId xmlns:p14="http://schemas.microsoft.com/office/powerpoint/2010/main" val="520499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0941" y="851197"/>
            <a:ext cx="1171743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/>
            <a:r>
              <a:rPr lang="ru-RU" sz="2200" dirty="0" smtClean="0">
                <a:latin typeface="NewtonC"/>
              </a:rPr>
              <a:t>Для отдельных глубоких скважин </a:t>
            </a:r>
            <a:r>
              <a:rPr lang="ru-RU" sz="2200" dirty="0" err="1" smtClean="0">
                <a:latin typeface="NewtonC"/>
              </a:rPr>
              <a:t>Подлясско</a:t>
            </a:r>
            <a:r>
              <a:rPr lang="ru-RU" sz="2200" dirty="0" smtClean="0">
                <a:latin typeface="NewtonC"/>
              </a:rPr>
              <a:t>-Брестской впадины, где не выполнялась регистрация термограмм, были применены термограммы ближайших скважин. В частности, для скважин Черняны 22К – термограмма скважины </a:t>
            </a:r>
            <a:r>
              <a:rPr lang="ru-RU" sz="2200" dirty="0" err="1" smtClean="0">
                <a:latin typeface="NewtonC"/>
              </a:rPr>
              <a:t>Гирск</a:t>
            </a:r>
            <a:r>
              <a:rPr lang="ru-RU" sz="2200" dirty="0" smtClean="0">
                <a:latin typeface="NewtonC"/>
              </a:rPr>
              <a:t> 6К; </a:t>
            </a:r>
            <a:r>
              <a:rPr lang="ru-RU" sz="2200" dirty="0" err="1" smtClean="0">
                <a:latin typeface="NewtonC"/>
              </a:rPr>
              <a:t>Ратайчицы</a:t>
            </a:r>
            <a:r>
              <a:rPr lang="ru-RU" sz="2200" dirty="0" smtClean="0">
                <a:latin typeface="NewtonC"/>
              </a:rPr>
              <a:t> 12K – </a:t>
            </a:r>
            <a:r>
              <a:rPr lang="ru-RU" sz="2200" dirty="0" err="1" smtClean="0">
                <a:latin typeface="NewtonC"/>
              </a:rPr>
              <a:t>Прибугская</a:t>
            </a:r>
            <a:r>
              <a:rPr lang="ru-RU" sz="2200" dirty="0" smtClean="0">
                <a:latin typeface="NewtonC"/>
              </a:rPr>
              <a:t> 12; </a:t>
            </a:r>
            <a:r>
              <a:rPr lang="ru-RU" sz="2200" dirty="0" err="1" smtClean="0">
                <a:latin typeface="NewtonC"/>
              </a:rPr>
              <a:t>Курница</a:t>
            </a:r>
            <a:r>
              <a:rPr lang="ru-RU" sz="2200" dirty="0" smtClean="0">
                <a:latin typeface="NewtonC"/>
              </a:rPr>
              <a:t> 9K – Брест 9Ш; для </a:t>
            </a:r>
            <a:r>
              <a:rPr lang="ru-RU" sz="2200" dirty="0" err="1" smtClean="0">
                <a:latin typeface="NewtonC"/>
              </a:rPr>
              <a:t>Страдечь</a:t>
            </a:r>
            <a:r>
              <a:rPr lang="ru-RU" sz="2200" dirty="0" smtClean="0">
                <a:latin typeface="NewtonC"/>
              </a:rPr>
              <a:t> 17К и БЭМЗ 3,4 – Скверики 1; </a:t>
            </a:r>
            <a:r>
              <a:rPr lang="ru-RU" sz="2200" dirty="0" err="1" smtClean="0">
                <a:latin typeface="NewtonC"/>
              </a:rPr>
              <a:t>Орля</a:t>
            </a:r>
            <a:r>
              <a:rPr lang="ru-RU" sz="2200" dirty="0" smtClean="0">
                <a:latin typeface="NewtonC"/>
              </a:rPr>
              <a:t> 28 и </a:t>
            </a:r>
            <a:r>
              <a:rPr lang="ru-RU" sz="2200" dirty="0" err="1" smtClean="0">
                <a:latin typeface="NewtonC"/>
              </a:rPr>
              <a:t>Прибугская</a:t>
            </a:r>
            <a:r>
              <a:rPr lang="ru-RU" sz="2200" dirty="0" smtClean="0">
                <a:latin typeface="NewtonC"/>
              </a:rPr>
              <a:t> 26К – </a:t>
            </a:r>
            <a:r>
              <a:rPr lang="ru-RU" sz="2200" dirty="0" err="1" smtClean="0">
                <a:latin typeface="NewtonC"/>
              </a:rPr>
              <a:t>Прибугская</a:t>
            </a:r>
            <a:r>
              <a:rPr lang="ru-RU" sz="2200" dirty="0" smtClean="0">
                <a:latin typeface="NewtonC"/>
              </a:rPr>
              <a:t> 22Р; Новоселки 41Во – Новоселки 27; </a:t>
            </a:r>
            <a:r>
              <a:rPr lang="ru-RU" sz="2200" dirty="0" err="1" smtClean="0">
                <a:latin typeface="NewtonC"/>
              </a:rPr>
              <a:t>Кобрин</a:t>
            </a:r>
            <a:r>
              <a:rPr lang="ru-RU" sz="2200" dirty="0" smtClean="0">
                <a:latin typeface="NewtonC"/>
              </a:rPr>
              <a:t> 4К – </a:t>
            </a:r>
            <a:r>
              <a:rPr lang="ru-RU" sz="2200" dirty="0" err="1" smtClean="0">
                <a:latin typeface="NewtonC"/>
              </a:rPr>
              <a:t>Брилево</a:t>
            </a:r>
            <a:r>
              <a:rPr lang="ru-RU" sz="2200" dirty="0" smtClean="0">
                <a:latin typeface="NewtonC"/>
              </a:rPr>
              <a:t> 2 и </a:t>
            </a:r>
            <a:r>
              <a:rPr lang="ru-RU" sz="2200" dirty="0" err="1" smtClean="0">
                <a:latin typeface="NewtonC"/>
              </a:rPr>
              <a:t>Брилево</a:t>
            </a:r>
            <a:r>
              <a:rPr lang="ru-RU" sz="2200" dirty="0" smtClean="0">
                <a:latin typeface="NewtonC"/>
              </a:rPr>
              <a:t> 3 (обе скважины расположены вблизи </a:t>
            </a:r>
            <a:r>
              <a:rPr lang="ru-RU" sz="2200" dirty="0" err="1" smtClean="0">
                <a:latin typeface="NewtonC"/>
              </a:rPr>
              <a:t>Кобрина</a:t>
            </a:r>
            <a:r>
              <a:rPr lang="ru-RU" sz="2200" dirty="0" smtClean="0">
                <a:latin typeface="NewtonC"/>
              </a:rPr>
              <a:t>).</a:t>
            </a:r>
          </a:p>
          <a:p>
            <a:pPr indent="541338"/>
            <a:r>
              <a:rPr lang="ru-RU" sz="2200" dirty="0" smtClean="0">
                <a:latin typeface="NewtonC"/>
              </a:rPr>
              <a:t>В </a:t>
            </a:r>
            <a:r>
              <a:rPr lang="ru-RU" sz="2200" dirty="0">
                <a:latin typeface="NewtonC"/>
              </a:rPr>
              <a:t>южной части впадины в направлении </a:t>
            </a:r>
            <a:r>
              <a:rPr lang="ru-RU" sz="2200" dirty="0" err="1">
                <a:latin typeface="NewtonC"/>
              </a:rPr>
              <a:t>Луковско-Ратновского</a:t>
            </a:r>
            <a:r>
              <a:rPr lang="ru-RU" sz="2200" dirty="0">
                <a:latin typeface="NewtonC"/>
              </a:rPr>
              <a:t> разлома </a:t>
            </a:r>
            <a:r>
              <a:rPr lang="ru-RU" sz="2200" dirty="0" smtClean="0">
                <a:latin typeface="NewtonC"/>
              </a:rPr>
              <a:t>происходит </a:t>
            </a:r>
            <a:r>
              <a:rPr lang="ru-RU" sz="2200" dirty="0">
                <a:latin typeface="NewtonC"/>
              </a:rPr>
              <a:t>снижение плотности ресурсов подземного тепла до значений </a:t>
            </a:r>
            <a:r>
              <a:rPr lang="ru-RU" sz="2200" dirty="0" smtClean="0">
                <a:latin typeface="NewtonC"/>
              </a:rPr>
              <a:t>менее 50 </a:t>
            </a:r>
            <a:r>
              <a:rPr lang="ru-RU" sz="2200" dirty="0">
                <a:latin typeface="NewtonC"/>
              </a:rPr>
              <a:t>кг у. т./м</a:t>
            </a:r>
            <a:r>
              <a:rPr lang="ru-RU" sz="2200" baseline="30000" dirty="0">
                <a:latin typeface="NewtonC"/>
              </a:rPr>
              <a:t>2</a:t>
            </a:r>
            <a:r>
              <a:rPr lang="ru-RU" sz="2200" dirty="0">
                <a:latin typeface="NewtonC"/>
              </a:rPr>
              <a:t>. В скважине № 4 санатория ≪</a:t>
            </a:r>
            <a:r>
              <a:rPr lang="ru-RU" sz="2200" dirty="0" err="1">
                <a:latin typeface="NewtonC"/>
              </a:rPr>
              <a:t>Берестье</a:t>
            </a:r>
            <a:r>
              <a:rPr lang="ru-RU" sz="2200" dirty="0">
                <a:latin typeface="NewtonC"/>
              </a:rPr>
              <a:t>≫ кембрийские отложения </a:t>
            </a:r>
            <a:r>
              <a:rPr lang="ru-RU" sz="2200" dirty="0" smtClean="0">
                <a:latin typeface="NewtonC"/>
              </a:rPr>
              <a:t>отсутствуют</a:t>
            </a:r>
            <a:r>
              <a:rPr lang="ru-RU" sz="2200" dirty="0">
                <a:latin typeface="NewtonC"/>
              </a:rPr>
              <a:t>, а в скважине Домачево-1 их мощность составляет только 78 м и </a:t>
            </a:r>
            <a:r>
              <a:rPr lang="ru-RU" sz="2200" dirty="0" smtClean="0">
                <a:latin typeface="NewtonC"/>
              </a:rPr>
              <a:t>плотность </a:t>
            </a:r>
            <a:r>
              <a:rPr lang="ru-RU" sz="2200" dirty="0">
                <a:latin typeface="NewtonC"/>
              </a:rPr>
              <a:t>ресурсов уменьшается до 31–50 кг у. т./м</a:t>
            </a:r>
            <a:r>
              <a:rPr lang="ru-RU" sz="2200" baseline="30000" dirty="0">
                <a:latin typeface="NewtonC"/>
              </a:rPr>
              <a:t>2</a:t>
            </a:r>
            <a:r>
              <a:rPr lang="ru-RU" sz="2200" dirty="0">
                <a:latin typeface="NewtonC"/>
              </a:rPr>
              <a:t>. В районе </a:t>
            </a:r>
            <a:r>
              <a:rPr lang="ru-RU" sz="2200" dirty="0" err="1">
                <a:latin typeface="NewtonC"/>
              </a:rPr>
              <a:t>Кобрина</a:t>
            </a:r>
            <a:r>
              <a:rPr lang="ru-RU" sz="2200" dirty="0">
                <a:latin typeface="NewtonC"/>
              </a:rPr>
              <a:t> </a:t>
            </a:r>
            <a:r>
              <a:rPr lang="ru-RU" sz="2200" dirty="0" smtClean="0">
                <a:latin typeface="NewtonC"/>
              </a:rPr>
              <a:t>мощность кембрийских </a:t>
            </a:r>
            <a:r>
              <a:rPr lang="ru-RU" sz="2200" dirty="0">
                <a:latin typeface="NewtonC"/>
              </a:rPr>
              <a:t>отложений и плотность ресурсов снижаются до 136 м и 46 кг у. т./</a:t>
            </a:r>
            <a:r>
              <a:rPr lang="ru-RU" sz="2200" dirty="0" smtClean="0">
                <a:latin typeface="NewtonC"/>
              </a:rPr>
              <a:t>м</a:t>
            </a:r>
            <a:r>
              <a:rPr lang="ru-RU" sz="2200" baseline="30000" dirty="0" smtClean="0">
                <a:latin typeface="NewtonC"/>
              </a:rPr>
              <a:t>2</a:t>
            </a:r>
            <a:r>
              <a:rPr lang="ru-RU" sz="2200" dirty="0" smtClean="0">
                <a:latin typeface="NewtonC"/>
              </a:rPr>
              <a:t> соответственно</a:t>
            </a:r>
            <a:r>
              <a:rPr lang="ru-RU" sz="2200" dirty="0">
                <a:latin typeface="NewtonC"/>
              </a:rPr>
              <a:t>. В треугольнике Каменец – </a:t>
            </a:r>
            <a:r>
              <a:rPr lang="ru-RU" sz="2200" dirty="0" err="1">
                <a:latin typeface="NewtonC"/>
              </a:rPr>
              <a:t>Доброволя</a:t>
            </a:r>
            <a:r>
              <a:rPr lang="ru-RU" sz="2200" dirty="0">
                <a:latin typeface="NewtonC"/>
              </a:rPr>
              <a:t> – Шерешево </a:t>
            </a:r>
            <a:r>
              <a:rPr lang="ru-RU" sz="2200" dirty="0" smtClean="0">
                <a:latin typeface="NewtonC"/>
              </a:rPr>
              <a:t>термограммы скважин </a:t>
            </a:r>
            <a:r>
              <a:rPr lang="ru-RU" sz="2200" dirty="0">
                <a:latin typeface="NewtonC"/>
              </a:rPr>
              <a:t>отсутствуют и </a:t>
            </a:r>
            <a:r>
              <a:rPr lang="ru-RU" sz="2200" dirty="0" err="1" smtClean="0">
                <a:latin typeface="NewtonC"/>
              </a:rPr>
              <a:t>геотермаль-ные</a:t>
            </a:r>
            <a:r>
              <a:rPr lang="ru-RU" sz="2200" dirty="0" smtClean="0">
                <a:latin typeface="NewtonC"/>
              </a:rPr>
              <a:t> </a:t>
            </a:r>
            <a:r>
              <a:rPr lang="ru-RU" sz="2200" dirty="0">
                <a:latin typeface="NewtonC"/>
              </a:rPr>
              <a:t>ресурсы не оценивались. Севернее линии</a:t>
            </a:r>
            <a:r>
              <a:rPr lang="ru-RU" sz="2200" dirty="0" smtClean="0">
                <a:latin typeface="NewtonC"/>
              </a:rPr>
              <a:t>, проходящей </a:t>
            </a:r>
            <a:r>
              <a:rPr lang="ru-RU" sz="2200" dirty="0">
                <a:latin typeface="NewtonC"/>
              </a:rPr>
              <a:t>через Каменец, </a:t>
            </a:r>
            <a:r>
              <a:rPr lang="ru-RU" sz="2200" dirty="0" err="1">
                <a:latin typeface="NewtonC"/>
              </a:rPr>
              <a:t>Каменюки</a:t>
            </a:r>
            <a:r>
              <a:rPr lang="ru-RU" sz="2200" dirty="0">
                <a:latin typeface="NewtonC"/>
              </a:rPr>
              <a:t>, Пружаны, Косово, изолинии </a:t>
            </a:r>
            <a:r>
              <a:rPr lang="ru-RU" sz="2200" dirty="0" smtClean="0">
                <a:latin typeface="NewtonC"/>
              </a:rPr>
              <a:t>плотности ресурсов </a:t>
            </a:r>
            <a:r>
              <a:rPr lang="ru-RU" sz="2200" dirty="0">
                <a:latin typeface="NewtonC"/>
              </a:rPr>
              <a:t>экстраполированы, они лишь приближенно отображают ситуацию </a:t>
            </a:r>
            <a:r>
              <a:rPr lang="ru-RU" sz="2200" dirty="0" err="1" smtClean="0">
                <a:latin typeface="NewtonC"/>
              </a:rPr>
              <a:t>изза</a:t>
            </a:r>
            <a:r>
              <a:rPr lang="ru-RU" sz="2200" dirty="0" smtClean="0">
                <a:latin typeface="NewtonC"/>
              </a:rPr>
              <a:t> </a:t>
            </a:r>
            <a:r>
              <a:rPr lang="ru-RU" sz="2200" dirty="0">
                <a:latin typeface="NewtonC"/>
              </a:rPr>
              <a:t>отсутствия здесь изученных геотермическим методом скважин.</a:t>
            </a:r>
            <a:endParaRPr lang="ru-RU" sz="2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7322" y="110012"/>
            <a:ext cx="120646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222222"/>
                </a:solidFill>
                <a:latin typeface="Arial" panose="020B0604020202020204" pitchFamily="34" charset="0"/>
              </a:rPr>
              <a:t>Ресурсы </a:t>
            </a:r>
            <a:r>
              <a:rPr lang="ru-RU" sz="3200" dirty="0">
                <a:solidFill>
                  <a:srgbClr val="222222"/>
                </a:solidFill>
                <a:latin typeface="Arial" panose="020B0604020202020204" pitchFamily="34" charset="0"/>
              </a:rPr>
              <a:t>кембрийских </a:t>
            </a:r>
            <a:r>
              <a:rPr lang="ru-RU" sz="3200" dirty="0" smtClean="0">
                <a:solidFill>
                  <a:srgbClr val="222222"/>
                </a:solidFill>
                <a:latin typeface="Arial" panose="020B0604020202020204" pitchFamily="34" charset="0"/>
              </a:rPr>
              <a:t>толщ </a:t>
            </a:r>
            <a:r>
              <a:rPr lang="ru-RU" sz="32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Подлясско</a:t>
            </a:r>
            <a:r>
              <a:rPr lang="ru-RU" sz="3200" dirty="0" smtClean="0">
                <a:solidFill>
                  <a:srgbClr val="222222"/>
                </a:solidFill>
                <a:latin typeface="Arial" panose="020B0604020202020204" pitchFamily="34" charset="0"/>
              </a:rPr>
              <a:t>-Брестской впадины (5)</a:t>
            </a:r>
          </a:p>
        </p:txBody>
      </p:sp>
    </p:spTree>
    <p:extLst>
      <p:ext uri="{BB962C8B-B14F-4D97-AF65-F5344CB8AC3E}">
        <p14:creationId xmlns:p14="http://schemas.microsoft.com/office/powerpoint/2010/main" val="2371331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597" y="189014"/>
            <a:ext cx="119566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RespectNr-Bold"/>
              </a:rPr>
              <a:t>ГЕОТЕРМАЛЬНЫЕ </a:t>
            </a:r>
            <a:r>
              <a:rPr lang="ru-RU" sz="2400" dirty="0" smtClean="0">
                <a:latin typeface="RespectNr-Bold"/>
              </a:rPr>
              <a:t>РЕСУРСЫ БЕЛАРУСИ В </a:t>
            </a:r>
            <a:r>
              <a:rPr lang="ru-RU" sz="2400" dirty="0">
                <a:latin typeface="RespectNr-Bold"/>
              </a:rPr>
              <a:t>ИНТЕРВАЛЕ ГЛУБИНЫ 100–200 </a:t>
            </a:r>
            <a:r>
              <a:rPr lang="ru-RU" sz="2400" dirty="0" smtClean="0">
                <a:latin typeface="RespectNr-Bold"/>
              </a:rPr>
              <a:t>м (1)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5351" y="1020011"/>
            <a:ext cx="566773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NewtonC"/>
              </a:rPr>
              <a:t>Для получения сопоставимых данных по плотности геотермальных ресурсов</a:t>
            </a:r>
            <a:r>
              <a:rPr lang="ru-RU" sz="2000" dirty="0" smtClean="0">
                <a:latin typeface="NewtonC"/>
              </a:rPr>
              <a:t>, заключенных </a:t>
            </a:r>
            <a:r>
              <a:rPr lang="ru-RU" sz="2000" dirty="0">
                <a:latin typeface="NewtonC"/>
              </a:rPr>
              <a:t>в зоне пресных вод на всей территории республики, </a:t>
            </a:r>
            <a:r>
              <a:rPr lang="ru-RU" sz="2000" dirty="0" smtClean="0">
                <a:latin typeface="NewtonC"/>
              </a:rPr>
              <a:t>целесообразно рассмотреть </a:t>
            </a:r>
            <a:r>
              <a:rPr lang="ru-RU" sz="2000" dirty="0">
                <a:latin typeface="NewtonC"/>
              </a:rPr>
              <a:t>интервал глубины 100–200 м, где они </a:t>
            </a:r>
            <a:r>
              <a:rPr lang="ru-RU" sz="2000" dirty="0" smtClean="0">
                <a:latin typeface="NewtonC"/>
              </a:rPr>
              <a:t>распространены почти повсеместно.</a:t>
            </a:r>
            <a:endParaRPr lang="ru-RU" sz="2000" dirty="0">
              <a:latin typeface="NewtonC"/>
            </a:endParaRPr>
          </a:p>
          <a:p>
            <a:r>
              <a:rPr lang="ru-RU" sz="2000" dirty="0">
                <a:latin typeface="NewtonC"/>
              </a:rPr>
              <a:t>В этом интервале существует ряд водоносных толщ (рис. 12.4), </a:t>
            </a:r>
            <a:r>
              <a:rPr lang="ru-RU" sz="2000" dirty="0" smtClean="0">
                <a:latin typeface="NewtonC"/>
              </a:rPr>
              <a:t>разделенных слабопроницаемыми </a:t>
            </a:r>
            <a:r>
              <a:rPr lang="ru-RU" sz="2000" dirty="0">
                <a:latin typeface="NewtonC"/>
              </a:rPr>
              <a:t>отложениями с многочисленными гидрогеологическими </a:t>
            </a:r>
            <a:r>
              <a:rPr lang="ru-RU" sz="2000" dirty="0" smtClean="0">
                <a:latin typeface="NewtonC"/>
              </a:rPr>
              <a:t>окнами</a:t>
            </a:r>
            <a:r>
              <a:rPr lang="ru-RU" sz="2000" dirty="0">
                <a:latin typeface="NewtonC"/>
              </a:rPr>
              <a:t>. С этой точки зрения в первом приближении интервал глубины 100–200 </a:t>
            </a:r>
            <a:r>
              <a:rPr lang="ru-RU" sz="2000" dirty="0" smtClean="0">
                <a:latin typeface="NewtonC"/>
              </a:rPr>
              <a:t>м можно </a:t>
            </a:r>
            <a:r>
              <a:rPr lang="ru-RU" sz="2000" dirty="0">
                <a:latin typeface="NewtonC"/>
              </a:rPr>
              <a:t>рассматривать как единый геотермальный горизонт</a:t>
            </a:r>
            <a:r>
              <a:rPr lang="ru-RU" dirty="0" smtClean="0">
                <a:latin typeface="NewtonC"/>
              </a:rPr>
              <a:t>.</a:t>
            </a:r>
            <a:endParaRPr lang="ru-RU" dirty="0">
              <a:latin typeface="NewtonC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807" y="1083294"/>
            <a:ext cx="6040439" cy="421893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76040" y="5425336"/>
            <a:ext cx="98732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NewtonC-Italic"/>
              </a:rPr>
              <a:t>Рис. 12.4</a:t>
            </a:r>
            <a:r>
              <a:rPr lang="ru-RU" dirty="0">
                <a:latin typeface="NewtonC"/>
              </a:rPr>
              <a:t>. Пример, поясняющий строение </a:t>
            </a:r>
            <a:r>
              <a:rPr lang="ru-RU" dirty="0" smtClean="0">
                <a:latin typeface="NewtonC"/>
              </a:rPr>
              <a:t>верхней части </a:t>
            </a:r>
            <a:r>
              <a:rPr lang="ru-RU" dirty="0">
                <a:latin typeface="NewtonC"/>
              </a:rPr>
              <a:t>геологического разреза в зоне </a:t>
            </a:r>
            <a:r>
              <a:rPr lang="ru-RU" dirty="0" smtClean="0">
                <a:latin typeface="NewtonC"/>
              </a:rPr>
              <a:t>распространения пресных </a:t>
            </a:r>
            <a:r>
              <a:rPr lang="ru-RU" dirty="0">
                <a:latin typeface="NewtonC"/>
              </a:rPr>
              <a:t>вод с гидрогеологическими окнами</a:t>
            </a:r>
            <a:r>
              <a:rPr lang="ru-RU" dirty="0" smtClean="0">
                <a:latin typeface="NewtonC"/>
              </a:rPr>
              <a:t>, соединяющими </a:t>
            </a:r>
            <a:r>
              <a:rPr lang="ru-RU" dirty="0">
                <a:latin typeface="NewtonC"/>
              </a:rPr>
              <a:t>водоносные горизонты</a:t>
            </a:r>
            <a:r>
              <a:rPr lang="ru-RU" dirty="0" smtClean="0">
                <a:latin typeface="NewtonC"/>
              </a:rPr>
              <a:t>: Обозначения: </a:t>
            </a:r>
            <a:r>
              <a:rPr lang="ru-RU" i="1" dirty="0" smtClean="0">
                <a:latin typeface="NewtonC-Italic"/>
              </a:rPr>
              <a:t>1 </a:t>
            </a:r>
            <a:r>
              <a:rPr lang="ru-RU" dirty="0">
                <a:latin typeface="NewtonC"/>
              </a:rPr>
              <a:t>– водоносные отложения; </a:t>
            </a:r>
            <a:r>
              <a:rPr lang="ru-RU" i="1" dirty="0">
                <a:latin typeface="NewtonC-Italic"/>
              </a:rPr>
              <a:t>2 </a:t>
            </a:r>
            <a:r>
              <a:rPr lang="ru-RU" dirty="0">
                <a:latin typeface="NewtonC"/>
              </a:rPr>
              <a:t>– относительные </a:t>
            </a:r>
            <a:r>
              <a:rPr lang="ru-RU" dirty="0" err="1">
                <a:latin typeface="NewtonC"/>
              </a:rPr>
              <a:t>водоупоры</a:t>
            </a:r>
            <a:r>
              <a:rPr lang="ru-RU" dirty="0" smtClean="0">
                <a:latin typeface="NewtonC"/>
              </a:rPr>
              <a:t>; </a:t>
            </a:r>
            <a:r>
              <a:rPr lang="ru-RU" i="1" dirty="0" smtClean="0">
                <a:latin typeface="NewtonC-Italic"/>
              </a:rPr>
              <a:t>3 </a:t>
            </a:r>
            <a:r>
              <a:rPr lang="ru-RU" dirty="0">
                <a:latin typeface="NewtonC"/>
              </a:rPr>
              <a:t>– положение зеркала грунтовых вод; </a:t>
            </a:r>
            <a:r>
              <a:rPr lang="ru-RU" i="1" dirty="0">
                <a:latin typeface="NewtonC-Italic"/>
              </a:rPr>
              <a:t>4 </a:t>
            </a:r>
            <a:r>
              <a:rPr lang="ru-RU" dirty="0">
                <a:latin typeface="NewtonC"/>
              </a:rPr>
              <a:t>– положение </a:t>
            </a:r>
            <a:r>
              <a:rPr lang="ru-RU" dirty="0" smtClean="0">
                <a:latin typeface="NewtonC"/>
              </a:rPr>
              <a:t>зеркала грунтовых </a:t>
            </a:r>
            <a:r>
              <a:rPr lang="ru-RU" dirty="0">
                <a:latin typeface="NewtonC"/>
              </a:rPr>
              <a:t>вод в периоды половодья; </a:t>
            </a:r>
            <a:r>
              <a:rPr lang="ru-RU" i="1" dirty="0">
                <a:latin typeface="NewtonC-Italic"/>
              </a:rPr>
              <a:t>5 </a:t>
            </a:r>
            <a:r>
              <a:rPr lang="ru-RU" dirty="0">
                <a:latin typeface="NewtonC"/>
              </a:rPr>
              <a:t>– </a:t>
            </a:r>
            <a:r>
              <a:rPr lang="ru-RU" dirty="0" smtClean="0">
                <a:latin typeface="NewtonC"/>
              </a:rPr>
              <a:t>направления фильтрации </a:t>
            </a:r>
            <a:r>
              <a:rPr lang="ru-RU" dirty="0">
                <a:latin typeface="NewtonC"/>
              </a:rPr>
              <a:t>воды [Zui </a:t>
            </a:r>
            <a:r>
              <a:rPr lang="ru-RU" dirty="0" err="1">
                <a:latin typeface="NewtonC"/>
              </a:rPr>
              <a:t>et</a:t>
            </a:r>
            <a:r>
              <a:rPr lang="ru-RU" dirty="0">
                <a:latin typeface="NewtonC"/>
              </a:rPr>
              <a:t> </a:t>
            </a:r>
            <a:r>
              <a:rPr lang="ru-RU" dirty="0" err="1">
                <a:latin typeface="NewtonC"/>
              </a:rPr>
              <a:t>al</a:t>
            </a:r>
            <a:r>
              <a:rPr lang="ru-RU" dirty="0">
                <a:latin typeface="NewtonC"/>
              </a:rPr>
              <a:t>., 2016]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7744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0076" y="1381603"/>
            <a:ext cx="313486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NewtonC"/>
              </a:rPr>
              <a:t>Полученные результаты определения плотности извлекаемых геотермальных ресурсов </a:t>
            </a:r>
            <a:r>
              <a:rPr lang="ru-RU" sz="2200" dirty="0" smtClean="0">
                <a:latin typeface="NewtonC"/>
              </a:rPr>
              <a:t>в интервале глубины 100-200 м представлены </a:t>
            </a:r>
            <a:r>
              <a:rPr lang="ru-RU" sz="2200" dirty="0">
                <a:latin typeface="NewtonC"/>
              </a:rPr>
              <a:t>на рис. 12.5.</a:t>
            </a:r>
            <a:endParaRPr lang="ru-RU" sz="2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597" y="189014"/>
            <a:ext cx="119566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RespectNr-Bold"/>
              </a:rPr>
              <a:t>ГЕОТЕРМАЛЬНЫЕ </a:t>
            </a:r>
            <a:r>
              <a:rPr lang="ru-RU" sz="2400" dirty="0" smtClean="0">
                <a:latin typeface="RespectNr-Bold"/>
              </a:rPr>
              <a:t>РЕСУРСЫ БЕЛАРУСИ В </a:t>
            </a:r>
            <a:r>
              <a:rPr lang="ru-RU" sz="2400" dirty="0">
                <a:latin typeface="RespectNr-Bold"/>
              </a:rPr>
              <a:t>ИНТЕРВАЛЕ ГЛУБИНЫ 100–200 </a:t>
            </a:r>
            <a:r>
              <a:rPr lang="ru-RU" sz="2400" dirty="0" smtClean="0">
                <a:latin typeface="RespectNr-Bold"/>
              </a:rPr>
              <a:t>м (2)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19144"/>
            <a:ext cx="7477246" cy="607185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6878" y="4852003"/>
            <a:ext cx="41308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latin typeface="NewtonC-Italic"/>
              </a:rPr>
              <a:t>Рис. 12.5</a:t>
            </a:r>
            <a:r>
              <a:rPr lang="ru-RU" sz="2000" dirty="0">
                <a:latin typeface="NewtonC"/>
              </a:rPr>
              <a:t>. Сводная схема распределения плотности ресурсов геотермальной энергии</a:t>
            </a:r>
          </a:p>
          <a:p>
            <a:r>
              <a:rPr lang="ru-RU" sz="2000" dirty="0">
                <a:latin typeface="NewtonC"/>
              </a:rPr>
              <a:t>для интервала глубиной 100–200 м в пределах Беларуси [Зуй, Павловская, 2012]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1869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597" y="189014"/>
            <a:ext cx="119566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RespectNr-Bold"/>
              </a:rPr>
              <a:t>ГЕОТЕРМАЛЬНЫЕ </a:t>
            </a:r>
            <a:r>
              <a:rPr lang="ru-RU" sz="2400" dirty="0" smtClean="0">
                <a:latin typeface="RespectNr-Bold"/>
              </a:rPr>
              <a:t>РЕСУРСЫ БЕЛАРУСИ В </a:t>
            </a:r>
            <a:r>
              <a:rPr lang="ru-RU" sz="2400" dirty="0">
                <a:latin typeface="RespectNr-Bold"/>
              </a:rPr>
              <a:t>ИНТЕРВАЛЕ ГЛУБИНЫ 100–200 </a:t>
            </a:r>
            <a:r>
              <a:rPr lang="ru-RU" sz="2400" dirty="0" smtClean="0">
                <a:latin typeface="RespectNr-Bold"/>
              </a:rPr>
              <a:t>м (3)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5073" y="1020011"/>
            <a:ext cx="111116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latin typeface="NewtonC"/>
              </a:rPr>
              <a:t>Значения извлекаемых геотермальных ресурсов более 18–20 кг у. т./м</a:t>
            </a:r>
            <a:r>
              <a:rPr lang="ru-RU" sz="2600" baseline="30000" dirty="0">
                <a:latin typeface="NewtonC"/>
              </a:rPr>
              <a:t>2</a:t>
            </a:r>
            <a:r>
              <a:rPr lang="ru-RU" sz="2600" dirty="0">
                <a:latin typeface="NewtonC"/>
              </a:rPr>
              <a:t> </a:t>
            </a:r>
            <a:r>
              <a:rPr lang="ru-RU" sz="2600" dirty="0" smtClean="0">
                <a:latin typeface="NewtonC"/>
              </a:rPr>
              <a:t>выявлены </a:t>
            </a:r>
            <a:r>
              <a:rPr lang="ru-RU" sz="2600" dirty="0">
                <a:latin typeface="NewtonC"/>
              </a:rPr>
              <a:t>в западной, южной и юго-восточной частях республики. В остальной </a:t>
            </a:r>
            <a:r>
              <a:rPr lang="ru-RU" sz="2600" dirty="0" smtClean="0">
                <a:latin typeface="NewtonC"/>
              </a:rPr>
              <a:t>части страны </a:t>
            </a:r>
            <a:r>
              <a:rPr lang="ru-RU" sz="2600" dirty="0">
                <a:latin typeface="NewtonC"/>
              </a:rPr>
              <a:t>они изменяются от 8 до 18–20 кг у. т./м</a:t>
            </a:r>
            <a:r>
              <a:rPr lang="ru-RU" sz="2600" baseline="30000" dirty="0">
                <a:latin typeface="NewtonC"/>
              </a:rPr>
              <a:t>2</a:t>
            </a:r>
            <a:r>
              <a:rPr lang="ru-RU" sz="2600" dirty="0">
                <a:latin typeface="NewtonC"/>
              </a:rPr>
              <a:t>. Минимальные значения </a:t>
            </a:r>
            <a:r>
              <a:rPr lang="ru-RU" sz="2600" dirty="0" smtClean="0">
                <a:latin typeface="NewtonC"/>
              </a:rPr>
              <a:t>относятся </a:t>
            </a:r>
            <a:r>
              <a:rPr lang="ru-RU" sz="2600" dirty="0">
                <a:latin typeface="NewtonC"/>
              </a:rPr>
              <a:t>к центральной части Белорусской </a:t>
            </a:r>
            <a:r>
              <a:rPr lang="ru-RU" sz="2600" dirty="0" err="1">
                <a:latin typeface="NewtonC"/>
              </a:rPr>
              <a:t>антеклизы</a:t>
            </a:r>
            <a:r>
              <a:rPr lang="ru-RU" sz="2600" dirty="0">
                <a:latin typeface="NewtonC"/>
              </a:rPr>
              <a:t> и восточной части </a:t>
            </a:r>
            <a:r>
              <a:rPr lang="ru-RU" sz="2600" dirty="0" smtClean="0">
                <a:latin typeface="NewtonC"/>
              </a:rPr>
              <a:t>Оршанской </a:t>
            </a:r>
            <a:r>
              <a:rPr lang="ru-RU" sz="2600" dirty="0">
                <a:latin typeface="NewtonC"/>
              </a:rPr>
              <a:t>впадины.</a:t>
            </a:r>
          </a:p>
          <a:p>
            <a:r>
              <a:rPr lang="ru-RU" sz="2600" dirty="0">
                <a:latin typeface="NewtonC"/>
              </a:rPr>
              <a:t>В западной части страны к первоочередным участкам для использования </a:t>
            </a:r>
            <a:r>
              <a:rPr lang="ru-RU" sz="2600" dirty="0" smtClean="0">
                <a:latin typeface="NewtonC"/>
              </a:rPr>
              <a:t>природного </a:t>
            </a:r>
            <a:r>
              <a:rPr lang="ru-RU" sz="2600" dirty="0">
                <a:latin typeface="NewtonC"/>
              </a:rPr>
              <a:t>тепла (строительство геотермальных установок для </a:t>
            </a:r>
            <a:r>
              <a:rPr lang="ru-RU" sz="2600" dirty="0" smtClean="0">
                <a:latin typeface="NewtonC"/>
              </a:rPr>
              <a:t>децентрализованного отопления </a:t>
            </a:r>
            <a:r>
              <a:rPr lang="ru-RU" sz="2600" dirty="0">
                <a:latin typeface="NewtonC"/>
              </a:rPr>
              <a:t>зданий и сооружений) следует отнести районы, прилегающие к г. </a:t>
            </a:r>
            <a:r>
              <a:rPr lang="ru-RU" sz="2600" dirty="0" smtClean="0">
                <a:latin typeface="NewtonC"/>
              </a:rPr>
              <a:t>Гродно</a:t>
            </a:r>
            <a:r>
              <a:rPr lang="ru-RU" sz="2600" dirty="0">
                <a:latin typeface="NewtonC"/>
              </a:rPr>
              <a:t>, а также всю территорию </a:t>
            </a:r>
            <a:r>
              <a:rPr lang="ru-RU" sz="2600" dirty="0" err="1">
                <a:latin typeface="NewtonC"/>
              </a:rPr>
              <a:t>Подлясско</a:t>
            </a:r>
            <a:r>
              <a:rPr lang="ru-RU" sz="2600" dirty="0">
                <a:latin typeface="NewtonC"/>
              </a:rPr>
              <a:t>-Брестской впадины, </a:t>
            </a:r>
            <a:r>
              <a:rPr lang="ru-RU" sz="2600" dirty="0" smtClean="0">
                <a:latin typeface="NewtonC"/>
              </a:rPr>
              <a:t>простирающуюся </a:t>
            </a:r>
            <a:r>
              <a:rPr lang="ru-RU" sz="2600" dirty="0">
                <a:latin typeface="NewtonC"/>
              </a:rPr>
              <a:t>от г. п. </a:t>
            </a:r>
            <a:r>
              <a:rPr lang="ru-RU" sz="2600" dirty="0" err="1">
                <a:latin typeface="NewtonC"/>
              </a:rPr>
              <a:t>Домачева</a:t>
            </a:r>
            <a:r>
              <a:rPr lang="ru-RU" sz="2600" dirty="0">
                <a:latin typeface="NewtonC"/>
              </a:rPr>
              <a:t> до г. </a:t>
            </a:r>
            <a:r>
              <a:rPr lang="ru-RU" sz="2600" dirty="0" err="1">
                <a:latin typeface="NewtonC"/>
              </a:rPr>
              <a:t>Столина</a:t>
            </a:r>
            <a:r>
              <a:rPr lang="ru-RU" sz="2600" dirty="0">
                <a:latin typeface="NewtonC"/>
              </a:rPr>
              <a:t> и г. Давид-Городка с плотностью </a:t>
            </a:r>
            <a:r>
              <a:rPr lang="ru-RU" sz="2600" dirty="0" smtClean="0">
                <a:latin typeface="NewtonC"/>
              </a:rPr>
              <a:t>геотермальных ресурсов </a:t>
            </a:r>
            <a:r>
              <a:rPr lang="ru-RU" sz="2600" dirty="0">
                <a:latin typeface="NewtonC"/>
              </a:rPr>
              <a:t>18–20 кг у. т./</a:t>
            </a:r>
            <a:r>
              <a:rPr lang="ru-RU" sz="2600" dirty="0" smtClean="0">
                <a:latin typeface="NewtonC"/>
              </a:rPr>
              <a:t>м</a:t>
            </a:r>
            <a:r>
              <a:rPr lang="ru-RU" sz="2600" baseline="30000" dirty="0" smtClean="0">
                <a:latin typeface="NewtonC"/>
              </a:rPr>
              <a:t>2</a:t>
            </a:r>
            <a:r>
              <a:rPr lang="ru-RU" sz="2600" dirty="0" smtClean="0">
                <a:latin typeface="NewtonC"/>
              </a:rPr>
              <a:t>. </a:t>
            </a:r>
            <a:r>
              <a:rPr lang="ru-RU" sz="2600" dirty="0">
                <a:latin typeface="NewtonC"/>
              </a:rPr>
              <a:t>В этом регионе положительная аномалия </a:t>
            </a:r>
            <a:r>
              <a:rPr lang="ru-RU" sz="2600" dirty="0" smtClean="0">
                <a:latin typeface="NewtonC"/>
              </a:rPr>
              <a:t>выделяется также </a:t>
            </a:r>
            <a:r>
              <a:rPr lang="ru-RU" sz="2600" dirty="0">
                <a:latin typeface="NewtonC"/>
              </a:rPr>
              <a:t>между городами Иваново – Дрогичин – </a:t>
            </a:r>
            <a:r>
              <a:rPr lang="ru-RU" sz="2600" dirty="0" err="1">
                <a:latin typeface="NewtonC"/>
              </a:rPr>
              <a:t>Новогрудок</a:t>
            </a:r>
            <a:r>
              <a:rPr lang="ru-RU" sz="2600" dirty="0">
                <a:latin typeface="NewtonC"/>
              </a:rPr>
              <a:t>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324066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1687" y="1239068"/>
            <a:ext cx="1132775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NewtonC"/>
              </a:rPr>
              <a:t>В Витебской и Могилевской областях выявлены зоны с возобновляемыми </a:t>
            </a:r>
            <a:r>
              <a:rPr lang="ru-RU" sz="2400" dirty="0" smtClean="0">
                <a:latin typeface="NewtonC"/>
              </a:rPr>
              <a:t>ресурсами </a:t>
            </a:r>
            <a:r>
              <a:rPr lang="ru-RU" sz="2400" dirty="0">
                <a:latin typeface="NewtonC"/>
              </a:rPr>
              <a:t>геотермальной энергии, пригодными для практического применения. </a:t>
            </a:r>
            <a:r>
              <a:rPr lang="ru-RU" sz="2400" dirty="0" smtClean="0">
                <a:latin typeface="NewtonC"/>
              </a:rPr>
              <a:t>Однако </a:t>
            </a:r>
            <a:r>
              <a:rPr lang="ru-RU" sz="2400" dirty="0">
                <a:latin typeface="NewtonC"/>
              </a:rPr>
              <a:t>их значение изменяется приблизительно от 12 до 20 </a:t>
            </a:r>
            <a:endParaRPr lang="ru-RU" sz="2400" dirty="0" smtClean="0">
              <a:latin typeface="NewtonC"/>
            </a:endParaRPr>
          </a:p>
          <a:p>
            <a:r>
              <a:rPr lang="ru-RU" sz="2400" dirty="0" smtClean="0">
                <a:latin typeface="NewtonC"/>
              </a:rPr>
              <a:t>кг </a:t>
            </a:r>
            <a:r>
              <a:rPr lang="ru-RU" sz="2400" dirty="0">
                <a:latin typeface="NewtonC"/>
              </a:rPr>
              <a:t>у. т./м</a:t>
            </a:r>
            <a:r>
              <a:rPr lang="ru-RU" sz="2400" baseline="30000" dirty="0">
                <a:latin typeface="NewtonC"/>
              </a:rPr>
              <a:t>2</a:t>
            </a:r>
            <a:r>
              <a:rPr lang="ru-RU" sz="2400" dirty="0">
                <a:latin typeface="NewtonC"/>
              </a:rPr>
              <a:t>. Они в </a:t>
            </a:r>
            <a:r>
              <a:rPr lang="ru-RU" sz="2400" dirty="0" smtClean="0">
                <a:latin typeface="NewtonC"/>
              </a:rPr>
              <a:t>значительной </a:t>
            </a:r>
            <a:r>
              <a:rPr lang="ru-RU" sz="2400" dirty="0">
                <a:latin typeface="NewtonC"/>
              </a:rPr>
              <a:t>степени зависят от особенностей геологического строения </a:t>
            </a:r>
            <a:r>
              <a:rPr lang="ru-RU" sz="2400" dirty="0" smtClean="0">
                <a:latin typeface="NewtonC"/>
              </a:rPr>
              <a:t>конкретных блоков </a:t>
            </a:r>
            <a:r>
              <a:rPr lang="ru-RU" sz="2400" dirty="0">
                <a:latin typeface="NewtonC"/>
              </a:rPr>
              <a:t>земной коры. В Могилевской области по мере приближения к </a:t>
            </a:r>
            <a:r>
              <a:rPr lang="ru-RU" sz="2400" dirty="0" err="1" smtClean="0">
                <a:latin typeface="NewtonC"/>
              </a:rPr>
              <a:t>Припятскому</a:t>
            </a:r>
            <a:r>
              <a:rPr lang="ru-RU" sz="2400" dirty="0" smtClean="0">
                <a:latin typeface="NewtonC"/>
              </a:rPr>
              <a:t> </a:t>
            </a:r>
            <a:r>
              <a:rPr lang="ru-RU" sz="2400" dirty="0">
                <a:latin typeface="NewtonC"/>
              </a:rPr>
              <a:t>прогибу плотность извлекаемых ресурсов увеличивается до 18–20 кг у. т./</a:t>
            </a:r>
            <a:r>
              <a:rPr lang="ru-RU" sz="2400" dirty="0" smtClean="0">
                <a:latin typeface="NewtonC"/>
              </a:rPr>
              <a:t>м</a:t>
            </a:r>
            <a:r>
              <a:rPr lang="ru-RU" sz="2400" baseline="30000" dirty="0" smtClean="0">
                <a:latin typeface="NewtonC"/>
              </a:rPr>
              <a:t>2  </a:t>
            </a:r>
            <a:r>
              <a:rPr lang="ru-RU" sz="2400" dirty="0" smtClean="0">
                <a:latin typeface="NewtonC"/>
              </a:rPr>
              <a:t>и </a:t>
            </a:r>
            <a:r>
              <a:rPr lang="ru-RU" sz="2400" dirty="0">
                <a:latin typeface="NewtonC"/>
              </a:rPr>
              <a:t>ожидаемая эффективность геотермальных установок на базе тепловых </a:t>
            </a:r>
            <a:r>
              <a:rPr lang="ru-RU" sz="2400" dirty="0" smtClean="0">
                <a:latin typeface="NewtonC"/>
              </a:rPr>
              <a:t>насосов возрастает</a:t>
            </a:r>
            <a:r>
              <a:rPr lang="ru-RU" sz="2400" dirty="0">
                <a:latin typeface="NewtonC"/>
              </a:rPr>
              <a:t>.</a:t>
            </a:r>
          </a:p>
          <a:p>
            <a:r>
              <a:rPr lang="ru-RU" sz="2400" dirty="0">
                <a:latin typeface="NewtonC"/>
              </a:rPr>
              <a:t>Современные тепловые насосы имеют сравнительно высокий </a:t>
            </a:r>
            <a:r>
              <a:rPr lang="ru-RU" sz="2400" dirty="0" smtClean="0">
                <a:latin typeface="NewtonC"/>
              </a:rPr>
              <a:t>коэффициент преобразования</a:t>
            </a:r>
            <a:r>
              <a:rPr lang="ru-RU" sz="2400" dirty="0">
                <a:latin typeface="NewtonC"/>
              </a:rPr>
              <a:t>, достигающий 3–4, а в отдельных случаях и 5. Это означает, </a:t>
            </a:r>
            <a:r>
              <a:rPr lang="ru-RU" sz="2400" dirty="0" smtClean="0">
                <a:latin typeface="NewtonC"/>
              </a:rPr>
              <a:t>что на </a:t>
            </a:r>
            <a:r>
              <a:rPr lang="ru-RU" sz="2400" dirty="0">
                <a:latin typeface="NewtonC"/>
              </a:rPr>
              <a:t>1 кВт электрической мощности, необходимой для привода компрессора </a:t>
            </a:r>
            <a:r>
              <a:rPr lang="ru-RU" sz="2400" dirty="0" smtClean="0">
                <a:latin typeface="NewtonC"/>
              </a:rPr>
              <a:t>теплового </a:t>
            </a:r>
            <a:r>
              <a:rPr lang="ru-RU" sz="2400" dirty="0">
                <a:latin typeface="NewtonC"/>
              </a:rPr>
              <a:t>насоса, вырабатывается 3–4 кВт тепловой мощности.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597" y="189014"/>
            <a:ext cx="119566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RespectNr-Bold"/>
              </a:rPr>
              <a:t>ГЕОТЕРМАЛЬНЫЕ </a:t>
            </a:r>
            <a:r>
              <a:rPr lang="ru-RU" sz="2400" dirty="0" smtClean="0">
                <a:latin typeface="RespectNr-Bold"/>
              </a:rPr>
              <a:t>РЕСУРСЫ БЕЛАРУСИ В </a:t>
            </a:r>
            <a:r>
              <a:rPr lang="ru-RU" sz="2400" dirty="0">
                <a:latin typeface="RespectNr-Bold"/>
              </a:rPr>
              <a:t>ИНТЕРВАЛЕ ГЛУБИНЫ 100–200 </a:t>
            </a:r>
            <a:r>
              <a:rPr lang="ru-RU" sz="2400" dirty="0" smtClean="0">
                <a:latin typeface="RespectNr-Bold"/>
              </a:rPr>
              <a:t>м (3)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37827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65944" y="0"/>
            <a:ext cx="36228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latin typeface="NewtonC"/>
              </a:rPr>
              <a:t>Краткое резюме</a:t>
            </a:r>
            <a:endParaRPr lang="ru-RU" sz="3200" b="1" dirty="0">
              <a:solidFill>
                <a:prstClr val="black"/>
              </a:solidFill>
              <a:latin typeface="NewtonC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1394" y="758396"/>
            <a:ext cx="1152997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NewtonC"/>
              </a:rPr>
              <a:t>Наиболее низкими значениями плотности геотермальных ресурсов 10–13 кг у. т./</a:t>
            </a:r>
            <a:r>
              <a:rPr lang="ru-RU" sz="2200" dirty="0" smtClean="0">
                <a:latin typeface="NewtonC"/>
              </a:rPr>
              <a:t>м</a:t>
            </a:r>
            <a:r>
              <a:rPr lang="ru-RU" sz="2200" baseline="30000" dirty="0" smtClean="0">
                <a:latin typeface="NewtonC"/>
              </a:rPr>
              <a:t>2  </a:t>
            </a:r>
            <a:r>
              <a:rPr lang="ru-RU" sz="2200" dirty="0" smtClean="0">
                <a:latin typeface="NewtonC"/>
              </a:rPr>
              <a:t>для </a:t>
            </a:r>
            <a:r>
              <a:rPr lang="ru-RU" sz="2200" dirty="0">
                <a:latin typeface="NewtonC"/>
              </a:rPr>
              <a:t>рассматриваемого интервала глубины характеризуются северо-восточная </a:t>
            </a:r>
            <a:r>
              <a:rPr lang="ru-RU" sz="2200" dirty="0" smtClean="0">
                <a:latin typeface="NewtonC"/>
              </a:rPr>
              <a:t>часть Оршанской </a:t>
            </a:r>
            <a:r>
              <a:rPr lang="ru-RU" sz="2200" dirty="0">
                <a:latin typeface="NewtonC"/>
              </a:rPr>
              <a:t>впадины (Витебская область) и отдельные зоны в центральной части </a:t>
            </a:r>
            <a:r>
              <a:rPr lang="ru-RU" sz="2200" dirty="0" smtClean="0">
                <a:latin typeface="NewtonC"/>
              </a:rPr>
              <a:t>Белорусской </a:t>
            </a:r>
            <a:r>
              <a:rPr lang="ru-RU" sz="2200" dirty="0" err="1">
                <a:latin typeface="NewtonC"/>
              </a:rPr>
              <a:t>антеклизы</a:t>
            </a:r>
            <a:r>
              <a:rPr lang="ru-RU" sz="2200" dirty="0">
                <a:latin typeface="NewtonC"/>
              </a:rPr>
              <a:t>, в частности районы, прилегающие к Минску. Однако и </a:t>
            </a:r>
            <a:r>
              <a:rPr lang="ru-RU" sz="2200" dirty="0" smtClean="0">
                <a:latin typeface="NewtonC"/>
              </a:rPr>
              <a:t>здесь возможно </a:t>
            </a:r>
            <a:r>
              <a:rPr lang="ru-RU" sz="2200" dirty="0">
                <a:latin typeface="NewtonC"/>
              </a:rPr>
              <a:t>использование геотермальной энергии и уже действуют </a:t>
            </a:r>
            <a:r>
              <a:rPr lang="ru-RU" sz="2200" dirty="0" smtClean="0">
                <a:latin typeface="NewtonC"/>
              </a:rPr>
              <a:t>геотермальные установки </a:t>
            </a:r>
            <a:r>
              <a:rPr lang="ru-RU" sz="2200" dirty="0">
                <a:latin typeface="NewtonC"/>
              </a:rPr>
              <a:t>на базе тепловых насосов для отопления, в том числе жилых </a:t>
            </a:r>
            <a:r>
              <a:rPr lang="ru-RU" sz="2200" dirty="0" smtClean="0">
                <a:latin typeface="NewtonC"/>
              </a:rPr>
              <a:t>зданий и </a:t>
            </a:r>
            <a:r>
              <a:rPr lang="ru-RU" sz="2200" dirty="0">
                <a:latin typeface="NewtonC"/>
              </a:rPr>
              <a:t>промышленных сооружений различного назначения.</a:t>
            </a:r>
          </a:p>
          <a:p>
            <a:r>
              <a:rPr lang="ru-RU" sz="2200" dirty="0">
                <a:latin typeface="NewtonC"/>
              </a:rPr>
              <a:t>В условиях </a:t>
            </a:r>
            <a:r>
              <a:rPr lang="ru-RU" sz="2200" dirty="0" err="1">
                <a:latin typeface="NewtonC"/>
              </a:rPr>
              <a:t>малоглубинных</a:t>
            </a:r>
            <a:r>
              <a:rPr lang="ru-RU" sz="2200" dirty="0">
                <a:latin typeface="NewtonC"/>
              </a:rPr>
              <a:t> геотермальных горизонтов для извлечения </a:t>
            </a:r>
            <a:r>
              <a:rPr lang="ru-RU" sz="2200" dirty="0" smtClean="0">
                <a:latin typeface="NewtonC"/>
              </a:rPr>
              <a:t>геотермальной </a:t>
            </a:r>
            <a:r>
              <a:rPr lang="ru-RU" sz="2200" dirty="0">
                <a:latin typeface="NewtonC"/>
              </a:rPr>
              <a:t>энергии предлагается применение циркуляционных схем на базе </a:t>
            </a:r>
            <a:r>
              <a:rPr lang="ru-RU" sz="2200" dirty="0" smtClean="0">
                <a:latin typeface="NewtonC"/>
              </a:rPr>
              <a:t>водо-водяных </a:t>
            </a:r>
            <a:r>
              <a:rPr lang="ru-RU" sz="2200" dirty="0">
                <a:latin typeface="NewtonC"/>
              </a:rPr>
              <a:t>тепловых насосов. Опыт использования геотермальных ресурсов </a:t>
            </a:r>
            <a:r>
              <a:rPr lang="ru-RU" sz="2200" dirty="0" smtClean="0">
                <a:latin typeface="NewtonC"/>
              </a:rPr>
              <a:t>уже имеется </a:t>
            </a:r>
            <a:r>
              <a:rPr lang="ru-RU" sz="2200" dirty="0">
                <a:latin typeface="NewtonC"/>
              </a:rPr>
              <a:t>в Беларуси. В стране действует около 200–250 геотермальных </a:t>
            </a:r>
            <a:r>
              <a:rPr lang="ru-RU" sz="2200" dirty="0" smtClean="0">
                <a:latin typeface="NewtonC"/>
              </a:rPr>
              <a:t>установок (видимо</a:t>
            </a:r>
            <a:r>
              <a:rPr lang="ru-RU" sz="2200" dirty="0">
                <a:latin typeface="NewtonC"/>
              </a:rPr>
              <a:t>, эта цифра занижена, поскольку их учет не ведется), включая и </a:t>
            </a:r>
            <a:r>
              <a:rPr lang="ru-RU" sz="2200" dirty="0" smtClean="0">
                <a:latin typeface="NewtonC"/>
              </a:rPr>
              <a:t>коттеджную </a:t>
            </a:r>
            <a:r>
              <a:rPr lang="ru-RU" sz="2200" dirty="0">
                <a:latin typeface="NewtonC"/>
              </a:rPr>
              <a:t>застройку. Их суммарная тепловая мощность оценивается около 7,5–10 МВт.</a:t>
            </a:r>
          </a:p>
          <a:p>
            <a:r>
              <a:rPr lang="ru-RU" sz="2200" dirty="0">
                <a:latin typeface="NewtonC"/>
              </a:rPr>
              <a:t>Как отмечалось, в феврале 2010 г. введена в опытную эксплуатацию </a:t>
            </a:r>
            <a:r>
              <a:rPr lang="ru-RU" sz="2200" dirty="0" smtClean="0">
                <a:latin typeface="NewtonC"/>
              </a:rPr>
              <a:t>пилотная геотермальная</a:t>
            </a:r>
            <a:endParaRPr lang="ru-RU" sz="2200" dirty="0">
              <a:latin typeface="NewtonC"/>
            </a:endParaRPr>
          </a:p>
          <a:p>
            <a:r>
              <a:rPr lang="ru-RU" sz="2200" dirty="0">
                <a:latin typeface="NewtonC"/>
              </a:rPr>
              <a:t>станция мощностью 1 МВт на территории тепличного </a:t>
            </a:r>
            <a:r>
              <a:rPr lang="ru-RU" sz="2200" dirty="0" smtClean="0">
                <a:latin typeface="NewtonC"/>
              </a:rPr>
              <a:t>комплекса </a:t>
            </a:r>
            <a:r>
              <a:rPr lang="ru-RU" sz="2200" dirty="0">
                <a:latin typeface="NewtonC"/>
              </a:rPr>
              <a:t>≪</a:t>
            </a:r>
            <a:r>
              <a:rPr lang="ru-RU" sz="2200" dirty="0" err="1">
                <a:latin typeface="NewtonC"/>
              </a:rPr>
              <a:t>Берестье</a:t>
            </a:r>
            <a:r>
              <a:rPr lang="ru-RU" sz="2200" dirty="0">
                <a:latin typeface="NewtonC"/>
              </a:rPr>
              <a:t>≫ Брестского района. Основное ее назначение – обогрев 1,5–2 га </a:t>
            </a:r>
            <a:r>
              <a:rPr lang="ru-RU" sz="2200" dirty="0" smtClean="0">
                <a:latin typeface="NewtonC"/>
              </a:rPr>
              <a:t>теплиц </a:t>
            </a:r>
            <a:r>
              <a:rPr lang="ru-RU" sz="2200" dirty="0">
                <a:latin typeface="NewtonC"/>
              </a:rPr>
              <a:t>хозяйства.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471749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3779" y="160902"/>
            <a:ext cx="12096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prstClr val="black"/>
                </a:solidFill>
                <a:latin typeface="NewtonC"/>
              </a:rPr>
              <a:t>ГЕОТЕРМАЛЬНЫЕ </a:t>
            </a:r>
            <a:r>
              <a:rPr lang="ru-RU" sz="2800" dirty="0" smtClean="0">
                <a:solidFill>
                  <a:prstClr val="black"/>
                </a:solidFill>
                <a:latin typeface="NewtonC"/>
              </a:rPr>
              <a:t>РЕСУРСЫ МЕЖСОЛЕВОГО </a:t>
            </a:r>
            <a:r>
              <a:rPr lang="ru-RU" sz="2800" dirty="0">
                <a:solidFill>
                  <a:prstClr val="black"/>
                </a:solidFill>
                <a:latin typeface="NewtonC"/>
              </a:rPr>
              <a:t>КОМПЛЕКСА ПРИПЯТСКОГО </a:t>
            </a:r>
            <a:r>
              <a:rPr lang="ru-RU" sz="2800" dirty="0" smtClean="0">
                <a:solidFill>
                  <a:prstClr val="black"/>
                </a:solidFill>
                <a:latin typeface="NewtonC"/>
              </a:rPr>
              <a:t>ПРОГИБА (1)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3779" y="1253905"/>
            <a:ext cx="111888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NewtonC"/>
              </a:rPr>
              <a:t>Межсолевые</a:t>
            </a:r>
            <a:r>
              <a:rPr lang="ru-RU" sz="2400" dirty="0">
                <a:latin typeface="NewtonC"/>
              </a:rPr>
              <a:t> отложения залегают на глинисто-карбонатно-сульфатных </a:t>
            </a:r>
            <a:r>
              <a:rPr lang="ru-RU" sz="2400" dirty="0" smtClean="0">
                <a:latin typeface="NewtonC"/>
              </a:rPr>
              <a:t>отложениях </a:t>
            </a:r>
            <a:r>
              <a:rPr lang="ru-RU" sz="2400" dirty="0" err="1">
                <a:latin typeface="NewtonC"/>
              </a:rPr>
              <a:t>домановичского</a:t>
            </a:r>
            <a:r>
              <a:rPr lang="ru-RU" sz="2400" dirty="0">
                <a:latin typeface="NewtonC"/>
              </a:rPr>
              <a:t> горизонта девона. Перекрываются </a:t>
            </a:r>
            <a:r>
              <a:rPr lang="ru-RU" sz="2400" dirty="0" err="1">
                <a:latin typeface="NewtonC"/>
              </a:rPr>
              <a:t>галитовыми</a:t>
            </a:r>
            <a:r>
              <a:rPr lang="ru-RU" sz="2400" dirty="0">
                <a:latin typeface="NewtonC"/>
              </a:rPr>
              <a:t> </a:t>
            </a:r>
            <a:r>
              <a:rPr lang="ru-RU" sz="2400" dirty="0" smtClean="0">
                <a:latin typeface="NewtonC"/>
              </a:rPr>
              <a:t>образованиями </a:t>
            </a:r>
            <a:r>
              <a:rPr lang="ru-RU" sz="2400" dirty="0">
                <a:latin typeface="NewtonC"/>
              </a:rPr>
              <a:t>верхней соленосной толщи. Мощность их колеблется в широких </a:t>
            </a:r>
            <a:r>
              <a:rPr lang="ru-RU" sz="2400" dirty="0" smtClean="0">
                <a:latin typeface="NewtonC"/>
              </a:rPr>
              <a:t>пределах</a:t>
            </a:r>
            <a:r>
              <a:rPr lang="ru-RU" sz="2400" dirty="0">
                <a:latin typeface="NewtonC"/>
              </a:rPr>
              <a:t>: от полного отсутствия в сводах ряда структур вдоль зон разломов до 600–800 </a:t>
            </a:r>
            <a:r>
              <a:rPr lang="ru-RU" sz="2400" dirty="0" smtClean="0">
                <a:latin typeface="NewtonC"/>
              </a:rPr>
              <a:t>м в </a:t>
            </a:r>
            <a:r>
              <a:rPr lang="ru-RU" sz="2400" dirty="0">
                <a:latin typeface="NewtonC"/>
              </a:rPr>
              <a:t>наиболее погруженных участках прогиба. В среднем мощность составляет </a:t>
            </a:r>
            <a:r>
              <a:rPr lang="ru-RU" sz="2400" dirty="0" smtClean="0">
                <a:latin typeface="NewtonC"/>
              </a:rPr>
              <a:t>около </a:t>
            </a:r>
            <a:r>
              <a:rPr lang="ru-RU" sz="2400" dirty="0">
                <a:latin typeface="NewtonC"/>
              </a:rPr>
              <a:t>410 м.</a:t>
            </a:r>
          </a:p>
          <a:p>
            <a:r>
              <a:rPr lang="ru-RU" sz="2400" dirty="0">
                <a:latin typeface="NewtonC"/>
              </a:rPr>
              <a:t>Как будет показано ниже, </a:t>
            </a:r>
            <a:r>
              <a:rPr lang="ru-RU" sz="2400" dirty="0" err="1">
                <a:latin typeface="NewtonC"/>
              </a:rPr>
              <a:t>межсолевой</a:t>
            </a:r>
            <a:r>
              <a:rPr lang="ru-RU" sz="2400" dirty="0">
                <a:latin typeface="NewtonC"/>
              </a:rPr>
              <a:t> комплекс </a:t>
            </a:r>
            <a:r>
              <a:rPr lang="ru-RU" sz="2400" dirty="0" err="1">
                <a:latin typeface="NewtonC"/>
              </a:rPr>
              <a:t>Припятского</a:t>
            </a:r>
            <a:r>
              <a:rPr lang="ru-RU" sz="2400" dirty="0">
                <a:latin typeface="NewtonC"/>
              </a:rPr>
              <a:t> прогиба в </a:t>
            </a:r>
            <a:r>
              <a:rPr lang="ru-RU" sz="2400" dirty="0" smtClean="0">
                <a:latin typeface="NewtonC"/>
              </a:rPr>
              <a:t>настоящее </a:t>
            </a:r>
            <a:r>
              <a:rPr lang="ru-RU" sz="2400" dirty="0">
                <a:latin typeface="NewtonC"/>
              </a:rPr>
              <a:t>время представляет интерес для геотермических исследований, </a:t>
            </a:r>
            <a:r>
              <a:rPr lang="ru-RU" sz="2400" dirty="0" smtClean="0">
                <a:latin typeface="NewtonC"/>
              </a:rPr>
              <a:t>поскольку </a:t>
            </a:r>
            <a:r>
              <a:rPr lang="ru-RU" sz="2400" dirty="0">
                <a:latin typeface="NewtonC"/>
              </a:rPr>
              <a:t>плотность ресурсов геотермальной энергии здесь выше, чем в </a:t>
            </a:r>
            <a:r>
              <a:rPr lang="ru-RU" sz="2400" dirty="0" err="1">
                <a:latin typeface="NewtonC"/>
              </a:rPr>
              <a:t>надсолевых</a:t>
            </a:r>
            <a:r>
              <a:rPr lang="ru-RU" sz="2400" dirty="0">
                <a:latin typeface="NewtonC"/>
              </a:rPr>
              <a:t> </a:t>
            </a:r>
            <a:r>
              <a:rPr lang="ru-RU" sz="2400" dirty="0" smtClean="0">
                <a:latin typeface="NewtonC"/>
              </a:rPr>
              <a:t>отложениях.</a:t>
            </a:r>
          </a:p>
          <a:p>
            <a:r>
              <a:rPr lang="ru-RU" sz="2400" dirty="0">
                <a:latin typeface="NewtonC"/>
              </a:rPr>
              <a:t>Распределение температуры на кровле </a:t>
            </a:r>
            <a:r>
              <a:rPr lang="ru-RU" sz="2400" dirty="0" err="1">
                <a:latin typeface="NewtonC"/>
              </a:rPr>
              <a:t>межсолевого</a:t>
            </a:r>
            <a:r>
              <a:rPr lang="ru-RU" sz="2400" dirty="0">
                <a:latin typeface="NewtonC"/>
              </a:rPr>
              <a:t> комплекса горных </a:t>
            </a:r>
            <a:r>
              <a:rPr lang="ru-RU" sz="2400" dirty="0" smtClean="0">
                <a:latin typeface="NewtonC"/>
              </a:rPr>
              <a:t>пород изображено </a:t>
            </a:r>
            <a:r>
              <a:rPr lang="ru-RU" sz="2400" dirty="0">
                <a:latin typeface="NewtonC"/>
              </a:rPr>
              <a:t>на рис. 12.6. Наибольшие значения до +65 ... +70 °С </a:t>
            </a:r>
            <a:r>
              <a:rPr lang="ru-RU" sz="2400" dirty="0" smtClean="0">
                <a:latin typeface="NewtonC"/>
              </a:rPr>
              <a:t>соответствуют северной </a:t>
            </a:r>
            <a:r>
              <a:rPr lang="ru-RU" sz="2400" dirty="0">
                <a:latin typeface="NewtonC"/>
              </a:rPr>
              <a:t>и северо-восточной частям </a:t>
            </a:r>
            <a:r>
              <a:rPr lang="ru-RU" sz="2400" dirty="0" err="1">
                <a:latin typeface="NewtonC"/>
              </a:rPr>
              <a:t>Припятского</a:t>
            </a:r>
            <a:r>
              <a:rPr lang="ru-RU" sz="2400" dirty="0">
                <a:latin typeface="NewtonC"/>
              </a:rPr>
              <a:t> прогиба. Температура </a:t>
            </a:r>
            <a:r>
              <a:rPr lang="ru-RU" sz="2400" dirty="0" smtClean="0">
                <a:latin typeface="NewtonC"/>
              </a:rPr>
              <a:t>снижается </a:t>
            </a:r>
            <a:r>
              <a:rPr lang="ru-RU" sz="2400" dirty="0">
                <a:latin typeface="NewtonC"/>
              </a:rPr>
              <a:t>в западном и юго-западном направлениях до +30 ... +40 °С.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2205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3779" y="-58566"/>
            <a:ext cx="12096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prstClr val="black"/>
                </a:solidFill>
                <a:latin typeface="NewtonC"/>
              </a:rPr>
              <a:t>ГЕОТЕРМАЛЬНЫЕ </a:t>
            </a:r>
            <a:r>
              <a:rPr lang="ru-RU" sz="2800" dirty="0" smtClean="0">
                <a:solidFill>
                  <a:prstClr val="black"/>
                </a:solidFill>
                <a:latin typeface="NewtonC"/>
              </a:rPr>
              <a:t>РЕСУРСЫ МЕЖСОЛЕВОГО </a:t>
            </a:r>
            <a:r>
              <a:rPr lang="ru-RU" sz="2800" dirty="0">
                <a:solidFill>
                  <a:prstClr val="black"/>
                </a:solidFill>
                <a:latin typeface="NewtonC"/>
              </a:rPr>
              <a:t>КОМПЛЕКСА ПРИПЯТСКОГО </a:t>
            </a:r>
            <a:r>
              <a:rPr lang="ru-RU" sz="2800" dirty="0" smtClean="0">
                <a:solidFill>
                  <a:prstClr val="black"/>
                </a:solidFill>
                <a:latin typeface="NewtonC"/>
              </a:rPr>
              <a:t>ПРОГИБА (2)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1806" y="810190"/>
            <a:ext cx="55211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NewtonC"/>
              </a:rPr>
              <a:t>Значения температуры на кровле </a:t>
            </a:r>
            <a:r>
              <a:rPr lang="ru-RU" sz="2000" dirty="0" err="1" smtClean="0">
                <a:latin typeface="NewtonC"/>
              </a:rPr>
              <a:t>рассмат-риваемых</a:t>
            </a:r>
            <a:r>
              <a:rPr lang="ru-RU" sz="2000" dirty="0" smtClean="0">
                <a:latin typeface="NewtonC"/>
              </a:rPr>
              <a:t> </a:t>
            </a:r>
            <a:r>
              <a:rPr lang="ru-RU" sz="2000" dirty="0">
                <a:latin typeface="NewtonC"/>
              </a:rPr>
              <a:t>отложений взяты из </a:t>
            </a:r>
            <a:r>
              <a:rPr lang="ru-RU" sz="2000" dirty="0" smtClean="0">
                <a:latin typeface="NewtonC"/>
              </a:rPr>
              <a:t>термограмм </a:t>
            </a:r>
            <a:r>
              <a:rPr lang="ru-RU" sz="2000" dirty="0">
                <a:latin typeface="NewtonC"/>
              </a:rPr>
              <a:t>скважин, значение объемной теплоемкости горных пород принято </a:t>
            </a:r>
            <a:r>
              <a:rPr lang="ru-RU" sz="2000" dirty="0" smtClean="0">
                <a:latin typeface="NewtonC"/>
              </a:rPr>
              <a:t>равным 2,76 </a:t>
            </a:r>
            <a:r>
              <a:rPr lang="ru-RU" sz="2000" dirty="0">
                <a:latin typeface="NewtonC"/>
              </a:rPr>
              <a:t>・ </a:t>
            </a:r>
            <a:r>
              <a:rPr lang="ru-RU" sz="2000" dirty="0" smtClean="0">
                <a:latin typeface="NewtonC"/>
              </a:rPr>
              <a:t>10</a:t>
            </a:r>
            <a:r>
              <a:rPr lang="ru-RU" sz="2000" baseline="30000" dirty="0" smtClean="0">
                <a:latin typeface="NewtonC"/>
              </a:rPr>
              <a:t>6 </a:t>
            </a:r>
            <a:r>
              <a:rPr lang="ru-RU" sz="2000" dirty="0" smtClean="0">
                <a:latin typeface="NewtonC"/>
              </a:rPr>
              <a:t>Дж</a:t>
            </a:r>
            <a:r>
              <a:rPr lang="ru-RU" sz="2000" dirty="0">
                <a:latin typeface="NewtonC"/>
              </a:rPr>
              <a:t>/(м</a:t>
            </a:r>
            <a:r>
              <a:rPr lang="ru-RU" sz="2000" baseline="30000" dirty="0">
                <a:latin typeface="NewtonC"/>
              </a:rPr>
              <a:t>3</a:t>
            </a:r>
            <a:r>
              <a:rPr lang="ru-RU" sz="2000" dirty="0">
                <a:latin typeface="NewtonC"/>
              </a:rPr>
              <a:t> ・ °С), а объемной теплоемкости воды – 4,18 ・ 10</a:t>
            </a:r>
            <a:r>
              <a:rPr lang="ru-RU" sz="2000" baseline="30000" dirty="0">
                <a:latin typeface="NewtonC"/>
              </a:rPr>
              <a:t>6</a:t>
            </a:r>
            <a:r>
              <a:rPr lang="ru-RU" sz="2000" dirty="0">
                <a:latin typeface="NewtonC"/>
              </a:rPr>
              <a:t> Дж/(м</a:t>
            </a:r>
            <a:r>
              <a:rPr lang="ru-RU" sz="2000" baseline="30000" dirty="0">
                <a:latin typeface="NewtonC"/>
              </a:rPr>
              <a:t>3</a:t>
            </a:r>
            <a:r>
              <a:rPr lang="ru-RU" sz="2000" dirty="0">
                <a:latin typeface="NewtonC"/>
              </a:rPr>
              <a:t> ・ °С). </a:t>
            </a:r>
            <a:r>
              <a:rPr lang="ru-RU" sz="2000" dirty="0" smtClean="0">
                <a:latin typeface="NewtonC"/>
              </a:rPr>
              <a:t>Пористость </a:t>
            </a:r>
            <a:r>
              <a:rPr lang="ru-RU" sz="2000" dirty="0">
                <a:latin typeface="NewtonC"/>
              </a:rPr>
              <a:t>принята равной 5 %. Температура обратной закачки отработанных </a:t>
            </a:r>
            <a:r>
              <a:rPr lang="ru-RU" sz="2000" dirty="0" smtClean="0">
                <a:latin typeface="NewtonC"/>
              </a:rPr>
              <a:t>рассолов </a:t>
            </a:r>
            <a:r>
              <a:rPr lang="ru-RU" sz="2000" dirty="0">
                <a:latin typeface="NewtonC"/>
              </a:rPr>
              <a:t>принята по аналогии с </a:t>
            </a:r>
            <a:r>
              <a:rPr lang="ru-RU" sz="2000" dirty="0" err="1">
                <a:latin typeface="NewtonC"/>
              </a:rPr>
              <a:t>Клайпедской</a:t>
            </a:r>
            <a:r>
              <a:rPr lang="ru-RU" sz="2000" dirty="0">
                <a:latin typeface="NewtonC"/>
              </a:rPr>
              <a:t> геотермальной станцией +11 °С </a:t>
            </a:r>
            <a:r>
              <a:rPr lang="ru-RU" sz="2000" dirty="0" smtClean="0">
                <a:latin typeface="NewtonC"/>
              </a:rPr>
              <a:t>при среднегодовой </a:t>
            </a:r>
            <a:r>
              <a:rPr lang="ru-RU" sz="2000" dirty="0">
                <a:latin typeface="NewtonC"/>
              </a:rPr>
              <a:t>температуре местности – до +10 ... +11 °С. Полученные </a:t>
            </a:r>
            <a:r>
              <a:rPr lang="ru-RU" sz="2000" dirty="0" smtClean="0">
                <a:latin typeface="NewtonC"/>
              </a:rPr>
              <a:t>значения плотности </a:t>
            </a:r>
            <a:r>
              <a:rPr lang="ru-RU" sz="2000" dirty="0">
                <a:latin typeface="NewtonC"/>
              </a:rPr>
              <a:t>ресурсов пересчитаны в кг у. т./м</a:t>
            </a:r>
            <a:r>
              <a:rPr lang="ru-RU" sz="2000" baseline="30000" dirty="0">
                <a:latin typeface="NewtonC"/>
              </a:rPr>
              <a:t>2</a:t>
            </a:r>
            <a:r>
              <a:rPr lang="ru-RU" sz="2000" dirty="0">
                <a:latin typeface="NewtonC"/>
              </a:rPr>
              <a:t>. Переводной коэффициент, </a:t>
            </a:r>
            <a:r>
              <a:rPr lang="ru-RU" sz="2000" dirty="0" smtClean="0">
                <a:latin typeface="NewtonC"/>
              </a:rPr>
              <a:t>дающий </a:t>
            </a:r>
            <a:r>
              <a:rPr lang="ru-RU" sz="2000" dirty="0">
                <a:latin typeface="NewtonC"/>
              </a:rPr>
              <a:t>связь между единицами измерения, выраженными в т у. т. с одной </a:t>
            </a:r>
            <a:r>
              <a:rPr lang="ru-RU" sz="2000" dirty="0" smtClean="0">
                <a:latin typeface="NewtonC"/>
              </a:rPr>
              <a:t>стороны и </a:t>
            </a:r>
            <a:r>
              <a:rPr lang="ru-RU" sz="2000" dirty="0">
                <a:latin typeface="NewtonC"/>
              </a:rPr>
              <a:t>джоулях – с другой, составляет </a:t>
            </a:r>
            <a:r>
              <a:rPr lang="en-GB" sz="2000" i="1" dirty="0">
                <a:latin typeface="NewtonC-Italic"/>
              </a:rPr>
              <a:t>k </a:t>
            </a:r>
            <a:r>
              <a:rPr lang="en-GB" sz="2000" dirty="0">
                <a:latin typeface="NewtonC-Italic"/>
              </a:rPr>
              <a:t>= </a:t>
            </a:r>
            <a:r>
              <a:rPr lang="en-GB" sz="2000" dirty="0">
                <a:latin typeface="NewtonC"/>
              </a:rPr>
              <a:t>0,034 ・ 10</a:t>
            </a:r>
            <a:r>
              <a:rPr lang="en-GB" sz="2000" baseline="30000" dirty="0">
                <a:latin typeface="NewtonC"/>
              </a:rPr>
              <a:t>–9</a:t>
            </a:r>
            <a:r>
              <a:rPr lang="en-GB" sz="2000" dirty="0">
                <a:latin typeface="NewtonC"/>
              </a:rPr>
              <a:t> </a:t>
            </a:r>
            <a:r>
              <a:rPr lang="ru-RU" sz="2000" dirty="0">
                <a:latin typeface="NewtonC"/>
              </a:rPr>
              <a:t>т у. т./Дж [</a:t>
            </a:r>
            <a:r>
              <a:rPr lang="ru-RU" sz="2000" dirty="0" err="1">
                <a:latin typeface="NewtonC"/>
              </a:rPr>
              <a:t>Дядькин</a:t>
            </a:r>
            <a:r>
              <a:rPr lang="ru-RU" sz="2000" dirty="0">
                <a:latin typeface="NewtonC"/>
              </a:rPr>
              <a:t> и др., 1991].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956" y="895541"/>
            <a:ext cx="6711044" cy="54864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98494" y="6442501"/>
            <a:ext cx="80330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tonC"/>
              </a:rPr>
              <a:t>Распределение температуры на кровле 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tonC"/>
              </a:rPr>
              <a:t>межсолевого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tonC"/>
              </a:rPr>
              <a:t> комплекса горных пород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79583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3779" y="-58566"/>
            <a:ext cx="12096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prstClr val="black"/>
                </a:solidFill>
                <a:latin typeface="NewtonC"/>
              </a:rPr>
              <a:t>ГЕОТЕРМАЛЬНЫЕ </a:t>
            </a:r>
            <a:r>
              <a:rPr lang="ru-RU" sz="2800" dirty="0" smtClean="0">
                <a:solidFill>
                  <a:prstClr val="black"/>
                </a:solidFill>
                <a:latin typeface="NewtonC"/>
              </a:rPr>
              <a:t>РЕСУРСЫ МЕЖСОЛЕВОГО </a:t>
            </a:r>
            <a:r>
              <a:rPr lang="ru-RU" sz="2800" dirty="0">
                <a:solidFill>
                  <a:prstClr val="black"/>
                </a:solidFill>
                <a:latin typeface="NewtonC"/>
              </a:rPr>
              <a:t>КОМПЛЕКСА ПРИПЯТСКОГО </a:t>
            </a:r>
            <a:r>
              <a:rPr lang="ru-RU" sz="2800" dirty="0" smtClean="0">
                <a:solidFill>
                  <a:prstClr val="black"/>
                </a:solidFill>
                <a:latin typeface="NewtonC"/>
              </a:rPr>
              <a:t>ПРОГИБА (3)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3780" y="811319"/>
            <a:ext cx="534684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NewtonC"/>
              </a:rPr>
              <a:t>Карта </a:t>
            </a:r>
            <a:r>
              <a:rPr lang="ru-RU" sz="2000" dirty="0">
                <a:latin typeface="NewtonC"/>
              </a:rPr>
              <a:t>распределения плотности извлекаемых геотермальных ресурсов, </a:t>
            </a:r>
            <a:r>
              <a:rPr lang="ru-RU" sz="2000" dirty="0" smtClean="0">
                <a:latin typeface="NewtonC"/>
              </a:rPr>
              <a:t>заключенных </a:t>
            </a:r>
            <a:r>
              <a:rPr lang="ru-RU" sz="2000" dirty="0">
                <a:latin typeface="NewtonC"/>
              </a:rPr>
              <a:t>в породах </a:t>
            </a:r>
            <a:r>
              <a:rPr lang="ru-RU" sz="2000" dirty="0" err="1">
                <a:latin typeface="NewtonC"/>
              </a:rPr>
              <a:t>межсолевой</a:t>
            </a:r>
            <a:r>
              <a:rPr lang="ru-RU" sz="2000" dirty="0">
                <a:latin typeface="NewtonC"/>
              </a:rPr>
              <a:t> толщи </a:t>
            </a:r>
            <a:r>
              <a:rPr lang="ru-RU" sz="2000" dirty="0" err="1">
                <a:latin typeface="NewtonC"/>
              </a:rPr>
              <a:t>Припятского</a:t>
            </a:r>
            <a:r>
              <a:rPr lang="ru-RU" sz="2000" dirty="0">
                <a:latin typeface="NewtonC"/>
              </a:rPr>
              <a:t> прогиба, приведена на рис. </a:t>
            </a:r>
            <a:r>
              <a:rPr lang="ru-RU" sz="2000" dirty="0" smtClean="0">
                <a:latin typeface="NewtonC"/>
              </a:rPr>
              <a:t>12.7 в </a:t>
            </a:r>
            <a:r>
              <a:rPr lang="ru-RU" sz="2000" dirty="0">
                <a:latin typeface="NewtonC"/>
              </a:rPr>
              <a:t>кг у. т./м</a:t>
            </a:r>
            <a:r>
              <a:rPr lang="ru-RU" sz="2000" baseline="30000" dirty="0">
                <a:latin typeface="NewtonC"/>
              </a:rPr>
              <a:t>2</a:t>
            </a:r>
            <a:r>
              <a:rPr lang="ru-RU" sz="2000" dirty="0">
                <a:latin typeface="NewtonC"/>
              </a:rPr>
              <a:t>.</a:t>
            </a:r>
          </a:p>
          <a:p>
            <a:r>
              <a:rPr lang="ru-RU" sz="2000" dirty="0">
                <a:latin typeface="NewtonC"/>
              </a:rPr>
              <a:t>Вследствие недостаточной геотермической изученности в западной и </a:t>
            </a:r>
            <a:r>
              <a:rPr lang="ru-RU" sz="2000" dirty="0" smtClean="0">
                <a:latin typeface="NewtonC"/>
              </a:rPr>
              <a:t>южной зонах </a:t>
            </a:r>
            <a:r>
              <a:rPr lang="ru-RU" sz="2000" dirty="0" err="1">
                <a:latin typeface="NewtonC"/>
              </a:rPr>
              <a:t>Припятского</a:t>
            </a:r>
            <a:r>
              <a:rPr lang="ru-RU" sz="2000" dirty="0">
                <a:latin typeface="NewtonC"/>
              </a:rPr>
              <a:t> прогиба конфигурация проведенных изолиний плотности </a:t>
            </a:r>
            <a:r>
              <a:rPr lang="ru-RU" sz="2000" dirty="0" smtClean="0">
                <a:latin typeface="NewtonC"/>
              </a:rPr>
              <a:t>ресурсов </a:t>
            </a:r>
            <a:r>
              <a:rPr lang="ru-RU" sz="2000" dirty="0">
                <a:latin typeface="NewtonC"/>
              </a:rPr>
              <a:t>является предварительной. Надежность построения карты здесь </a:t>
            </a:r>
            <a:r>
              <a:rPr lang="ru-RU" sz="2000" dirty="0" smtClean="0">
                <a:latin typeface="NewtonC"/>
              </a:rPr>
              <a:t>низкая и </a:t>
            </a:r>
            <a:r>
              <a:rPr lang="ru-RU" sz="2000" dirty="0">
                <a:latin typeface="NewtonC"/>
              </a:rPr>
              <a:t>для уточнения фактической ситуации необходимо выполнение </a:t>
            </a:r>
            <a:r>
              <a:rPr lang="ru-RU" sz="2000" dirty="0" smtClean="0">
                <a:latin typeface="NewtonC"/>
              </a:rPr>
              <a:t>дополнительных геотермических </a:t>
            </a:r>
            <a:r>
              <a:rPr lang="ru-RU" sz="2000" dirty="0">
                <a:latin typeface="NewtonC"/>
              </a:rPr>
              <a:t>исследований. Данные по термограммам Украины отсутствовали</a:t>
            </a:r>
            <a:r>
              <a:rPr lang="ru-RU" sz="2000" dirty="0" smtClean="0">
                <a:latin typeface="NewtonC"/>
              </a:rPr>
              <a:t>, поэтому </a:t>
            </a:r>
            <a:r>
              <a:rPr lang="ru-RU" sz="2000" dirty="0">
                <a:latin typeface="NewtonC"/>
              </a:rPr>
              <a:t>надежность проведения изолиний в полосе вдоль украинской границы</a:t>
            </a:r>
          </a:p>
          <a:p>
            <a:r>
              <a:rPr lang="ru-RU" sz="2000" dirty="0">
                <a:latin typeface="NewtonC"/>
              </a:rPr>
              <a:t>также невысокая. 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718" y="1299410"/>
            <a:ext cx="6736281" cy="555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89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02666" y="58468"/>
            <a:ext cx="9843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RespectNr-Bold"/>
              </a:rPr>
              <a:t>О РЕСУРСАХ </a:t>
            </a:r>
            <a:r>
              <a:rPr lang="ru-RU" sz="3600" b="1" dirty="0">
                <a:latin typeface="RespectNr-Bold"/>
              </a:rPr>
              <a:t>ГЕОТЕРМАЛЬНОЙ ЭНЕРГИИ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7078" y="965344"/>
            <a:ext cx="11297175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/>
            <a:r>
              <a:rPr lang="ru-RU" sz="2300" dirty="0" smtClean="0">
                <a:latin typeface="NewtonC"/>
              </a:rPr>
              <a:t>Напомним, что по </a:t>
            </a:r>
            <a:r>
              <a:rPr lang="ru-RU" sz="2300" dirty="0">
                <a:latin typeface="NewtonC"/>
              </a:rPr>
              <a:t>существу, геотермальные ресурсы представляют собой ту долю </a:t>
            </a:r>
            <a:r>
              <a:rPr lang="ru-RU" sz="2300" dirty="0" smtClean="0">
                <a:latin typeface="NewtonC"/>
              </a:rPr>
              <a:t>геотермальной </a:t>
            </a:r>
            <a:r>
              <a:rPr lang="ru-RU" sz="2300" dirty="0">
                <a:latin typeface="NewtonC"/>
              </a:rPr>
              <a:t>энергии, которая может быть экономически рентабельно извлечена в </a:t>
            </a:r>
            <a:r>
              <a:rPr lang="ru-RU" sz="2300" dirty="0" smtClean="0">
                <a:latin typeface="NewtonC"/>
              </a:rPr>
              <a:t>ближайшем </a:t>
            </a:r>
            <a:r>
              <a:rPr lang="ru-RU" sz="2300" dirty="0">
                <a:latin typeface="NewtonC"/>
              </a:rPr>
              <a:t>будущем. Геотермальные резервы </a:t>
            </a:r>
            <a:r>
              <a:rPr lang="ru-RU" sz="2300" dirty="0" smtClean="0">
                <a:latin typeface="NewtonC"/>
              </a:rPr>
              <a:t>– это </a:t>
            </a:r>
            <a:r>
              <a:rPr lang="ru-RU" sz="2300" dirty="0">
                <a:latin typeface="NewtonC"/>
              </a:rPr>
              <a:t>часть ресурсов, </a:t>
            </a:r>
            <a:r>
              <a:rPr lang="ru-RU" sz="2300" dirty="0" smtClean="0">
                <a:latin typeface="NewtonC"/>
              </a:rPr>
              <a:t>эксплуатируемых в </a:t>
            </a:r>
            <a:r>
              <a:rPr lang="ru-RU" sz="2300" dirty="0">
                <a:latin typeface="NewtonC"/>
              </a:rPr>
              <a:t>настоящее время, что подтверждается данными бурения, геологическими, </a:t>
            </a:r>
            <a:r>
              <a:rPr lang="ru-RU" sz="2300" dirty="0" smtClean="0">
                <a:latin typeface="NewtonC"/>
              </a:rPr>
              <a:t>геофизическими </a:t>
            </a:r>
            <a:r>
              <a:rPr lang="ru-RU" sz="2300" dirty="0">
                <a:latin typeface="NewtonC"/>
              </a:rPr>
              <a:t>и геохимическими исследованиями. </a:t>
            </a:r>
            <a:endParaRPr lang="ru-RU" sz="2300" dirty="0" smtClean="0">
              <a:latin typeface="NewtonC"/>
            </a:endParaRPr>
          </a:p>
          <a:p>
            <a:r>
              <a:rPr lang="ru-RU" sz="2300" dirty="0">
                <a:latin typeface="NewtonC"/>
              </a:rPr>
              <a:t>Данные, необходимые для </a:t>
            </a:r>
            <a:r>
              <a:rPr lang="ru-RU" sz="2300" dirty="0" smtClean="0">
                <a:latin typeface="NewtonC"/>
              </a:rPr>
              <a:t>расчетов плотности ресурсов по принятой методике </a:t>
            </a:r>
            <a:r>
              <a:rPr lang="ru-RU" sz="2300" dirty="0">
                <a:latin typeface="NewtonC"/>
              </a:rPr>
              <a:t>не требуют проведения специальных </a:t>
            </a:r>
            <a:r>
              <a:rPr lang="ru-RU" sz="2300" dirty="0" smtClean="0">
                <a:latin typeface="NewtonC"/>
              </a:rPr>
              <a:t>тестов скважин</a:t>
            </a:r>
            <a:r>
              <a:rPr lang="ru-RU" sz="2300" dirty="0">
                <a:latin typeface="NewtonC"/>
              </a:rPr>
              <a:t>. Как отмечалось, они доступны из литолого-стратиграфического </a:t>
            </a:r>
            <a:r>
              <a:rPr lang="ru-RU" sz="2300" dirty="0" smtClean="0">
                <a:latin typeface="NewtonC"/>
              </a:rPr>
              <a:t>описания </a:t>
            </a:r>
            <a:r>
              <a:rPr lang="ru-RU" sz="2300" dirty="0">
                <a:latin typeface="NewtonC"/>
              </a:rPr>
              <a:t>разреза, информации по пористости образцов горных пород, каротажных </a:t>
            </a:r>
            <a:r>
              <a:rPr lang="ru-RU" sz="2300" dirty="0" smtClean="0">
                <a:latin typeface="NewtonC"/>
              </a:rPr>
              <a:t>диаграмм </a:t>
            </a:r>
            <a:r>
              <a:rPr lang="ru-RU" sz="2300" dirty="0">
                <a:latin typeface="NewtonC"/>
              </a:rPr>
              <a:t>и термограмм скважин. В гидрогеологической практике не всегда </a:t>
            </a:r>
            <a:r>
              <a:rPr lang="ru-RU" sz="2300" dirty="0" smtClean="0">
                <a:latin typeface="NewtonC"/>
              </a:rPr>
              <a:t>имеется информация </a:t>
            </a:r>
            <a:r>
              <a:rPr lang="ru-RU" sz="2300" dirty="0">
                <a:latin typeface="NewtonC"/>
              </a:rPr>
              <a:t>по проницаемости либо </a:t>
            </a:r>
            <a:r>
              <a:rPr lang="ru-RU" sz="2300" dirty="0" err="1">
                <a:latin typeface="NewtonC"/>
              </a:rPr>
              <a:t>гидропроводности</a:t>
            </a:r>
            <a:r>
              <a:rPr lang="ru-RU" sz="2300" dirty="0">
                <a:latin typeface="NewtonC"/>
              </a:rPr>
              <a:t> продуктивных толщ. </a:t>
            </a:r>
            <a:r>
              <a:rPr lang="ru-RU" sz="2300" dirty="0" smtClean="0">
                <a:latin typeface="NewtonC"/>
              </a:rPr>
              <a:t>Расчет </a:t>
            </a:r>
            <a:r>
              <a:rPr lang="ru-RU" sz="2300" dirty="0">
                <a:latin typeface="NewtonC"/>
              </a:rPr>
              <a:t>этих параметров требует проведения откачек из скважин либо специальных </a:t>
            </a:r>
            <a:r>
              <a:rPr lang="ru-RU" sz="2300" dirty="0" smtClean="0">
                <a:latin typeface="NewtonC"/>
              </a:rPr>
              <a:t>расчетов </a:t>
            </a:r>
            <a:r>
              <a:rPr lang="ru-RU" sz="2300" dirty="0">
                <a:latin typeface="NewtonC"/>
              </a:rPr>
              <a:t>по диаграммам производственного каротажа скважин. Кроме того, </a:t>
            </a:r>
            <a:r>
              <a:rPr lang="ru-RU" sz="2300" dirty="0" smtClean="0">
                <a:latin typeface="NewtonC"/>
              </a:rPr>
              <a:t>полученные </a:t>
            </a:r>
            <a:r>
              <a:rPr lang="ru-RU" sz="2300" dirty="0">
                <a:latin typeface="NewtonC"/>
              </a:rPr>
              <a:t>таким образом величины проницаемости характеризуют локальные участки.</a:t>
            </a:r>
          </a:p>
          <a:p>
            <a:r>
              <a:rPr lang="ru-RU" sz="2300" dirty="0">
                <a:latin typeface="NewtonC"/>
              </a:rPr>
              <a:t>Они весьма изменчивы по площади даже в пределах одной локальной </a:t>
            </a:r>
            <a:r>
              <a:rPr lang="ru-RU" sz="2300" dirty="0" smtClean="0">
                <a:latin typeface="NewtonC"/>
              </a:rPr>
              <a:t>структуры.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783788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9021" y="1208362"/>
            <a:ext cx="115944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/>
            <a:r>
              <a:rPr lang="ru-RU" sz="2400" dirty="0" smtClean="0">
                <a:solidFill>
                  <a:prstClr val="black"/>
                </a:solidFill>
                <a:latin typeface="NewtonC"/>
              </a:rPr>
              <a:t>Аналогичная ситуация имеет место и относительно территории по другую сторону от северного краевого разлома, отделяющего </a:t>
            </a:r>
            <a:r>
              <a:rPr lang="ru-RU" sz="2400" dirty="0" err="1" smtClean="0">
                <a:solidFill>
                  <a:prstClr val="black"/>
                </a:solidFill>
                <a:latin typeface="NewtonC"/>
              </a:rPr>
              <a:t>Припятский</a:t>
            </a:r>
            <a:r>
              <a:rPr lang="ru-RU" sz="2400" dirty="0" smtClean="0">
                <a:solidFill>
                  <a:prstClr val="black"/>
                </a:solidFill>
                <a:latin typeface="NewtonC"/>
              </a:rPr>
              <a:t> прогиб от </a:t>
            </a:r>
            <a:r>
              <a:rPr lang="ru-RU" sz="2400" dirty="0" err="1" smtClean="0">
                <a:solidFill>
                  <a:prstClr val="black"/>
                </a:solidFill>
                <a:latin typeface="NewtonC"/>
              </a:rPr>
              <a:t>Жлобинской</a:t>
            </a:r>
            <a:r>
              <a:rPr lang="ru-RU" sz="2400" dirty="0" smtClean="0">
                <a:solidFill>
                  <a:prstClr val="black"/>
                </a:solidFill>
                <a:latin typeface="NewtonC"/>
              </a:rPr>
              <a:t> седловины и </a:t>
            </a:r>
            <a:r>
              <a:rPr lang="ru-RU" sz="2400" dirty="0" err="1" smtClean="0">
                <a:solidFill>
                  <a:prstClr val="black"/>
                </a:solidFill>
                <a:latin typeface="NewtonC"/>
              </a:rPr>
              <a:t>Бобруйского</a:t>
            </a:r>
            <a:r>
              <a:rPr lang="ru-RU" sz="2400" dirty="0" smtClean="0">
                <a:solidFill>
                  <a:prstClr val="black"/>
                </a:solidFill>
                <a:latin typeface="NewtonC"/>
              </a:rPr>
              <a:t> погребенного выступа </a:t>
            </a:r>
            <a:r>
              <a:rPr lang="ru-RU" sz="2400" dirty="0">
                <a:solidFill>
                  <a:prstClr val="black"/>
                </a:solidFill>
                <a:latin typeface="NewtonC"/>
              </a:rPr>
              <a:t>фунда</a:t>
            </a:r>
            <a:r>
              <a:rPr lang="ru-RU" sz="2400" dirty="0" smtClean="0">
                <a:latin typeface="NewtonC"/>
              </a:rPr>
              <a:t>мента</a:t>
            </a:r>
            <a:r>
              <a:rPr lang="ru-RU" sz="2400" dirty="0">
                <a:latin typeface="NewtonC"/>
              </a:rPr>
              <a:t>. Отсутствие </a:t>
            </a:r>
            <a:r>
              <a:rPr lang="ru-RU" sz="2400" dirty="0" err="1">
                <a:latin typeface="NewtonC"/>
              </a:rPr>
              <a:t>межсолевых</a:t>
            </a:r>
            <a:r>
              <a:rPr lang="ru-RU" sz="2400" dirty="0">
                <a:latin typeface="NewtonC"/>
              </a:rPr>
              <a:t> отложений на локальных участках при </a:t>
            </a:r>
            <a:r>
              <a:rPr lang="ru-RU" sz="2400" dirty="0" smtClean="0">
                <a:latin typeface="NewtonC"/>
              </a:rPr>
              <a:t>построении изолиний </a:t>
            </a:r>
            <a:r>
              <a:rPr lang="ru-RU" sz="2400" dirty="0">
                <a:latin typeface="NewtonC"/>
              </a:rPr>
              <a:t>плотности геотермальных ресурсов не учитывалось. Это имеет </a:t>
            </a:r>
            <a:r>
              <a:rPr lang="ru-RU" sz="2400" dirty="0" smtClean="0">
                <a:latin typeface="NewtonC"/>
              </a:rPr>
              <a:t>принципиальное </a:t>
            </a:r>
            <a:r>
              <a:rPr lang="ru-RU" sz="2400" dirty="0">
                <a:latin typeface="NewtonC"/>
              </a:rPr>
              <a:t>значение лишь на стадии проектирования конкретных </a:t>
            </a:r>
            <a:r>
              <a:rPr lang="ru-RU" sz="2400" dirty="0" smtClean="0">
                <a:latin typeface="NewtonC"/>
              </a:rPr>
              <a:t>геотермальных установок </a:t>
            </a:r>
            <a:r>
              <a:rPr lang="ru-RU" sz="2400" dirty="0">
                <a:latin typeface="NewtonC"/>
              </a:rPr>
              <a:t>для конкретных потребителей подземного тепла.</a:t>
            </a:r>
            <a:r>
              <a:rPr lang="ru-RU" sz="2400" dirty="0" smtClean="0">
                <a:solidFill>
                  <a:prstClr val="black"/>
                </a:solidFill>
                <a:latin typeface="NewtonC"/>
              </a:rPr>
              <a:t> </a:t>
            </a:r>
          </a:p>
          <a:p>
            <a:pPr indent="541338"/>
            <a:r>
              <a:rPr lang="ru-RU" sz="2400" dirty="0">
                <a:latin typeface="NewtonC"/>
              </a:rPr>
              <a:t>Как отмечалось, наиболее изученной частью </a:t>
            </a:r>
            <a:r>
              <a:rPr lang="ru-RU" sz="2400" dirty="0" err="1">
                <a:latin typeface="NewtonC"/>
              </a:rPr>
              <a:t>Припятского</a:t>
            </a:r>
            <a:r>
              <a:rPr lang="ru-RU" sz="2400" dirty="0">
                <a:latin typeface="NewtonC"/>
              </a:rPr>
              <a:t> прогиба </a:t>
            </a:r>
            <a:r>
              <a:rPr lang="ru-RU" sz="2400" dirty="0" smtClean="0">
                <a:latin typeface="NewtonC"/>
              </a:rPr>
              <a:t>является его </a:t>
            </a:r>
            <a:r>
              <a:rPr lang="ru-RU" sz="2400" dirty="0">
                <a:latin typeface="NewtonC"/>
              </a:rPr>
              <a:t>северная зона, надежность проведения изолиний плотности ресурсов </a:t>
            </a:r>
            <a:r>
              <a:rPr lang="ru-RU" sz="2400" dirty="0" smtClean="0">
                <a:latin typeface="NewtonC"/>
              </a:rPr>
              <a:t>геотермальной </a:t>
            </a:r>
            <a:r>
              <a:rPr lang="ru-RU" sz="2400" dirty="0">
                <a:latin typeface="NewtonC"/>
              </a:rPr>
              <a:t>энергии здесь достаточно высокая. Однако вследствие значительной </a:t>
            </a:r>
            <a:r>
              <a:rPr lang="ru-RU" sz="2400" dirty="0" smtClean="0">
                <a:latin typeface="NewtonC"/>
              </a:rPr>
              <a:t>изменчивости </a:t>
            </a:r>
            <a:r>
              <a:rPr lang="ru-RU" sz="2400" dirty="0">
                <a:latin typeface="NewtonC"/>
              </a:rPr>
              <a:t>по </a:t>
            </a:r>
            <a:r>
              <a:rPr lang="ru-RU" sz="2400" dirty="0" err="1">
                <a:latin typeface="NewtonC"/>
              </a:rPr>
              <a:t>латерали</a:t>
            </a:r>
            <a:r>
              <a:rPr lang="ru-RU" sz="2400" dirty="0">
                <a:latin typeface="NewtonC"/>
              </a:rPr>
              <a:t> пористости коллекторов и отсутствия надежных </a:t>
            </a:r>
            <a:r>
              <a:rPr lang="ru-RU" sz="2400" dirty="0" smtClean="0">
                <a:latin typeface="NewtonC"/>
              </a:rPr>
              <a:t>данных по </a:t>
            </a:r>
            <a:r>
              <a:rPr lang="ru-RU" sz="2400" dirty="0">
                <a:latin typeface="NewtonC"/>
              </a:rPr>
              <a:t>распределению этого параметра была принята средняя пористость для </a:t>
            </a:r>
            <a:r>
              <a:rPr lang="ru-RU" sz="2400" dirty="0" smtClean="0">
                <a:latin typeface="NewtonC"/>
              </a:rPr>
              <a:t>всего </a:t>
            </a:r>
            <a:r>
              <a:rPr lang="ru-RU" sz="2400" dirty="0" err="1" smtClean="0">
                <a:latin typeface="NewtonC"/>
              </a:rPr>
              <a:t>межсолевого</a:t>
            </a:r>
            <a:r>
              <a:rPr lang="ru-RU" sz="2400" dirty="0" smtClean="0">
                <a:latin typeface="NewtonC"/>
              </a:rPr>
              <a:t> </a:t>
            </a:r>
            <a:r>
              <a:rPr lang="ru-RU" sz="2400" dirty="0">
                <a:latin typeface="NewtonC"/>
              </a:rPr>
              <a:t>комплекса только 5 %.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3779" y="-58566"/>
            <a:ext cx="12096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prstClr val="black"/>
                </a:solidFill>
                <a:latin typeface="NewtonC"/>
              </a:rPr>
              <a:t>ГЕОТЕРМАЛЬНЫЕ </a:t>
            </a:r>
            <a:r>
              <a:rPr lang="ru-RU" sz="2800" dirty="0" smtClean="0">
                <a:solidFill>
                  <a:prstClr val="black"/>
                </a:solidFill>
                <a:latin typeface="NewtonC"/>
              </a:rPr>
              <a:t>РЕСУРСЫ МЕЖСОЛЕВОГО </a:t>
            </a:r>
            <a:r>
              <a:rPr lang="ru-RU" sz="2800" dirty="0">
                <a:solidFill>
                  <a:prstClr val="black"/>
                </a:solidFill>
                <a:latin typeface="NewtonC"/>
              </a:rPr>
              <a:t>КОМПЛЕКСА ПРИПЯТСКОГО </a:t>
            </a:r>
            <a:r>
              <a:rPr lang="ru-RU" sz="2800" dirty="0" smtClean="0">
                <a:solidFill>
                  <a:prstClr val="black"/>
                </a:solidFill>
                <a:latin typeface="NewtonC"/>
              </a:rPr>
              <a:t>ПРОГИБА (4)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89243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17642" y="225634"/>
            <a:ext cx="78828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prstClr val="black"/>
                </a:solidFill>
                <a:latin typeface="NewtonC"/>
              </a:rPr>
              <a:t>Заключение по </a:t>
            </a:r>
            <a:r>
              <a:rPr lang="ru-RU" sz="3200" dirty="0" err="1" smtClean="0">
                <a:solidFill>
                  <a:prstClr val="black"/>
                </a:solidFill>
                <a:latin typeface="NewtonC"/>
              </a:rPr>
              <a:t>межсолевому</a:t>
            </a:r>
            <a:r>
              <a:rPr lang="ru-RU" sz="3200" dirty="0" smtClean="0">
                <a:solidFill>
                  <a:prstClr val="black"/>
                </a:solidFill>
                <a:latin typeface="NewtonC"/>
              </a:rPr>
              <a:t> комплексу</a:t>
            </a:r>
            <a:endParaRPr lang="ru-RU" sz="3200" dirty="0">
              <a:solidFill>
                <a:prstClr val="black"/>
              </a:solidFill>
              <a:latin typeface="NewtonC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2516" y="856357"/>
            <a:ext cx="1134318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NewtonC"/>
              </a:rPr>
              <a:t>Значения плотности ресурсов </a:t>
            </a:r>
            <a:r>
              <a:rPr lang="ru-RU" sz="2400" dirty="0" err="1">
                <a:latin typeface="NewtonC"/>
              </a:rPr>
              <a:t>межсолевого</a:t>
            </a:r>
            <a:r>
              <a:rPr lang="ru-RU" sz="2400" dirty="0">
                <a:latin typeface="NewtonC"/>
              </a:rPr>
              <a:t> геотермального горизонта по </a:t>
            </a:r>
            <a:r>
              <a:rPr lang="ru-RU" sz="2400" dirty="0" smtClean="0">
                <a:latin typeface="NewtonC"/>
              </a:rPr>
              <a:t>изученным </a:t>
            </a:r>
            <a:r>
              <a:rPr lang="ru-RU" sz="2400" dirty="0">
                <a:latin typeface="NewtonC"/>
              </a:rPr>
              <a:t>скважинам изменяются в широком интервале от 112 </a:t>
            </a:r>
            <a:r>
              <a:rPr lang="ru-RU" sz="2400" dirty="0" smtClean="0">
                <a:latin typeface="NewtonC"/>
              </a:rPr>
              <a:t>кг у. т./м</a:t>
            </a:r>
            <a:r>
              <a:rPr lang="ru-RU" sz="2400" baseline="30000" dirty="0" smtClean="0">
                <a:latin typeface="NewtonC"/>
              </a:rPr>
              <a:t>2</a:t>
            </a:r>
            <a:r>
              <a:rPr lang="ru-RU" sz="2400" dirty="0" smtClean="0">
                <a:latin typeface="NewtonC"/>
              </a:rPr>
              <a:t> до </a:t>
            </a:r>
            <a:r>
              <a:rPr lang="ru-RU" sz="2400" dirty="0">
                <a:latin typeface="NewtonC"/>
              </a:rPr>
              <a:t>1,2 т у. т./м</a:t>
            </a:r>
            <a:r>
              <a:rPr lang="ru-RU" sz="2400" baseline="30000" dirty="0">
                <a:latin typeface="NewtonC"/>
              </a:rPr>
              <a:t>2</a:t>
            </a:r>
            <a:r>
              <a:rPr lang="ru-RU" sz="2400" dirty="0">
                <a:latin typeface="NewtonC"/>
              </a:rPr>
              <a:t>.</a:t>
            </a:r>
          </a:p>
          <a:p>
            <a:r>
              <a:rPr lang="ru-RU" sz="2400" dirty="0">
                <a:latin typeface="NewtonC"/>
              </a:rPr>
              <a:t>Увеличение запасов геотермальной энергии, как видно на карте, происходит в </a:t>
            </a:r>
            <a:r>
              <a:rPr lang="ru-RU" sz="2400" dirty="0" smtClean="0">
                <a:latin typeface="NewtonC"/>
              </a:rPr>
              <a:t>северо-восточном </a:t>
            </a:r>
            <a:r>
              <a:rPr lang="ru-RU" sz="2400" dirty="0">
                <a:latin typeface="NewtonC"/>
              </a:rPr>
              <a:t>направлении и по мере приближения к </a:t>
            </a:r>
            <a:r>
              <a:rPr lang="ru-RU" sz="2400" dirty="0" err="1">
                <a:latin typeface="NewtonC"/>
              </a:rPr>
              <a:t>Брагинско-Лоевской</a:t>
            </a:r>
            <a:r>
              <a:rPr lang="ru-RU" sz="2400" dirty="0">
                <a:latin typeface="NewtonC"/>
              </a:rPr>
              <a:t> </a:t>
            </a:r>
            <a:r>
              <a:rPr lang="ru-RU" sz="2400" dirty="0" smtClean="0">
                <a:latin typeface="NewtonC"/>
              </a:rPr>
              <a:t>седловине</a:t>
            </a:r>
            <a:r>
              <a:rPr lang="ru-RU" sz="2400" dirty="0">
                <a:latin typeface="NewtonC"/>
              </a:rPr>
              <a:t>. Изолинии вытянуты в основном </a:t>
            </a:r>
            <a:r>
              <a:rPr lang="ru-RU" sz="2400" dirty="0" err="1">
                <a:latin typeface="NewtonC"/>
              </a:rPr>
              <a:t>субпараллельно</a:t>
            </a:r>
            <a:r>
              <a:rPr lang="ru-RU" sz="2400" dirty="0">
                <a:latin typeface="NewtonC"/>
              </a:rPr>
              <a:t> </a:t>
            </a:r>
            <a:r>
              <a:rPr lang="ru-RU" sz="2400" dirty="0" smtClean="0">
                <a:latin typeface="NewtonC"/>
              </a:rPr>
              <a:t>Северо-</a:t>
            </a:r>
            <a:r>
              <a:rPr lang="ru-RU" sz="2400" dirty="0" err="1" smtClean="0">
                <a:latin typeface="NewtonC"/>
              </a:rPr>
              <a:t>Припятскому</a:t>
            </a:r>
            <a:r>
              <a:rPr lang="ru-RU" sz="2400" dirty="0" smtClean="0">
                <a:latin typeface="NewtonC"/>
              </a:rPr>
              <a:t> краевому </a:t>
            </a:r>
            <a:r>
              <a:rPr lang="ru-RU" sz="2400" dirty="0">
                <a:latin typeface="NewtonC"/>
              </a:rPr>
              <a:t>разлому. Наиболее ярко выражены на рассматриваемой территории </a:t>
            </a:r>
            <a:r>
              <a:rPr lang="ru-RU" sz="2400" dirty="0" smtClean="0">
                <a:latin typeface="NewtonC"/>
              </a:rPr>
              <a:t>три аномалии</a:t>
            </a:r>
            <a:r>
              <a:rPr lang="ru-RU" sz="2400" dirty="0">
                <a:latin typeface="NewtonC"/>
              </a:rPr>
              <a:t>. Первые две носят локальный характер и приурочены </a:t>
            </a:r>
            <a:r>
              <a:rPr lang="ru-RU" sz="2400" dirty="0" smtClean="0">
                <a:latin typeface="NewtonC"/>
              </a:rPr>
              <a:t>соответственно к </a:t>
            </a:r>
            <a:r>
              <a:rPr lang="ru-RU" sz="2400" dirty="0" err="1">
                <a:latin typeface="NewtonC"/>
              </a:rPr>
              <a:t>Судовицкой</a:t>
            </a:r>
            <a:r>
              <a:rPr lang="ru-RU" sz="2400" dirty="0">
                <a:latin typeface="NewtonC"/>
              </a:rPr>
              <a:t> и Березинской локальным структурам. Значения плотности </a:t>
            </a:r>
            <a:r>
              <a:rPr lang="ru-RU" sz="2400" dirty="0" smtClean="0">
                <a:latin typeface="NewtonC"/>
              </a:rPr>
              <a:t>геотермальных </a:t>
            </a:r>
            <a:r>
              <a:rPr lang="ru-RU" sz="2400" dirty="0">
                <a:latin typeface="NewtonC"/>
              </a:rPr>
              <a:t>ресурсов здесь достигают 0,75 т у. т./м</a:t>
            </a:r>
            <a:r>
              <a:rPr lang="ru-RU" sz="2400" baseline="30000" dirty="0">
                <a:latin typeface="NewtonC"/>
              </a:rPr>
              <a:t>2</a:t>
            </a:r>
            <a:r>
              <a:rPr lang="ru-RU" sz="2400" dirty="0">
                <a:latin typeface="NewtonC"/>
              </a:rPr>
              <a:t> на </a:t>
            </a:r>
            <a:r>
              <a:rPr lang="ru-RU" sz="2400" dirty="0" err="1">
                <a:latin typeface="NewtonC"/>
              </a:rPr>
              <a:t>Судовицкой</a:t>
            </a:r>
            <a:r>
              <a:rPr lang="ru-RU" sz="2400" dirty="0">
                <a:latin typeface="NewtonC"/>
              </a:rPr>
              <a:t> и 0,85 т у. т./</a:t>
            </a:r>
            <a:r>
              <a:rPr lang="ru-RU" sz="2400" dirty="0" smtClean="0">
                <a:latin typeface="NewtonC"/>
              </a:rPr>
              <a:t>м</a:t>
            </a:r>
            <a:r>
              <a:rPr lang="ru-RU" sz="2400" baseline="30000" dirty="0" smtClean="0">
                <a:latin typeface="NewtonC"/>
              </a:rPr>
              <a:t>2 </a:t>
            </a:r>
            <a:r>
              <a:rPr lang="ru-RU" sz="2400" dirty="0" smtClean="0">
                <a:latin typeface="NewtonC"/>
              </a:rPr>
              <a:t>на </a:t>
            </a:r>
            <a:r>
              <a:rPr lang="ru-RU" sz="2400" dirty="0">
                <a:latin typeface="NewtonC"/>
              </a:rPr>
              <a:t>Березинской структурах. Третья аномалия имеет больший размер и </a:t>
            </a:r>
            <a:r>
              <a:rPr lang="ru-RU" sz="2400" dirty="0" smtClean="0">
                <a:latin typeface="NewtonC"/>
              </a:rPr>
              <a:t>объединяет ряд </a:t>
            </a:r>
            <a:r>
              <a:rPr lang="ru-RU" sz="2400" dirty="0">
                <a:latin typeface="NewtonC"/>
              </a:rPr>
              <a:t>локальных структур с высокими запасами тепла. Выявлен ряд других </a:t>
            </a:r>
            <a:r>
              <a:rPr lang="ru-RU" sz="2400" dirty="0" smtClean="0">
                <a:latin typeface="NewtonC"/>
              </a:rPr>
              <a:t>локальных </a:t>
            </a:r>
            <a:r>
              <a:rPr lang="ru-RU" sz="2400" dirty="0">
                <a:latin typeface="NewtonC"/>
              </a:rPr>
              <a:t>структур с хорошими средними показателями плотности запасов </a:t>
            </a:r>
            <a:r>
              <a:rPr lang="ru-RU" sz="2400" dirty="0" smtClean="0">
                <a:latin typeface="NewtonC"/>
              </a:rPr>
              <a:t>геотермальной </a:t>
            </a:r>
            <a:r>
              <a:rPr lang="ru-RU" sz="2400" dirty="0">
                <a:latin typeface="NewtonC"/>
              </a:rPr>
              <a:t>энергии. К ним относятся </a:t>
            </a:r>
            <a:r>
              <a:rPr lang="ru-RU" sz="2400" dirty="0" err="1">
                <a:latin typeface="NewtonC"/>
              </a:rPr>
              <a:t>Вишанская</a:t>
            </a:r>
            <a:r>
              <a:rPr lang="ru-RU" sz="2400" dirty="0">
                <a:latin typeface="NewtonC"/>
              </a:rPr>
              <a:t>, </a:t>
            </a:r>
            <a:r>
              <a:rPr lang="ru-RU" sz="2400" dirty="0" err="1">
                <a:latin typeface="NewtonC"/>
              </a:rPr>
              <a:t>Давыдовская</a:t>
            </a:r>
            <a:r>
              <a:rPr lang="ru-RU" sz="2400" dirty="0">
                <a:latin typeface="NewtonC"/>
              </a:rPr>
              <a:t>, </a:t>
            </a:r>
            <a:r>
              <a:rPr lang="ru-RU" sz="2400" dirty="0" err="1">
                <a:latin typeface="NewtonC"/>
              </a:rPr>
              <a:t>Оземлинская</a:t>
            </a:r>
            <a:r>
              <a:rPr lang="ru-RU" sz="2400" dirty="0">
                <a:latin typeface="NewtonC"/>
              </a:rPr>
              <a:t>, </a:t>
            </a:r>
            <a:r>
              <a:rPr lang="ru-RU" sz="2400" dirty="0" smtClean="0">
                <a:latin typeface="NewtonC"/>
              </a:rPr>
              <a:t>Южно-</a:t>
            </a:r>
            <a:r>
              <a:rPr lang="ru-RU" sz="2400" dirty="0" err="1" smtClean="0">
                <a:latin typeface="NewtonC"/>
              </a:rPr>
              <a:t>Оземлинская</a:t>
            </a:r>
            <a:r>
              <a:rPr lang="ru-RU" sz="2400" dirty="0">
                <a:latin typeface="NewtonC"/>
              </a:rPr>
              <a:t>, </a:t>
            </a:r>
            <a:r>
              <a:rPr lang="ru-RU" sz="2400" dirty="0" err="1">
                <a:latin typeface="NewtonC"/>
              </a:rPr>
              <a:t>Осташковичская</a:t>
            </a:r>
            <a:r>
              <a:rPr lang="ru-RU" sz="2400" dirty="0">
                <a:latin typeface="NewtonC"/>
              </a:rPr>
              <a:t> и другие площади.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80307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75478" y="282845"/>
            <a:ext cx="1112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RespectNr-Bold"/>
              </a:rPr>
              <a:t>РЕСУРСЫ ГЕОТЕРМАЛЬНОЙ </a:t>
            </a:r>
            <a:r>
              <a:rPr lang="ru-RU" sz="2800" b="1" dirty="0" smtClean="0">
                <a:latin typeface="RespectNr-Bold"/>
              </a:rPr>
              <a:t>ЭНЕРГИИ ВЕРХНЕЙ </a:t>
            </a:r>
            <a:r>
              <a:rPr lang="ru-RU" sz="2800" b="1" dirty="0">
                <a:latin typeface="RespectNr-Bold"/>
              </a:rPr>
              <a:t>СОЛИ</a:t>
            </a:r>
            <a:r>
              <a:rPr lang="ru-RU" sz="2800" dirty="0" smtClean="0">
                <a:solidFill>
                  <a:prstClr val="black"/>
                </a:solidFill>
                <a:latin typeface="TimesNewRomanPSMT"/>
              </a:rPr>
              <a:t> (1) 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78420" y="806065"/>
            <a:ext cx="117135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Верхнесолевые</a:t>
            </a:r>
            <a:r>
              <a:rPr lang="ru-RU" sz="2400" dirty="0"/>
              <a:t> отложения в целом являются </a:t>
            </a:r>
            <a:r>
              <a:rPr lang="ru-RU" sz="2400" dirty="0" err="1"/>
              <a:t>водоупором</a:t>
            </a:r>
            <a:r>
              <a:rPr lang="ru-RU" sz="2400" dirty="0"/>
              <a:t> между </a:t>
            </a:r>
            <a:r>
              <a:rPr lang="ru-RU" sz="2400" dirty="0" smtClean="0"/>
              <a:t>перекрывающими </a:t>
            </a:r>
            <a:r>
              <a:rPr lang="ru-RU" sz="2400" dirty="0" err="1"/>
              <a:t>надсолевыми</a:t>
            </a:r>
            <a:r>
              <a:rPr lang="ru-RU" sz="2400" dirty="0"/>
              <a:t> и подстилающими </a:t>
            </a:r>
            <a:r>
              <a:rPr lang="ru-RU" sz="2400" dirty="0" err="1"/>
              <a:t>межсолевыми</a:t>
            </a:r>
            <a:r>
              <a:rPr lang="ru-RU" sz="2400" dirty="0"/>
              <a:t> отложениями. Без учета </a:t>
            </a:r>
            <a:r>
              <a:rPr lang="ru-RU" sz="2400" dirty="0" err="1" smtClean="0"/>
              <a:t>внутрисолевых</a:t>
            </a:r>
            <a:r>
              <a:rPr lang="ru-RU" sz="2400" dirty="0" smtClean="0"/>
              <a:t> </a:t>
            </a:r>
            <a:r>
              <a:rPr lang="ru-RU" sz="2400" dirty="0" err="1"/>
              <a:t>пропластков</a:t>
            </a:r>
            <a:r>
              <a:rPr lang="ru-RU" sz="2400" dirty="0"/>
              <a:t>, имеющих локальное распространение, можно в </a:t>
            </a:r>
            <a:r>
              <a:rPr lang="ru-RU" sz="2400" dirty="0" smtClean="0"/>
              <a:t>первом приближении </a:t>
            </a:r>
            <a:r>
              <a:rPr lang="ru-RU" sz="2400" dirty="0"/>
              <a:t>считать, что в толще верхней соли отсутствует теплоноситель в </a:t>
            </a:r>
            <a:r>
              <a:rPr lang="ru-RU" sz="2400" dirty="0" smtClean="0"/>
              <a:t>виде рассолов</a:t>
            </a:r>
            <a:r>
              <a:rPr lang="ru-RU" sz="2400" dirty="0"/>
              <a:t>. По этой причине извлечение геотермальной энергии из нее путем </a:t>
            </a:r>
            <a:r>
              <a:rPr lang="ru-RU" sz="2400" dirty="0" smtClean="0"/>
              <a:t>отбора </a:t>
            </a:r>
            <a:r>
              <a:rPr lang="ru-RU" sz="2400" dirty="0"/>
              <a:t>горячих рассолов невозможно. Однако можно рассматривать </a:t>
            </a:r>
            <a:r>
              <a:rPr lang="ru-RU" sz="2400" dirty="0" smtClean="0"/>
              <a:t>технологические схемы </a:t>
            </a:r>
            <a:r>
              <a:rPr lang="ru-RU" sz="2400" dirty="0"/>
              <a:t>отбора с использованием теплообменников в обсаженных глубоких </a:t>
            </a:r>
            <a:r>
              <a:rPr lang="ru-RU" sz="2400" dirty="0" smtClean="0"/>
              <a:t>скважинах</a:t>
            </a:r>
            <a:r>
              <a:rPr lang="ru-RU" sz="2400" dirty="0"/>
              <a:t>, когда приток тепла к заполняющей скважину пресной воде из массива </a:t>
            </a:r>
            <a:r>
              <a:rPr lang="ru-RU" sz="2400" dirty="0" smtClean="0"/>
              <a:t>каменной </a:t>
            </a:r>
            <a:r>
              <a:rPr lang="ru-RU" sz="2400" dirty="0"/>
              <a:t>соли осуществляется </a:t>
            </a:r>
            <a:r>
              <a:rPr lang="ru-RU" sz="2400" dirty="0" err="1"/>
              <a:t>кондуктивным</a:t>
            </a:r>
            <a:r>
              <a:rPr lang="ru-RU" sz="2400" dirty="0"/>
              <a:t> путем. При этом отсутствует </a:t>
            </a:r>
            <a:r>
              <a:rPr lang="ru-RU" sz="2400" dirty="0" smtClean="0"/>
              <a:t>гидравлическая </a:t>
            </a:r>
            <a:r>
              <a:rPr lang="ru-RU" sz="2400" dirty="0"/>
              <a:t>связь между горными породами и водой в скважине. Извлечение </a:t>
            </a:r>
            <a:r>
              <a:rPr lang="ru-RU" sz="2400" dirty="0" smtClean="0"/>
              <a:t>тепла при </a:t>
            </a:r>
            <a:r>
              <a:rPr lang="ru-RU" sz="2400" dirty="0"/>
              <a:t>этом будет возможно при прокачке пресной воды насосом через такой </a:t>
            </a:r>
            <a:r>
              <a:rPr lang="ru-RU" sz="2400" dirty="0" smtClean="0"/>
              <a:t>скважинный </a:t>
            </a:r>
            <a:r>
              <a:rPr lang="ru-RU" sz="2400" dirty="0"/>
              <a:t>теплообменник. В связи с этим, а также для сравнения приведем </a:t>
            </a:r>
            <a:r>
              <a:rPr lang="ru-RU" sz="2400" dirty="0" smtClean="0"/>
              <a:t>краткие </a:t>
            </a:r>
            <a:r>
              <a:rPr lang="ru-RU" sz="2400" dirty="0"/>
              <a:t>сведения о плотности ресурсов геотермальной энергии, содержащихся в </a:t>
            </a:r>
            <a:r>
              <a:rPr lang="ru-RU" sz="2400" dirty="0" smtClean="0"/>
              <a:t>толще </a:t>
            </a:r>
            <a:r>
              <a:rPr lang="ru-RU" sz="2400" dirty="0"/>
              <a:t>верхней соли </a:t>
            </a:r>
            <a:r>
              <a:rPr lang="ru-RU" sz="2400" dirty="0" err="1"/>
              <a:t>Припятского</a:t>
            </a:r>
            <a:r>
              <a:rPr lang="ru-RU" sz="2400" dirty="0"/>
              <a:t> прогиба.</a:t>
            </a:r>
          </a:p>
        </p:txBody>
      </p:sp>
    </p:spTree>
    <p:extLst>
      <p:ext uri="{BB962C8B-B14F-4D97-AF65-F5344CB8AC3E}">
        <p14:creationId xmlns:p14="http://schemas.microsoft.com/office/powerpoint/2010/main" val="2249440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75478" y="282845"/>
            <a:ext cx="1112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RespectNr-Bold"/>
              </a:rPr>
              <a:t>РЕСУРСЫ ГЕОТЕРМАЛЬНОЙ </a:t>
            </a:r>
            <a:r>
              <a:rPr lang="ru-RU" sz="2800" b="1" dirty="0" smtClean="0">
                <a:latin typeface="RespectNr-Bold"/>
              </a:rPr>
              <a:t>ЭНЕРГИИ ВЕРХНЕЙ </a:t>
            </a:r>
            <a:r>
              <a:rPr lang="ru-RU" sz="2800" b="1" dirty="0">
                <a:latin typeface="RespectNr-Bold"/>
              </a:rPr>
              <a:t>СОЛИ</a:t>
            </a:r>
            <a:r>
              <a:rPr lang="ru-RU" sz="2800" dirty="0" smtClean="0">
                <a:solidFill>
                  <a:prstClr val="black"/>
                </a:solidFill>
                <a:latin typeface="TimesNewRomanPSMT"/>
              </a:rPr>
              <a:t> (2) 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8890" y="995999"/>
            <a:ext cx="11269067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NewtonC"/>
              </a:rPr>
              <a:t>Вычисления выполнены по изложенной выше методике, применяемой </a:t>
            </a:r>
            <a:r>
              <a:rPr lang="ru-RU" sz="2200" dirty="0" smtClean="0">
                <a:latin typeface="NewtonC"/>
              </a:rPr>
              <a:t>в странах Западной Европы. </a:t>
            </a:r>
            <a:r>
              <a:rPr lang="ru-RU" sz="2200" dirty="0">
                <a:latin typeface="NewtonC"/>
              </a:rPr>
              <a:t>Значение </a:t>
            </a:r>
            <a:r>
              <a:rPr lang="ru-RU" sz="2200" dirty="0" smtClean="0">
                <a:latin typeface="NewtonC"/>
              </a:rPr>
              <a:t>объемной </a:t>
            </a:r>
            <a:r>
              <a:rPr lang="ru-RU" sz="2200" dirty="0">
                <a:latin typeface="NewtonC"/>
              </a:rPr>
              <a:t>теплоемкости каменной соли принято равным 8,28 · 106 Дж/(м</a:t>
            </a:r>
            <a:r>
              <a:rPr lang="ru-RU" sz="2200" baseline="30000" dirty="0">
                <a:latin typeface="NewtonC"/>
              </a:rPr>
              <a:t>3</a:t>
            </a:r>
            <a:r>
              <a:rPr lang="ru-RU" sz="2200" dirty="0">
                <a:latin typeface="NewtonC"/>
              </a:rPr>
              <a:t> ·°С), </a:t>
            </a:r>
            <a:r>
              <a:rPr lang="ru-RU" sz="2200" dirty="0" smtClean="0">
                <a:latin typeface="NewtonC"/>
              </a:rPr>
              <a:t>пористость </a:t>
            </a:r>
            <a:r>
              <a:rPr lang="ru-RU" sz="2200" dirty="0">
                <a:latin typeface="NewtonC"/>
              </a:rPr>
              <a:t>0 %, температура закачки пресной воды в скважинный </a:t>
            </a:r>
            <a:r>
              <a:rPr lang="ru-RU" sz="2200" dirty="0" smtClean="0">
                <a:latin typeface="NewtonC"/>
              </a:rPr>
              <a:t>теплообменник +</a:t>
            </a:r>
            <a:r>
              <a:rPr lang="ru-RU" sz="2200" dirty="0">
                <a:latin typeface="NewtonC"/>
              </a:rPr>
              <a:t>11 °С при среднегодовой температуре местности +10 ... +11 °С. Плотность </a:t>
            </a:r>
            <a:r>
              <a:rPr lang="ru-RU" sz="2200" dirty="0" smtClean="0">
                <a:latin typeface="NewtonC"/>
              </a:rPr>
              <a:t>ресурсов </a:t>
            </a:r>
            <a:r>
              <a:rPr lang="ru-RU" sz="2200" dirty="0">
                <a:latin typeface="NewtonC"/>
              </a:rPr>
              <a:t>пересчитана в т у. т. При подсчете плотности ресурсов подземного тепла в </a:t>
            </a:r>
            <a:r>
              <a:rPr lang="ru-RU" sz="2200" dirty="0" smtClean="0">
                <a:latin typeface="NewtonC"/>
              </a:rPr>
              <a:t>толще </a:t>
            </a:r>
            <a:r>
              <a:rPr lang="ru-RU" sz="2200" dirty="0">
                <a:latin typeface="NewtonC"/>
              </a:rPr>
              <a:t>верхней соли прогиба было использовано около 100 скважин.</a:t>
            </a:r>
          </a:p>
          <a:p>
            <a:r>
              <a:rPr lang="ru-RU" sz="2200" dirty="0">
                <a:latin typeface="NewtonC"/>
              </a:rPr>
              <a:t>Распределение ресурсов геотермальной энергии в верхней соли прогиба </a:t>
            </a:r>
            <a:r>
              <a:rPr lang="ru-RU" sz="2200" dirty="0" smtClean="0">
                <a:latin typeface="NewtonC"/>
              </a:rPr>
              <a:t>имеет </a:t>
            </a:r>
            <a:r>
              <a:rPr lang="ru-RU" sz="2200" dirty="0">
                <a:latin typeface="NewtonC"/>
              </a:rPr>
              <a:t>значительную дифференциацию по площади (рис. 12.8).</a:t>
            </a:r>
          </a:p>
          <a:p>
            <a:r>
              <a:rPr lang="ru-RU" sz="2200" dirty="0">
                <a:latin typeface="NewtonC"/>
              </a:rPr>
              <a:t>Изученные скважины неравномерно распределены по территории прогиба</a:t>
            </a:r>
            <a:r>
              <a:rPr lang="ru-RU" sz="2200" dirty="0" smtClean="0">
                <a:latin typeface="NewtonC"/>
              </a:rPr>
              <a:t>. Наибольшее </a:t>
            </a:r>
            <a:r>
              <a:rPr lang="ru-RU" sz="2200" dirty="0">
                <a:latin typeface="NewtonC"/>
              </a:rPr>
              <a:t>их количество относится к северной части </a:t>
            </a:r>
            <a:r>
              <a:rPr lang="ru-RU" sz="2200" dirty="0" err="1">
                <a:latin typeface="NewtonC"/>
              </a:rPr>
              <a:t>палеорифта</a:t>
            </a:r>
            <a:r>
              <a:rPr lang="ru-RU" sz="2200" dirty="0">
                <a:latin typeface="NewtonC"/>
              </a:rPr>
              <a:t>. Только </a:t>
            </a:r>
            <a:r>
              <a:rPr lang="ru-RU" sz="2200" dirty="0" smtClean="0">
                <a:latin typeface="NewtonC"/>
              </a:rPr>
              <a:t>оди</a:t>
            </a:r>
            <a:r>
              <a:rPr lang="ru-RU" sz="2200" dirty="0">
                <a:latin typeface="NewtonC"/>
              </a:rPr>
              <a:t>ночные термограммы имелись по скважинам западной, а также </a:t>
            </a:r>
            <a:r>
              <a:rPr lang="ru-RU" sz="2200" dirty="0" smtClean="0">
                <a:latin typeface="NewtonC"/>
              </a:rPr>
              <a:t>юго-восточной частям </a:t>
            </a:r>
            <a:r>
              <a:rPr lang="ru-RU" sz="2200" dirty="0">
                <a:latin typeface="NewtonC"/>
              </a:rPr>
              <a:t>прогиба вдоль </a:t>
            </a:r>
            <a:r>
              <a:rPr lang="ru-RU" sz="2200" dirty="0" err="1">
                <a:latin typeface="NewtonC"/>
              </a:rPr>
              <a:t>Брагинско-Лоевской</a:t>
            </a:r>
            <a:r>
              <a:rPr lang="ru-RU" sz="2200" dirty="0">
                <a:latin typeface="NewtonC"/>
              </a:rPr>
              <a:t> седловины. Аналогичная </a:t>
            </a:r>
            <a:r>
              <a:rPr lang="ru-RU" sz="2200" dirty="0" smtClean="0">
                <a:latin typeface="NewtonC"/>
              </a:rPr>
              <a:t>ситуация имеет </a:t>
            </a:r>
            <a:r>
              <a:rPr lang="ru-RU" sz="2200" dirty="0">
                <a:latin typeface="NewtonC"/>
              </a:rPr>
              <a:t>место и в пределах прилегающей </a:t>
            </a:r>
            <a:r>
              <a:rPr lang="ru-RU" sz="2200" dirty="0" err="1">
                <a:latin typeface="NewtonC"/>
              </a:rPr>
              <a:t>Жлобинской</a:t>
            </a:r>
            <a:r>
              <a:rPr lang="ru-RU" sz="2200" dirty="0">
                <a:latin typeface="NewtonC"/>
              </a:rPr>
              <a:t> седловины и </a:t>
            </a:r>
            <a:r>
              <a:rPr lang="ru-RU" sz="2200" dirty="0" err="1" smtClean="0">
                <a:latin typeface="NewtonC"/>
              </a:rPr>
              <a:t>Бобруйского</a:t>
            </a:r>
            <a:r>
              <a:rPr lang="ru-RU" sz="2200" dirty="0" smtClean="0">
                <a:latin typeface="NewtonC"/>
              </a:rPr>
              <a:t> погребенного </a:t>
            </a:r>
            <a:r>
              <a:rPr lang="ru-RU" sz="2200" dirty="0">
                <a:latin typeface="NewtonC"/>
              </a:rPr>
              <a:t>выступа фундамента. Плотность ресурсов геотермальной </a:t>
            </a:r>
            <a:r>
              <a:rPr lang="ru-RU" sz="2200" dirty="0" smtClean="0">
                <a:latin typeface="NewtonC"/>
              </a:rPr>
              <a:t>энергии в </a:t>
            </a:r>
            <a:r>
              <a:rPr lang="ru-RU" sz="2200" dirty="0">
                <a:latin typeface="NewtonC"/>
              </a:rPr>
              <a:t>рассматриваемом геотермальном комплексе в целом ниже, чем в </a:t>
            </a:r>
            <a:r>
              <a:rPr lang="ru-RU" sz="2200" dirty="0" smtClean="0">
                <a:latin typeface="NewtonC"/>
              </a:rPr>
              <a:t>подстилающей толще </a:t>
            </a:r>
            <a:r>
              <a:rPr lang="ru-RU" sz="2200" dirty="0" err="1">
                <a:latin typeface="NewtonC"/>
              </a:rPr>
              <a:t>межсолевых</a:t>
            </a:r>
            <a:r>
              <a:rPr lang="ru-RU" sz="2200" dirty="0">
                <a:latin typeface="NewtonC"/>
              </a:rPr>
              <a:t> отложений.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232010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66" y="0"/>
            <a:ext cx="832680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627372" y="1197202"/>
            <a:ext cx="32477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latin typeface="NewtonC-Italic"/>
              </a:rPr>
              <a:t>Рис. 12.8</a:t>
            </a:r>
            <a:r>
              <a:rPr lang="ru-RU" sz="2800" dirty="0">
                <a:latin typeface="NewtonC"/>
              </a:rPr>
              <a:t>. Распределение плотности извлекаемых ресурсов геотермальной энергии,</a:t>
            </a:r>
          </a:p>
          <a:p>
            <a:r>
              <a:rPr lang="ru-RU" sz="2800" dirty="0">
                <a:latin typeface="NewtonC"/>
              </a:rPr>
              <a:t>заключенной в толще верхней соли </a:t>
            </a:r>
            <a:r>
              <a:rPr lang="ru-RU" sz="2800" dirty="0" err="1">
                <a:latin typeface="NewtonC"/>
              </a:rPr>
              <a:t>Припятского</a:t>
            </a:r>
            <a:r>
              <a:rPr lang="ru-RU" sz="2800" dirty="0">
                <a:latin typeface="NewtonC"/>
              </a:rPr>
              <a:t> </a:t>
            </a:r>
            <a:r>
              <a:rPr lang="ru-RU" sz="2800" dirty="0" smtClean="0">
                <a:latin typeface="NewtonC"/>
              </a:rPr>
              <a:t>прогиба.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50057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9391" y="1628859"/>
            <a:ext cx="1110783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NewtonC"/>
              </a:rPr>
              <a:t>Не останавливаясь на детальном описании карты, отметим, что плотность </a:t>
            </a:r>
            <a:r>
              <a:rPr lang="ru-RU" sz="2400" dirty="0" smtClean="0">
                <a:latin typeface="NewtonC"/>
              </a:rPr>
              <a:t>извлекаемых </a:t>
            </a:r>
            <a:r>
              <a:rPr lang="ru-RU" sz="2400" dirty="0">
                <a:latin typeface="NewtonC"/>
              </a:rPr>
              <a:t>ресурсов геотермальной энергии колеблется в широком интервале: </a:t>
            </a:r>
            <a:r>
              <a:rPr lang="ru-RU" sz="2400" dirty="0" smtClean="0">
                <a:latin typeface="NewtonC"/>
              </a:rPr>
              <a:t>менее </a:t>
            </a:r>
            <a:r>
              <a:rPr lang="ru-RU" sz="2400" dirty="0">
                <a:latin typeface="NewtonC"/>
              </a:rPr>
              <a:t>чем от 0,05–0,1 до более чем 0,5 т у. т./м</a:t>
            </a:r>
            <a:r>
              <a:rPr lang="ru-RU" sz="2400" baseline="30000" dirty="0">
                <a:latin typeface="NewtonC"/>
              </a:rPr>
              <a:t>2</a:t>
            </a:r>
            <a:r>
              <a:rPr lang="ru-RU" sz="2400" dirty="0">
                <a:latin typeface="NewtonC"/>
              </a:rPr>
              <a:t> в зависимости от мощности </a:t>
            </a:r>
            <a:r>
              <a:rPr lang="ru-RU" sz="2400" dirty="0" smtClean="0">
                <a:latin typeface="NewtonC"/>
              </a:rPr>
              <a:t>отложений рассматриваемого </a:t>
            </a:r>
            <a:r>
              <a:rPr lang="ru-RU" sz="2400" dirty="0">
                <a:latin typeface="NewtonC"/>
              </a:rPr>
              <a:t>комплекса горных пород и степени их </a:t>
            </a:r>
            <a:r>
              <a:rPr lang="ru-RU" sz="2400" dirty="0" err="1">
                <a:latin typeface="NewtonC"/>
              </a:rPr>
              <a:t>прогретости</a:t>
            </a:r>
            <a:r>
              <a:rPr lang="ru-RU" sz="2400" dirty="0">
                <a:latin typeface="NewtonC"/>
              </a:rPr>
              <a:t>. </a:t>
            </a:r>
            <a:r>
              <a:rPr lang="ru-RU" sz="2400" dirty="0" smtClean="0">
                <a:latin typeface="NewtonC"/>
              </a:rPr>
              <a:t>Наиболее высокой </a:t>
            </a:r>
            <a:r>
              <a:rPr lang="ru-RU" sz="2400" dirty="0">
                <a:latin typeface="NewtonC"/>
              </a:rPr>
              <a:t>плотностью ресурсов подземного тепла характеризуется северная </a:t>
            </a:r>
            <a:r>
              <a:rPr lang="ru-RU" sz="2400" dirty="0" smtClean="0">
                <a:latin typeface="NewtonC"/>
              </a:rPr>
              <a:t>зона </a:t>
            </a:r>
            <a:r>
              <a:rPr lang="ru-RU" sz="2400" dirty="0" err="1" smtClean="0">
                <a:latin typeface="NewtonC"/>
              </a:rPr>
              <a:t>Припятского</a:t>
            </a:r>
            <a:r>
              <a:rPr lang="ru-RU" sz="2400" dirty="0" smtClean="0">
                <a:latin typeface="NewtonC"/>
              </a:rPr>
              <a:t> </a:t>
            </a:r>
            <a:r>
              <a:rPr lang="ru-RU" sz="2400" dirty="0">
                <a:latin typeface="NewtonC"/>
              </a:rPr>
              <a:t>прогиба. Изолиния 0,2 т у. т./м</a:t>
            </a:r>
            <a:r>
              <a:rPr lang="ru-RU" sz="2400" baseline="30000" dirty="0">
                <a:latin typeface="NewtonC"/>
              </a:rPr>
              <a:t>2</a:t>
            </a:r>
            <a:r>
              <a:rPr lang="ru-RU" sz="2400" dirty="0">
                <a:latin typeface="NewtonC"/>
              </a:rPr>
              <a:t> здесь ограничивает широкую зону</a:t>
            </a:r>
            <a:r>
              <a:rPr lang="ru-RU" sz="2400" dirty="0" smtClean="0">
                <a:latin typeface="NewtonC"/>
              </a:rPr>
              <a:t>, вытянутую </a:t>
            </a:r>
            <a:r>
              <a:rPr lang="ru-RU" sz="2400" dirty="0">
                <a:latin typeface="NewtonC"/>
              </a:rPr>
              <a:t>полосой вдоль северного краевого разлома. Преобладающие </a:t>
            </a:r>
            <a:r>
              <a:rPr lang="ru-RU" sz="2400" dirty="0" smtClean="0">
                <a:latin typeface="NewtonC"/>
              </a:rPr>
              <a:t>значения 0,1–0,2 </a:t>
            </a:r>
            <a:r>
              <a:rPr lang="ru-RU" sz="2400" dirty="0">
                <a:latin typeface="NewtonC"/>
              </a:rPr>
              <a:t>т у. т./м2 наблюдаются в центральной и южной частях </a:t>
            </a:r>
            <a:r>
              <a:rPr lang="ru-RU" sz="2400" dirty="0" err="1">
                <a:latin typeface="NewtonC"/>
              </a:rPr>
              <a:t>палеорифта</a:t>
            </a:r>
            <a:r>
              <a:rPr lang="ru-RU" sz="2400" dirty="0">
                <a:latin typeface="NewtonC"/>
              </a:rPr>
              <a:t>. </a:t>
            </a:r>
            <a:r>
              <a:rPr lang="ru-RU" sz="2400" dirty="0" smtClean="0">
                <a:latin typeface="NewtonC"/>
              </a:rPr>
              <a:t>Пониженные </a:t>
            </a:r>
            <a:r>
              <a:rPr lang="ru-RU" sz="2400" dirty="0">
                <a:latin typeface="NewtonC"/>
              </a:rPr>
              <a:t>значения плотности ресурсов обычно связаны с уменьшением </a:t>
            </a:r>
            <a:r>
              <a:rPr lang="ru-RU" sz="2400" dirty="0" smtClean="0">
                <a:latin typeface="NewtonC"/>
              </a:rPr>
              <a:t>мощности пород </a:t>
            </a:r>
            <a:r>
              <a:rPr lang="ru-RU" sz="2400" dirty="0">
                <a:latin typeface="NewtonC"/>
              </a:rPr>
              <a:t>рассматриваемого комплекса на отдельных площадях и пониженным </a:t>
            </a:r>
            <a:r>
              <a:rPr lang="ru-RU" sz="2400" dirty="0" smtClean="0">
                <a:latin typeface="NewtonC"/>
              </a:rPr>
              <a:t>геотермическим </a:t>
            </a:r>
            <a:r>
              <a:rPr lang="ru-RU" sz="2400" dirty="0">
                <a:latin typeface="NewtonC"/>
              </a:rPr>
              <a:t>градиентом. Кроме того, существенную роль играет соляная тектоника.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2031" y="240621"/>
            <a:ext cx="1094402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dirty="0" smtClean="0">
                <a:solidFill>
                  <a:prstClr val="black"/>
                </a:solidFill>
                <a:latin typeface="NewtonC"/>
              </a:rPr>
              <a:t>Заключение по геотермальным ресурсам в толще</a:t>
            </a:r>
          </a:p>
          <a:p>
            <a:pPr lvl="0"/>
            <a:r>
              <a:rPr lang="ru-RU" sz="3600" dirty="0" smtClean="0">
                <a:solidFill>
                  <a:prstClr val="black"/>
                </a:solidFill>
                <a:latin typeface="NewtonC"/>
              </a:rPr>
              <a:t>верхней соли</a:t>
            </a:r>
            <a:endParaRPr lang="ru-RU" sz="3600" dirty="0">
              <a:solidFill>
                <a:prstClr val="black"/>
              </a:solidFill>
              <a:latin typeface="NewtonC"/>
            </a:endParaRPr>
          </a:p>
        </p:txBody>
      </p:sp>
    </p:spTree>
    <p:extLst>
      <p:ext uri="{BB962C8B-B14F-4D97-AF65-F5344CB8AC3E}">
        <p14:creationId xmlns:p14="http://schemas.microsoft.com/office/powerpoint/2010/main" val="867013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5100" y="99460"/>
            <a:ext cx="1140434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 smtClean="0">
                <a:solidFill>
                  <a:prstClr val="black"/>
                </a:solidFill>
                <a:latin typeface="RespectNr-Bold"/>
              </a:rPr>
              <a:t>ГЕТЕРМАЛЬНЫЙ ПОТЕНЦИАЛ ПРИПЯТСКОГО ПРОГИБА (1)</a:t>
            </a:r>
            <a:endParaRPr lang="ru-RU" sz="3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38369" y="764024"/>
            <a:ext cx="1079918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latin typeface="NewtonC"/>
              </a:rPr>
              <a:t>Рассмотрим этот вопрос на примере </a:t>
            </a:r>
            <a:r>
              <a:rPr lang="ru-RU" sz="2600" dirty="0" err="1">
                <a:latin typeface="NewtonC"/>
              </a:rPr>
              <a:t>Припятского</a:t>
            </a:r>
            <a:r>
              <a:rPr lang="ru-RU" sz="2600" dirty="0">
                <a:latin typeface="NewtonC"/>
              </a:rPr>
              <a:t> прогиба. Под </a:t>
            </a:r>
            <a:r>
              <a:rPr lang="ru-RU" sz="2600" dirty="0" smtClean="0">
                <a:latin typeface="NewtonC"/>
              </a:rPr>
              <a:t>геотермальным </a:t>
            </a:r>
            <a:r>
              <a:rPr lang="ru-RU" sz="2600" dirty="0">
                <a:latin typeface="NewtonC"/>
              </a:rPr>
              <a:t>потенциалом будем понимать суммарные по территории прогиба запасы </a:t>
            </a:r>
            <a:r>
              <a:rPr lang="ru-RU" sz="2600" dirty="0" smtClean="0">
                <a:latin typeface="NewtonC"/>
              </a:rPr>
              <a:t>геотермальной </a:t>
            </a:r>
            <a:r>
              <a:rPr lang="ru-RU" sz="2600" dirty="0">
                <a:latin typeface="NewtonC"/>
              </a:rPr>
              <a:t>энергии в </a:t>
            </a:r>
            <a:r>
              <a:rPr lang="ru-RU" sz="2600" dirty="0" smtClean="0">
                <a:latin typeface="NewtonC"/>
              </a:rPr>
              <a:t>Джоулях </a:t>
            </a:r>
            <a:r>
              <a:rPr lang="ru-RU" sz="2600" dirty="0">
                <a:latin typeface="NewtonC"/>
              </a:rPr>
              <a:t>либо в эквиваленте тонн условного топлива, </a:t>
            </a:r>
            <a:r>
              <a:rPr lang="ru-RU" sz="2600" dirty="0" smtClean="0">
                <a:latin typeface="NewtonC"/>
              </a:rPr>
              <a:t>запасенные </a:t>
            </a:r>
            <a:r>
              <a:rPr lang="ru-RU" sz="2600" dirty="0">
                <a:latin typeface="NewtonC"/>
              </a:rPr>
              <a:t>в недрах и доступные для практического извлечения </a:t>
            </a:r>
            <a:r>
              <a:rPr lang="ru-RU" sz="2600" dirty="0" smtClean="0">
                <a:latin typeface="NewtonC"/>
              </a:rPr>
              <a:t>современными техническими </a:t>
            </a:r>
            <a:r>
              <a:rPr lang="ru-RU" sz="2600" dirty="0">
                <a:latin typeface="NewtonC"/>
              </a:rPr>
              <a:t>методами. Как отмечалось, мы рассматриваем горизонты </a:t>
            </a:r>
            <a:r>
              <a:rPr lang="ru-RU" sz="2600" dirty="0" err="1" smtClean="0">
                <a:latin typeface="NewtonC"/>
              </a:rPr>
              <a:t>межсолевого</a:t>
            </a:r>
            <a:r>
              <a:rPr lang="ru-RU" sz="2600" dirty="0" smtClean="0">
                <a:latin typeface="NewtonC"/>
              </a:rPr>
              <a:t> </a:t>
            </a:r>
            <a:r>
              <a:rPr lang="ru-RU" sz="2600" dirty="0">
                <a:latin typeface="NewtonC"/>
              </a:rPr>
              <a:t>комплекса пород, а для сравнения также и верхнюю соль. Методика </a:t>
            </a:r>
            <a:r>
              <a:rPr lang="ru-RU" sz="2600" dirty="0" smtClean="0">
                <a:latin typeface="NewtonC"/>
              </a:rPr>
              <a:t>извлечения </a:t>
            </a:r>
            <a:r>
              <a:rPr lang="ru-RU" sz="2600" dirty="0">
                <a:latin typeface="NewtonC"/>
              </a:rPr>
              <a:t>подземного тепла из подсолевых отложений, залегающих на </a:t>
            </a:r>
            <a:r>
              <a:rPr lang="ru-RU" sz="2600" dirty="0" smtClean="0">
                <a:latin typeface="NewtonC"/>
              </a:rPr>
              <a:t>значительных глубинах </a:t>
            </a:r>
            <a:r>
              <a:rPr lang="ru-RU" sz="2600" dirty="0">
                <a:latin typeface="NewtonC"/>
              </a:rPr>
              <a:t>и имеющих весьма высокую минерализацию геотермальных рассолов</a:t>
            </a:r>
            <a:r>
              <a:rPr lang="ru-RU" sz="2600" dirty="0" smtClean="0">
                <a:latin typeface="NewtonC"/>
              </a:rPr>
              <a:t>, требует </a:t>
            </a:r>
            <a:r>
              <a:rPr lang="ru-RU" sz="2600" dirty="0">
                <a:latin typeface="NewtonC"/>
              </a:rPr>
              <a:t>специальных разработок, и на данном этапе с точки зрения реальной </a:t>
            </a:r>
            <a:r>
              <a:rPr lang="ru-RU" sz="2600" dirty="0" smtClean="0">
                <a:latin typeface="NewtonC"/>
              </a:rPr>
              <a:t>возможности </a:t>
            </a:r>
            <a:r>
              <a:rPr lang="ru-RU" sz="2600" dirty="0">
                <a:latin typeface="NewtonC"/>
              </a:rPr>
              <a:t>извлечения геотермальной энергии не рассматривается. Кроме того</a:t>
            </a:r>
            <a:r>
              <a:rPr lang="ru-RU" sz="2600" dirty="0" smtClean="0">
                <a:latin typeface="NewtonC"/>
              </a:rPr>
              <a:t>, в </a:t>
            </a:r>
            <a:r>
              <a:rPr lang="ru-RU" sz="2600" dirty="0">
                <a:latin typeface="NewtonC"/>
              </a:rPr>
              <a:t>мировой практике не известны случаи использования для этих целей </a:t>
            </a:r>
            <a:r>
              <a:rPr lang="ru-RU" sz="2600" dirty="0" smtClean="0">
                <a:latin typeface="NewtonC"/>
              </a:rPr>
              <a:t>рассолов с </a:t>
            </a:r>
            <a:r>
              <a:rPr lang="ru-RU" sz="2600" dirty="0">
                <a:latin typeface="NewtonC"/>
              </a:rPr>
              <a:t>минерализацией около 400 г/л.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125571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11" y="-117054"/>
            <a:ext cx="11773215" cy="388293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4511" y="3668865"/>
            <a:ext cx="115646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NewtonC"/>
              </a:rPr>
              <a:t>Площадь распространения изученных комплексов рассматривалась в </a:t>
            </a:r>
            <a:r>
              <a:rPr lang="ru-RU" sz="2000" dirty="0" smtClean="0">
                <a:latin typeface="NewtonC"/>
              </a:rPr>
              <a:t>рамках изображенных </a:t>
            </a:r>
            <a:r>
              <a:rPr lang="ru-RU" sz="2000" dirty="0">
                <a:latin typeface="NewtonC"/>
              </a:rPr>
              <a:t>выше карт </a:t>
            </a:r>
            <a:r>
              <a:rPr lang="ru-RU" sz="2000" dirty="0" err="1">
                <a:latin typeface="NewtonC"/>
              </a:rPr>
              <a:t>Припятского</a:t>
            </a:r>
            <a:r>
              <a:rPr lang="ru-RU" sz="2000" dirty="0">
                <a:latin typeface="NewtonC"/>
              </a:rPr>
              <a:t> прогиба. </a:t>
            </a:r>
            <a:r>
              <a:rPr lang="ru-RU" sz="2000" dirty="0" err="1">
                <a:latin typeface="NewtonC"/>
              </a:rPr>
              <a:t>Межсолевые</a:t>
            </a:r>
            <a:r>
              <a:rPr lang="ru-RU" sz="2000" dirty="0">
                <a:latin typeface="NewtonC"/>
              </a:rPr>
              <a:t> отложения </a:t>
            </a:r>
            <a:r>
              <a:rPr lang="ru-RU" sz="2000" dirty="0" smtClean="0">
                <a:latin typeface="NewtonC"/>
              </a:rPr>
              <a:t>распространены </a:t>
            </a:r>
            <a:r>
              <a:rPr lang="ru-RU" sz="2000" dirty="0">
                <a:latin typeface="NewtonC"/>
              </a:rPr>
              <a:t>не повсеместно. В отдельных местах они выклиниваются, </a:t>
            </a:r>
            <a:r>
              <a:rPr lang="ru-RU" sz="2000" dirty="0" smtClean="0">
                <a:latin typeface="NewtonC"/>
              </a:rPr>
              <a:t>однако площадь</a:t>
            </a:r>
            <a:r>
              <a:rPr lang="ru-RU" sz="2000" dirty="0">
                <a:latin typeface="NewtonC"/>
              </a:rPr>
              <a:t>, где эти отложения отсутствуют, незначительна по сравнению с </a:t>
            </a:r>
            <a:r>
              <a:rPr lang="ru-RU" sz="2000" dirty="0" smtClean="0">
                <a:latin typeface="NewtonC"/>
              </a:rPr>
              <a:t>общей площадью</a:t>
            </a:r>
            <a:r>
              <a:rPr lang="ru-RU" sz="2000" dirty="0">
                <a:latin typeface="NewtonC"/>
              </a:rPr>
              <a:t>, занимаемой прогибом. На самой западной территории прогиба </a:t>
            </a:r>
            <a:r>
              <a:rPr lang="ru-RU" sz="2000" dirty="0" smtClean="0">
                <a:latin typeface="NewtonC"/>
              </a:rPr>
              <a:t>также имеется </a:t>
            </a:r>
            <a:r>
              <a:rPr lang="ru-RU" sz="2000" dirty="0">
                <a:latin typeface="NewtonC"/>
              </a:rPr>
              <a:t>небольшая по площади часть </a:t>
            </a:r>
            <a:r>
              <a:rPr lang="ru-RU" sz="2000" dirty="0" err="1">
                <a:latin typeface="NewtonC"/>
              </a:rPr>
              <a:t>межсолевых</a:t>
            </a:r>
            <a:r>
              <a:rPr lang="ru-RU" sz="2000" dirty="0">
                <a:latin typeface="NewtonC"/>
              </a:rPr>
              <a:t> отложений, что в целом </a:t>
            </a:r>
            <a:r>
              <a:rPr lang="ru-RU" sz="2000" dirty="0" smtClean="0">
                <a:latin typeface="NewtonC"/>
              </a:rPr>
              <a:t>компенсирует </a:t>
            </a:r>
            <a:r>
              <a:rPr lang="ru-RU" sz="2000" dirty="0">
                <a:latin typeface="NewtonC"/>
              </a:rPr>
              <a:t>зоны выклинивания их в отдельных частях структуры. Поэтому </a:t>
            </a:r>
            <a:r>
              <a:rPr lang="ru-RU" sz="2000" dirty="0" smtClean="0">
                <a:latin typeface="NewtonC"/>
              </a:rPr>
              <a:t>при вычислении </a:t>
            </a:r>
            <a:r>
              <a:rPr lang="ru-RU" sz="2000" dirty="0">
                <a:latin typeface="NewtonC"/>
              </a:rPr>
              <a:t>геотермального потенциала принята площадь распространения </a:t>
            </a:r>
            <a:r>
              <a:rPr lang="ru-RU" sz="2000" dirty="0" smtClean="0">
                <a:latin typeface="NewtonC"/>
              </a:rPr>
              <a:t>пород </a:t>
            </a:r>
            <a:r>
              <a:rPr lang="ru-RU" sz="2000" dirty="0" err="1">
                <a:latin typeface="NewtonC"/>
              </a:rPr>
              <a:t>межсолевого</a:t>
            </a:r>
            <a:r>
              <a:rPr lang="ru-RU" sz="2000" dirty="0">
                <a:latin typeface="NewtonC"/>
              </a:rPr>
              <a:t> комплекса, верхней соли и </a:t>
            </a:r>
            <a:r>
              <a:rPr lang="ru-RU" sz="2000" dirty="0" err="1">
                <a:latin typeface="NewtonC"/>
              </a:rPr>
              <a:t>межсолевых</a:t>
            </a:r>
            <a:r>
              <a:rPr lang="ru-RU" sz="2000" dirty="0">
                <a:latin typeface="NewtonC"/>
              </a:rPr>
              <a:t> отложений равной </a:t>
            </a:r>
            <a:r>
              <a:rPr lang="ru-RU" sz="2000" dirty="0" smtClean="0">
                <a:latin typeface="NewtonC"/>
              </a:rPr>
              <a:t>для всех </a:t>
            </a:r>
            <a:r>
              <a:rPr lang="ru-RU" sz="2000" dirty="0">
                <a:latin typeface="NewtonC"/>
              </a:rPr>
              <a:t>комплексов пород 23 125 км</a:t>
            </a:r>
            <a:r>
              <a:rPr lang="ru-RU" sz="2000" baseline="30000" dirty="0">
                <a:latin typeface="NewtonC"/>
              </a:rPr>
              <a:t>2</a:t>
            </a:r>
            <a:r>
              <a:rPr lang="ru-RU" sz="2000" dirty="0">
                <a:latin typeface="NewtonC"/>
              </a:rPr>
              <a:t>, или 23 125 000 000 м</a:t>
            </a:r>
            <a:r>
              <a:rPr lang="ru-RU" sz="2000" baseline="30000" dirty="0">
                <a:latin typeface="NewtonC"/>
              </a:rPr>
              <a:t>2</a:t>
            </a:r>
            <a:r>
              <a:rPr lang="ru-RU" sz="2000" dirty="0">
                <a:latin typeface="NewtonC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74820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5100" y="856357"/>
            <a:ext cx="1134319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/>
            <a:r>
              <a:rPr lang="ru-RU" sz="2400" dirty="0">
                <a:latin typeface="NewtonC"/>
              </a:rPr>
              <a:t>При вычислении </a:t>
            </a:r>
            <a:r>
              <a:rPr lang="ru-RU" sz="2400" dirty="0" smtClean="0">
                <a:latin typeface="NewtonC"/>
              </a:rPr>
              <a:t>площади </a:t>
            </a:r>
            <a:r>
              <a:rPr lang="ru-RU" sz="2400" dirty="0">
                <a:latin typeface="NewtonC"/>
              </a:rPr>
              <a:t>на каждую из карт в масштабе 1 : 1 000 000 накладывалась прямоугольная </a:t>
            </a:r>
            <a:r>
              <a:rPr lang="ru-RU" sz="2400" dirty="0" smtClean="0">
                <a:latin typeface="NewtonC"/>
              </a:rPr>
              <a:t>сетка с </a:t>
            </a:r>
            <a:r>
              <a:rPr lang="ru-RU" sz="2400" dirty="0">
                <a:latin typeface="NewtonC"/>
              </a:rPr>
              <a:t>окном 1 × 1 см, что соответствовало масштабу 10 км/см и по каждой из </a:t>
            </a:r>
            <a:r>
              <a:rPr lang="ru-RU" sz="2400" dirty="0" smtClean="0">
                <a:latin typeface="NewtonC"/>
              </a:rPr>
              <a:t>клеток определялась </a:t>
            </a:r>
            <a:r>
              <a:rPr lang="ru-RU" sz="2400" dirty="0">
                <a:latin typeface="NewtonC"/>
              </a:rPr>
              <a:t>площадь, затем суммированием была получена их общая площадь.</a:t>
            </a:r>
          </a:p>
          <a:p>
            <a:pPr indent="531813"/>
            <a:r>
              <a:rPr lang="ru-RU" sz="2400" dirty="0">
                <a:latin typeface="NewtonC"/>
              </a:rPr>
              <a:t>Мощность каждого из комплексов пород и степень их </a:t>
            </a:r>
            <a:r>
              <a:rPr lang="ru-RU" sz="2400" dirty="0" err="1">
                <a:latin typeface="NewtonC"/>
              </a:rPr>
              <a:t>прогретости</a:t>
            </a:r>
            <a:r>
              <a:rPr lang="ru-RU" sz="2400" dirty="0">
                <a:latin typeface="NewtonC"/>
              </a:rPr>
              <a:t> </a:t>
            </a:r>
            <a:r>
              <a:rPr lang="ru-RU" sz="2400" dirty="0" smtClean="0">
                <a:latin typeface="NewtonC"/>
              </a:rPr>
              <a:t>значительно </a:t>
            </a:r>
            <a:r>
              <a:rPr lang="ru-RU" sz="2400" dirty="0">
                <a:latin typeface="NewtonC"/>
              </a:rPr>
              <a:t>изменяются по территории прогиба. В то же время его геотермическая </a:t>
            </a:r>
            <a:r>
              <a:rPr lang="ru-RU" sz="2400" dirty="0" smtClean="0">
                <a:latin typeface="NewtonC"/>
              </a:rPr>
              <a:t>изученность </a:t>
            </a:r>
            <a:r>
              <a:rPr lang="ru-RU" sz="2400" dirty="0">
                <a:latin typeface="NewtonC"/>
              </a:rPr>
              <a:t>весьма неравномерна. В северной части </a:t>
            </a:r>
            <a:r>
              <a:rPr lang="ru-RU" sz="2400" dirty="0" err="1">
                <a:latin typeface="NewtonC"/>
              </a:rPr>
              <a:t>палеорифта</a:t>
            </a:r>
            <a:r>
              <a:rPr lang="ru-RU" sz="2400" dirty="0">
                <a:latin typeface="NewtonC"/>
              </a:rPr>
              <a:t> имелось много </a:t>
            </a:r>
            <a:r>
              <a:rPr lang="ru-RU" sz="2400" dirty="0" smtClean="0">
                <a:latin typeface="NewtonC"/>
              </a:rPr>
              <a:t>термограмм</a:t>
            </a:r>
            <a:r>
              <a:rPr lang="ru-RU" sz="2400" dirty="0">
                <a:latin typeface="NewtonC"/>
              </a:rPr>
              <a:t>, а в западной и юго-западной его частях – лишь одиночные термограммы.</a:t>
            </a:r>
          </a:p>
          <a:p>
            <a:pPr indent="531813"/>
            <a:r>
              <a:rPr lang="ru-RU" sz="2400" dirty="0">
                <a:latin typeface="NewtonC"/>
              </a:rPr>
              <a:t>Поэтому по изученным скважинам была определена средняя по всей </a:t>
            </a:r>
            <a:r>
              <a:rPr lang="ru-RU" sz="2400" dirty="0" smtClean="0">
                <a:latin typeface="NewtonC"/>
              </a:rPr>
              <a:t> структуре </a:t>
            </a:r>
            <a:r>
              <a:rPr lang="ru-RU" sz="2400" dirty="0">
                <a:latin typeface="NewtonC"/>
              </a:rPr>
              <a:t>плотность геотермальных ресурсов, перемножение которой на полученную </a:t>
            </a:r>
            <a:r>
              <a:rPr lang="ru-RU" sz="2400" dirty="0" smtClean="0">
                <a:latin typeface="NewtonC"/>
              </a:rPr>
              <a:t>площадь </a:t>
            </a:r>
            <a:r>
              <a:rPr lang="ru-RU" sz="2400" dirty="0">
                <a:latin typeface="NewtonC"/>
              </a:rPr>
              <a:t>распространения отложений дало соответствующие значения </a:t>
            </a:r>
            <a:r>
              <a:rPr lang="ru-RU" sz="2400" dirty="0" smtClean="0">
                <a:latin typeface="NewtonC"/>
              </a:rPr>
              <a:t>геотермального </a:t>
            </a:r>
            <a:r>
              <a:rPr lang="ru-RU" sz="2400" dirty="0">
                <a:latin typeface="NewtonC"/>
              </a:rPr>
              <a:t>потенциала, выраженные как в джоулях, так и в тоннах условного топлива.</a:t>
            </a:r>
          </a:p>
          <a:p>
            <a:pPr indent="531813"/>
            <a:r>
              <a:rPr lang="ru-RU" sz="2400" dirty="0">
                <a:latin typeface="NewtonC"/>
              </a:rPr>
              <a:t>При появлении дополнительных термограмм эти значения должны уточняться.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5100" y="99460"/>
            <a:ext cx="1140434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 smtClean="0">
                <a:solidFill>
                  <a:prstClr val="black"/>
                </a:solidFill>
                <a:latin typeface="RespectNr-Bold"/>
              </a:rPr>
              <a:t>ГЕТЕРМАЛЬНЫЙ ПОТЕНЦИАЛ ПРИПЯТСКОГО ПРОГИБА (2)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326500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1570" y="113171"/>
            <a:ext cx="1142035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RespectNr-Bold"/>
              </a:rPr>
              <a:t>Контрольные вопросы</a:t>
            </a:r>
          </a:p>
          <a:p>
            <a:endParaRPr lang="ru-RU" dirty="0" smtClean="0">
              <a:latin typeface="NewtonC"/>
            </a:endParaRPr>
          </a:p>
          <a:p>
            <a:r>
              <a:rPr lang="ru-RU" sz="2400" dirty="0" smtClean="0">
                <a:latin typeface="NewtonC"/>
              </a:rPr>
              <a:t>1</a:t>
            </a:r>
            <a:r>
              <a:rPr lang="ru-RU" sz="2400" dirty="0">
                <a:latin typeface="NewtonC"/>
              </a:rPr>
              <a:t>. Расскажите о зоне распространения пресных подземных вод Беларуси.</a:t>
            </a:r>
          </a:p>
          <a:p>
            <a:r>
              <a:rPr lang="ru-RU" sz="2400" dirty="0">
                <a:latin typeface="NewtonC"/>
              </a:rPr>
              <a:t>2. Кратко охарактеризуйте плотность извлекаемых ресурсов геотермальной</a:t>
            </a:r>
          </a:p>
          <a:p>
            <a:r>
              <a:rPr lang="ru-RU" sz="2400" dirty="0">
                <a:latin typeface="NewtonC"/>
              </a:rPr>
              <a:t>энергии из зоны распространения пресных вод.</a:t>
            </a:r>
          </a:p>
          <a:p>
            <a:r>
              <a:rPr lang="ru-RU" sz="2400" dirty="0">
                <a:latin typeface="NewtonC"/>
              </a:rPr>
              <a:t>3. В чем преимущество использования геотермальных ресурсов, имеющихся</a:t>
            </a:r>
          </a:p>
          <a:p>
            <a:r>
              <a:rPr lang="ru-RU" sz="2400" dirty="0">
                <a:latin typeface="NewtonC"/>
              </a:rPr>
              <a:t>в зоне развития пресных вод?</a:t>
            </a:r>
          </a:p>
          <a:p>
            <a:r>
              <a:rPr lang="ru-RU" sz="2400" dirty="0">
                <a:latin typeface="NewtonC"/>
              </a:rPr>
              <a:t>4. Как изменяется плотность извлекаемых ресурсов геотермальной энергии</a:t>
            </a:r>
          </a:p>
          <a:p>
            <a:r>
              <a:rPr lang="ru-RU" sz="2400" dirty="0">
                <a:latin typeface="NewtonC"/>
              </a:rPr>
              <a:t>из интервала глубины 100–200 м в пределах </a:t>
            </a:r>
            <a:r>
              <a:rPr lang="ru-RU" sz="2400" dirty="0" smtClean="0">
                <a:latin typeface="NewtonC"/>
              </a:rPr>
              <a:t>Беларуси?</a:t>
            </a:r>
            <a:endParaRPr lang="ru-RU" sz="2400" dirty="0">
              <a:latin typeface="NewtonC"/>
            </a:endParaRPr>
          </a:p>
          <a:p>
            <a:r>
              <a:rPr lang="ru-RU" sz="2400" dirty="0">
                <a:latin typeface="NewtonC"/>
              </a:rPr>
              <a:t>5. Кратко опишите распределение плотности извлекаемых ресурсов </a:t>
            </a:r>
            <a:r>
              <a:rPr lang="ru-RU" sz="2400" dirty="0" err="1">
                <a:latin typeface="NewtonC"/>
              </a:rPr>
              <a:t>геотер</a:t>
            </a:r>
            <a:r>
              <a:rPr lang="ru-RU" sz="2400" dirty="0">
                <a:latin typeface="NewtonC"/>
              </a:rPr>
              <a:t>-</a:t>
            </a:r>
          </a:p>
          <a:p>
            <a:r>
              <a:rPr lang="ru-RU" sz="2400" dirty="0" err="1">
                <a:latin typeface="NewtonC"/>
              </a:rPr>
              <a:t>мальной</a:t>
            </a:r>
            <a:r>
              <a:rPr lang="ru-RU" sz="2400" dirty="0">
                <a:latin typeface="NewtonC"/>
              </a:rPr>
              <a:t> энергии из </a:t>
            </a:r>
            <a:r>
              <a:rPr lang="ru-RU" sz="2400" dirty="0" err="1">
                <a:latin typeface="NewtonC"/>
              </a:rPr>
              <a:t>межсолевых</a:t>
            </a:r>
            <a:r>
              <a:rPr lang="ru-RU" sz="2400" dirty="0">
                <a:latin typeface="NewtonC"/>
              </a:rPr>
              <a:t> отложений </a:t>
            </a:r>
            <a:r>
              <a:rPr lang="ru-RU" sz="2400" dirty="0" err="1">
                <a:latin typeface="NewtonC"/>
              </a:rPr>
              <a:t>Припятского</a:t>
            </a:r>
            <a:r>
              <a:rPr lang="ru-RU" sz="2400" dirty="0">
                <a:latin typeface="NewtonC"/>
              </a:rPr>
              <a:t> прогиба.</a:t>
            </a:r>
          </a:p>
          <a:p>
            <a:r>
              <a:rPr lang="ru-RU" sz="2400" dirty="0">
                <a:latin typeface="NewtonC"/>
              </a:rPr>
              <a:t>6. Какие ограничения налагает минерализация термальных рассолов на </a:t>
            </a:r>
            <a:r>
              <a:rPr lang="ru-RU" sz="2400" dirty="0" smtClean="0">
                <a:latin typeface="NewtonC"/>
              </a:rPr>
              <a:t>использование </a:t>
            </a:r>
            <a:r>
              <a:rPr lang="ru-RU" sz="2400" dirty="0">
                <a:latin typeface="NewtonC"/>
              </a:rPr>
              <a:t>подземного тепла?</a:t>
            </a:r>
          </a:p>
          <a:p>
            <a:r>
              <a:rPr lang="ru-RU" sz="2400" dirty="0">
                <a:latin typeface="NewtonC"/>
              </a:rPr>
              <a:t>7. Какова плотность извлекаемых ресурсов геотермальной энергии из </a:t>
            </a:r>
            <a:r>
              <a:rPr lang="ru-RU" sz="2400" dirty="0" smtClean="0">
                <a:latin typeface="NewtonC"/>
              </a:rPr>
              <a:t>отложений </a:t>
            </a:r>
            <a:r>
              <a:rPr lang="ru-RU" sz="2400" dirty="0">
                <a:latin typeface="NewtonC"/>
              </a:rPr>
              <a:t>верхней соли </a:t>
            </a:r>
            <a:r>
              <a:rPr lang="ru-RU" sz="2400" dirty="0" err="1">
                <a:latin typeface="NewtonC"/>
              </a:rPr>
              <a:t>Припятского</a:t>
            </a:r>
            <a:r>
              <a:rPr lang="ru-RU" sz="2400" dirty="0">
                <a:latin typeface="NewtonC"/>
              </a:rPr>
              <a:t> </a:t>
            </a:r>
            <a:r>
              <a:rPr lang="ru-RU" sz="2400" dirty="0" smtClean="0">
                <a:latin typeface="NewtonC"/>
              </a:rPr>
              <a:t>прогиба?</a:t>
            </a:r>
            <a:endParaRPr lang="ru-RU" sz="2400" dirty="0">
              <a:latin typeface="NewtonC"/>
            </a:endParaRPr>
          </a:p>
          <a:p>
            <a:r>
              <a:rPr lang="ru-RU" sz="2400" dirty="0">
                <a:latin typeface="NewtonC"/>
              </a:rPr>
              <a:t>8. Что представляет собой геотермальный потенциал?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92568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8840" y="1225689"/>
            <a:ext cx="118524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NewtonC"/>
              </a:rPr>
              <a:t>Для оценки плотности </a:t>
            </a:r>
            <a:r>
              <a:rPr lang="ru-RU" sz="2400" dirty="0">
                <a:latin typeface="NewtonC"/>
              </a:rPr>
              <a:t>в дальнейших расчетах ресурсов геотермальной энергии в Беларуси </a:t>
            </a:r>
            <a:r>
              <a:rPr lang="ru-RU" sz="2400" dirty="0" smtClean="0">
                <a:latin typeface="NewtonC"/>
              </a:rPr>
              <a:t>использована </a:t>
            </a:r>
            <a:r>
              <a:rPr lang="ru-RU" sz="2400" dirty="0">
                <a:latin typeface="NewtonC"/>
              </a:rPr>
              <a:t>методика, </a:t>
            </a:r>
            <a:r>
              <a:rPr lang="ru-RU" sz="2400" dirty="0" smtClean="0">
                <a:latin typeface="NewtonC"/>
              </a:rPr>
              <a:t>использующаяся в странах западной Европы и изложенная в предыдущей лекции.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NewtonC"/>
              </a:rPr>
              <a:t>С точки зрения эффективного освоения подземного тепла лучше выбирать более глубокие геотермальные горизонты. Однако в них увеличивается и минерализация термальных рассолов, осложняющая извлечение подземного тепла. Наиболее же благоприятные условия с технологической точки зрения для применения геотермальной энергии существуют в горизонтах платформенного чехла, содержащих пресные воды. 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NewtonC"/>
              </a:rPr>
              <a:t>Выполняемые расчеты должны </a:t>
            </a:r>
            <a:r>
              <a:rPr lang="ru-RU" sz="2400" dirty="0" smtClean="0">
                <a:solidFill>
                  <a:prstClr val="black"/>
                </a:solidFill>
                <a:latin typeface="NewtonC"/>
              </a:rPr>
              <a:t>дать данные </a:t>
            </a:r>
            <a:r>
              <a:rPr lang="ru-RU" sz="2400" dirty="0">
                <a:solidFill>
                  <a:prstClr val="black"/>
                </a:solidFill>
                <a:latin typeface="NewtonC"/>
              </a:rPr>
              <a:t>о геотермальных ресурсах, </a:t>
            </a:r>
            <a:r>
              <a:rPr lang="ru-RU" sz="2400" dirty="0" smtClean="0">
                <a:solidFill>
                  <a:prstClr val="black"/>
                </a:solidFill>
                <a:latin typeface="NewtonC"/>
              </a:rPr>
              <a:t>в </a:t>
            </a:r>
            <a:r>
              <a:rPr lang="ru-RU" sz="2400" dirty="0">
                <a:solidFill>
                  <a:prstClr val="black"/>
                </a:solidFill>
                <a:latin typeface="NewtonC"/>
              </a:rPr>
              <a:t>платформенном чехле </a:t>
            </a:r>
            <a:r>
              <a:rPr lang="ru-RU" sz="2400" dirty="0" smtClean="0">
                <a:solidFill>
                  <a:prstClr val="black"/>
                </a:solidFill>
                <a:latin typeface="NewtonC"/>
              </a:rPr>
              <a:t>в </a:t>
            </a:r>
            <a:r>
              <a:rPr lang="ru-RU" sz="2400" dirty="0">
                <a:solidFill>
                  <a:prstClr val="black"/>
                </a:solidFill>
                <a:latin typeface="NewtonC"/>
              </a:rPr>
              <a:t>пределах страны, на основе которых можно выделить районы, перспективные для проведения детальных исследований, посвященных конкретным геотермальным проектам. Оценка плотности извлекаемых ресурсов в пределах кристаллического фундамента на данной стадии исследований не выполнялась</a:t>
            </a:r>
            <a:r>
              <a:rPr lang="ru-RU" sz="2400" dirty="0" smtClean="0">
                <a:solidFill>
                  <a:prstClr val="black"/>
                </a:solidFill>
                <a:latin typeface="NewtonC"/>
              </a:rPr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0373" y="131935"/>
            <a:ext cx="11404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prstClr val="black"/>
                </a:solidFill>
                <a:latin typeface="NewtonC"/>
              </a:rPr>
              <a:t>Рассмотрим </a:t>
            </a:r>
            <a:r>
              <a:rPr lang="ru-RU" sz="3600" dirty="0" smtClean="0">
                <a:solidFill>
                  <a:prstClr val="black"/>
                </a:solidFill>
                <a:latin typeface="NewtonC"/>
              </a:rPr>
              <a:t>результаты практической оценки </a:t>
            </a:r>
            <a:r>
              <a:rPr lang="ru-RU" sz="3600" dirty="0">
                <a:solidFill>
                  <a:prstClr val="black"/>
                </a:solidFill>
                <a:latin typeface="NewtonC"/>
              </a:rPr>
              <a:t>ресурсов геотермальной </a:t>
            </a:r>
            <a:r>
              <a:rPr lang="ru-RU" sz="3600" dirty="0" smtClean="0">
                <a:solidFill>
                  <a:prstClr val="black"/>
                </a:solidFill>
                <a:latin typeface="NewtonC"/>
              </a:rPr>
              <a:t>энергии в Беларуси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3158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1422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20411" y="0"/>
            <a:ext cx="9974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RespectNr-Bold"/>
              </a:rPr>
              <a:t>ЗОНА </a:t>
            </a:r>
            <a:r>
              <a:rPr lang="ru-RU" sz="3200" b="1" dirty="0">
                <a:latin typeface="RespectNr-Bold"/>
              </a:rPr>
              <a:t>РАСПРОСТРАНЕНИЯ ПРЕСНЫХ ВОД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6218" y="1077218"/>
            <a:ext cx="471089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sz="2400" dirty="0" smtClean="0">
                <a:latin typeface="NewtonC"/>
              </a:rPr>
              <a:t>Глубина залегания подошвы пресных вод в пределах Беларуси приведена на рисунке. Наименьшая </a:t>
            </a:r>
            <a:r>
              <a:rPr lang="ru-RU" sz="2400" dirty="0">
                <a:latin typeface="NewtonC"/>
              </a:rPr>
              <a:t>глубина залегания подошвы зоны пресных вод – </a:t>
            </a:r>
            <a:r>
              <a:rPr lang="ru-RU" sz="2400" dirty="0" smtClean="0">
                <a:latin typeface="NewtonC"/>
              </a:rPr>
              <a:t>приблизительно 150–200 </a:t>
            </a:r>
            <a:r>
              <a:rPr lang="ru-RU" sz="2400" dirty="0">
                <a:latin typeface="NewtonC"/>
              </a:rPr>
              <a:t>м – выявлена в северной, восточной и южной частях республики. </a:t>
            </a:r>
            <a:endParaRPr lang="ru-RU" sz="2400" dirty="0" smtClean="0">
              <a:latin typeface="NewtonC"/>
            </a:endParaRPr>
          </a:p>
          <a:p>
            <a:pPr indent="450850"/>
            <a:r>
              <a:rPr lang="ru-RU" sz="2400" dirty="0" smtClean="0">
                <a:latin typeface="NewtonC"/>
              </a:rPr>
              <a:t>В западной </a:t>
            </a:r>
            <a:r>
              <a:rPr lang="ru-RU" sz="2400" dirty="0">
                <a:latin typeface="NewtonC"/>
              </a:rPr>
              <a:t>части Беларуси она превышает 400 м, а в приграничной с Польшей </a:t>
            </a:r>
            <a:r>
              <a:rPr lang="ru-RU" sz="2400" dirty="0" smtClean="0">
                <a:latin typeface="NewtonC"/>
              </a:rPr>
              <a:t>территории </a:t>
            </a:r>
            <a:r>
              <a:rPr lang="ru-RU" sz="2400" dirty="0" err="1">
                <a:latin typeface="NewtonC"/>
              </a:rPr>
              <a:t>Подлясско</a:t>
            </a:r>
            <a:r>
              <a:rPr lang="ru-RU" sz="2400" dirty="0">
                <a:latin typeface="NewtonC"/>
              </a:rPr>
              <a:t>-Брестской впадины опускается до глубины 1000 м </a:t>
            </a:r>
            <a:r>
              <a:rPr lang="ru-RU" sz="2400" dirty="0" smtClean="0">
                <a:latin typeface="NewtonC"/>
              </a:rPr>
              <a:t>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033" y="997203"/>
            <a:ext cx="6994967" cy="581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18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855" y="194855"/>
            <a:ext cx="108995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dirty="0">
                <a:solidFill>
                  <a:srgbClr val="222222"/>
                </a:solidFill>
                <a:latin typeface="Arial" panose="020B0604020202020204" pitchFamily="34" charset="0"/>
              </a:rPr>
              <a:t>Геотермальные ресурсы кембрийских отложений </a:t>
            </a:r>
            <a:endParaRPr lang="ru-RU" sz="36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lvl="0" algn="ctr"/>
            <a:r>
              <a:rPr lang="ru-RU" sz="36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Подлясско</a:t>
            </a:r>
            <a:r>
              <a:rPr lang="ru-RU" sz="3600" dirty="0" smtClean="0">
                <a:solidFill>
                  <a:srgbClr val="222222"/>
                </a:solidFill>
                <a:latin typeface="Arial" panose="020B0604020202020204" pitchFamily="34" charset="0"/>
              </a:rPr>
              <a:t>-Брестской </a:t>
            </a:r>
            <a:r>
              <a:rPr lang="ru-RU" sz="3600" dirty="0">
                <a:solidFill>
                  <a:srgbClr val="222222"/>
                </a:solidFill>
                <a:latin typeface="Arial" panose="020B0604020202020204" pitchFamily="34" charset="0"/>
              </a:rPr>
              <a:t>впадины</a:t>
            </a:r>
            <a:endParaRPr lang="ru-RU" sz="36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1099" y="1225689"/>
            <a:ext cx="1147822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NewtonC"/>
              </a:rPr>
              <a:t>Глубокое залегание подошвы пресных вод на западе Беларуси является </a:t>
            </a:r>
            <a:r>
              <a:rPr lang="ru-RU" sz="2400" dirty="0" smtClean="0">
                <a:latin typeface="NewtonC"/>
              </a:rPr>
              <a:t>благоприятным </a:t>
            </a:r>
            <a:r>
              <a:rPr lang="ru-RU" sz="2400" dirty="0">
                <a:latin typeface="NewtonC"/>
              </a:rPr>
              <a:t>фактором для извлечения геотермальной энергии из недр. </a:t>
            </a:r>
            <a:r>
              <a:rPr lang="ru-RU" sz="2400" dirty="0" smtClean="0">
                <a:latin typeface="NewtonC"/>
              </a:rPr>
              <a:t>Сравнительно много </a:t>
            </a:r>
            <a:r>
              <a:rPr lang="ru-RU" sz="2400" dirty="0">
                <a:latin typeface="NewtonC"/>
              </a:rPr>
              <a:t>глубоких скважин в пределах </a:t>
            </a:r>
            <a:r>
              <a:rPr lang="ru-RU" sz="2400" dirty="0" err="1">
                <a:latin typeface="NewtonC"/>
              </a:rPr>
              <a:t>Подлясско</a:t>
            </a:r>
            <a:r>
              <a:rPr lang="ru-RU" sz="2400" dirty="0">
                <a:latin typeface="NewtonC"/>
              </a:rPr>
              <a:t>-Брестской впадины было </a:t>
            </a:r>
            <a:r>
              <a:rPr lang="ru-RU" sz="2400" dirty="0" smtClean="0">
                <a:latin typeface="NewtonC"/>
              </a:rPr>
              <a:t>пробурено </a:t>
            </a:r>
            <a:r>
              <a:rPr lang="ru-RU" sz="2400" dirty="0">
                <a:latin typeface="NewtonC"/>
              </a:rPr>
              <a:t>в начале 70-х гг. XX в. при проведении разведочно-картировочного бурения</a:t>
            </a:r>
          </a:p>
          <a:p>
            <a:r>
              <a:rPr lang="ru-RU" sz="2400" dirty="0">
                <a:latin typeface="NewtonC"/>
              </a:rPr>
              <a:t>в пределах </a:t>
            </a:r>
            <a:r>
              <a:rPr lang="ru-RU" sz="2400" dirty="0" err="1">
                <a:latin typeface="NewtonC"/>
              </a:rPr>
              <a:t>Кустинской</a:t>
            </a:r>
            <a:r>
              <a:rPr lang="ru-RU" sz="2400" dirty="0">
                <a:latin typeface="NewtonC"/>
              </a:rPr>
              <a:t> и позднее </a:t>
            </a:r>
            <a:r>
              <a:rPr lang="ru-RU" sz="2400" dirty="0" err="1">
                <a:latin typeface="NewtonC"/>
              </a:rPr>
              <a:t>Прибугской</a:t>
            </a:r>
            <a:r>
              <a:rPr lang="ru-RU" sz="2400" dirty="0">
                <a:latin typeface="NewtonC"/>
              </a:rPr>
              <a:t> структур. Кроме этого, в </a:t>
            </a:r>
            <a:r>
              <a:rPr lang="ru-RU" sz="2400" dirty="0" smtClean="0">
                <a:latin typeface="NewtonC"/>
              </a:rPr>
              <a:t>урочище </a:t>
            </a:r>
            <a:r>
              <a:rPr lang="ru-RU" sz="2400" dirty="0">
                <a:latin typeface="NewtonC"/>
              </a:rPr>
              <a:t>Скверики, в д. Комаровка на юге Брестского района, на территории г. </a:t>
            </a:r>
            <a:r>
              <a:rPr lang="ru-RU" sz="2400" dirty="0" smtClean="0">
                <a:latin typeface="NewtonC"/>
              </a:rPr>
              <a:t>Бреста</a:t>
            </a:r>
            <a:r>
              <a:rPr lang="ru-RU" sz="2400" dirty="0">
                <a:latin typeface="NewtonC"/>
              </a:rPr>
              <a:t>, в санатории-профилактории Брестского отделения железной дороги, а </a:t>
            </a:r>
            <a:r>
              <a:rPr lang="ru-RU" sz="2400" dirty="0" smtClean="0">
                <a:latin typeface="NewtonC"/>
              </a:rPr>
              <a:t>также на </a:t>
            </a:r>
            <a:r>
              <a:rPr lang="ru-RU" sz="2400" dirty="0">
                <a:latin typeface="NewtonC"/>
              </a:rPr>
              <a:t>Брестском электромеханическом заводе ранее были пробурены глубокие </a:t>
            </a:r>
            <a:r>
              <a:rPr lang="ru-RU" sz="2400" dirty="0" smtClean="0">
                <a:latin typeface="NewtonC"/>
              </a:rPr>
              <a:t>скважины </a:t>
            </a:r>
            <a:r>
              <a:rPr lang="ru-RU" sz="2400" dirty="0">
                <a:latin typeface="NewtonC"/>
              </a:rPr>
              <a:t>для поисков минеральных вод</a:t>
            </a:r>
            <a:r>
              <a:rPr lang="ru-RU" sz="2400" dirty="0" smtClean="0">
                <a:latin typeface="NewtonC"/>
              </a:rPr>
              <a:t>.</a:t>
            </a:r>
          </a:p>
          <a:p>
            <a:r>
              <a:rPr lang="ru-RU" sz="2400" dirty="0">
                <a:latin typeface="NewtonC"/>
              </a:rPr>
              <a:t>По скважинам Скверики и Комаровка были зарегистрированы термограммы.</a:t>
            </a:r>
          </a:p>
          <a:p>
            <a:r>
              <a:rPr lang="ru-RU" sz="2400" dirty="0">
                <a:latin typeface="NewtonC"/>
              </a:rPr>
              <a:t>В одиночных разведочно-картировочных скважинах, пробуренных в 60–70-е гг.</a:t>
            </a:r>
          </a:p>
          <a:p>
            <a:r>
              <a:rPr lang="ru-RU" sz="2400" dirty="0">
                <a:latin typeface="NewtonC"/>
              </a:rPr>
              <a:t>XX в., также был выполнен производственный термокаротаж. Во всех глубоких</a:t>
            </a:r>
          </a:p>
          <a:p>
            <a:r>
              <a:rPr lang="ru-RU" sz="2400" dirty="0">
                <a:latin typeface="NewtonC"/>
              </a:rPr>
              <a:t>скважинах вскрыты кембрийские отложения либо поверхность </a:t>
            </a:r>
            <a:r>
              <a:rPr lang="ru-RU" sz="2400" dirty="0" smtClean="0">
                <a:latin typeface="NewtonC"/>
              </a:rPr>
              <a:t>кристаллического </a:t>
            </a:r>
            <a:r>
              <a:rPr lang="ru-RU" sz="2400" dirty="0">
                <a:latin typeface="NewtonC"/>
              </a:rPr>
              <a:t>фундамента.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53966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323" y="194855"/>
            <a:ext cx="12064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>
                <a:solidFill>
                  <a:srgbClr val="222222"/>
                </a:solidFill>
                <a:latin typeface="Arial" panose="020B0604020202020204" pitchFamily="34" charset="0"/>
              </a:rPr>
              <a:t>Ресурсы </a:t>
            </a:r>
            <a:r>
              <a:rPr lang="ru-RU" sz="3600" dirty="0">
                <a:solidFill>
                  <a:srgbClr val="222222"/>
                </a:solidFill>
                <a:latin typeface="Arial" panose="020B0604020202020204" pitchFamily="34" charset="0"/>
              </a:rPr>
              <a:t>кембрийских </a:t>
            </a:r>
            <a:r>
              <a:rPr lang="ru-RU" sz="3600" dirty="0" smtClean="0">
                <a:solidFill>
                  <a:srgbClr val="222222"/>
                </a:solidFill>
                <a:latin typeface="Arial" panose="020B0604020202020204" pitchFamily="34" charset="0"/>
              </a:rPr>
              <a:t>толщ </a:t>
            </a:r>
            <a:r>
              <a:rPr lang="ru-RU" sz="36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Подлясско</a:t>
            </a:r>
            <a:r>
              <a:rPr lang="ru-RU" sz="3600" dirty="0" smtClean="0">
                <a:solidFill>
                  <a:srgbClr val="222222"/>
                </a:solidFill>
                <a:latin typeface="Arial" panose="020B0604020202020204" pitchFamily="34" charset="0"/>
              </a:rPr>
              <a:t>-Брестской впадины (1)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7323" y="1395184"/>
            <a:ext cx="68637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/>
            <a:r>
              <a:rPr lang="ru-RU" sz="2000" dirty="0">
                <a:latin typeface="NewtonC"/>
              </a:rPr>
              <a:t>Поскольку температура повсеместно возрастает с глубиной, очевидно, что наиболее высокие ее значения, а следовательно, и наибольшая плотность ресурсов геотермальной энергии соответствуют нижним геотермальным комплексам, в частности – кембрийским отложениям.</a:t>
            </a:r>
          </a:p>
          <a:p>
            <a:pPr indent="531813"/>
            <a:r>
              <a:rPr lang="ru-RU" sz="2000" dirty="0">
                <a:latin typeface="NewtonC"/>
              </a:rPr>
              <a:t>Глубина до кровли и подошвы кембрийского комплекса зависит от местоположения скважин. В восточной части региона она уменьшается вплоть до выклинивания, а следовательно, понижаются и значения температуры. В западной части региона по мере приближения к государственной границе с Польшей продуктивные толщи погружаются на большую глубину, это приводит к увеличению значений </a:t>
            </a:r>
            <a:r>
              <a:rPr lang="ru-RU" sz="2000" dirty="0" smtClean="0">
                <a:latin typeface="NewtonC"/>
              </a:rPr>
              <a:t>температуры (рисунок). </a:t>
            </a:r>
            <a:r>
              <a:rPr lang="ru-RU" sz="2000" dirty="0">
                <a:latin typeface="NewtonC"/>
              </a:rPr>
              <a:t>В результате общей тенденцией является повышение </a:t>
            </a:r>
            <a:r>
              <a:rPr lang="ru-RU" sz="2000" dirty="0" smtClean="0">
                <a:latin typeface="NewtonC"/>
              </a:rPr>
              <a:t>температуры </a:t>
            </a:r>
            <a:r>
              <a:rPr lang="ru-RU" sz="2000" dirty="0">
                <a:latin typeface="NewtonC"/>
              </a:rPr>
              <a:t>на кровле кембрийских отложений в направлении с востока на запад</a:t>
            </a:r>
            <a:r>
              <a:rPr lang="ru-RU" sz="2000" dirty="0" smtClean="0">
                <a:latin typeface="NewtonC"/>
              </a:rPr>
              <a:t>.</a:t>
            </a:r>
            <a:endParaRPr lang="ru-RU" sz="2000" dirty="0">
              <a:latin typeface="NewtonC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713" y="795018"/>
            <a:ext cx="5225968" cy="606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11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323" y="194855"/>
            <a:ext cx="12064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>
                <a:solidFill>
                  <a:srgbClr val="222222"/>
                </a:solidFill>
                <a:latin typeface="Arial" panose="020B0604020202020204" pitchFamily="34" charset="0"/>
              </a:rPr>
              <a:t>Распределение температуры в кембрийских отложениях </a:t>
            </a:r>
            <a:r>
              <a:rPr lang="ru-RU" sz="36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Подлясско</a:t>
            </a:r>
            <a:r>
              <a:rPr lang="ru-RU" sz="3600" dirty="0" smtClean="0">
                <a:solidFill>
                  <a:srgbClr val="222222"/>
                </a:solidFill>
                <a:latin typeface="Arial" panose="020B0604020202020204" pitchFamily="34" charset="0"/>
              </a:rPr>
              <a:t>-Брестской впадины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7323" y="1395184"/>
            <a:ext cx="11466653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latin typeface="NewtonC"/>
              </a:rPr>
              <a:t>Схема распределения температуры </a:t>
            </a:r>
            <a:r>
              <a:rPr lang="ru-RU" sz="2600" dirty="0">
                <a:latin typeface="NewtonC"/>
              </a:rPr>
              <a:t>на кровле кембрийских отложений приведена на </a:t>
            </a:r>
            <a:r>
              <a:rPr lang="ru-RU" sz="2600" dirty="0" smtClean="0">
                <a:latin typeface="NewtonC"/>
              </a:rPr>
              <a:t>предыдущем слайде. Увеличение </a:t>
            </a:r>
            <a:r>
              <a:rPr lang="ru-RU" sz="2600" dirty="0">
                <a:latin typeface="NewtonC"/>
              </a:rPr>
              <a:t>контраста температурного поля отчетливо прослеживается в западном </a:t>
            </a:r>
            <a:r>
              <a:rPr lang="ru-RU" sz="2600" dirty="0" smtClean="0">
                <a:latin typeface="NewtonC"/>
              </a:rPr>
              <a:t>направлении</a:t>
            </a:r>
            <a:r>
              <a:rPr lang="ru-RU" sz="2600" dirty="0">
                <a:latin typeface="NewtonC"/>
              </a:rPr>
              <a:t>, в котором происходит погружение и увеличение мощности </a:t>
            </a:r>
            <a:r>
              <a:rPr lang="ru-RU" sz="2600" dirty="0" smtClean="0">
                <a:latin typeface="NewtonC"/>
              </a:rPr>
              <a:t>продуктивной </a:t>
            </a:r>
            <a:r>
              <a:rPr lang="ru-RU" sz="2600" dirty="0">
                <a:latin typeface="NewtonC"/>
              </a:rPr>
              <a:t>толщи кембрия.</a:t>
            </a:r>
          </a:p>
          <a:p>
            <a:r>
              <a:rPr lang="ru-RU" sz="2600" dirty="0">
                <a:latin typeface="NewtonC"/>
              </a:rPr>
              <a:t>В пределах Беларуси изотермы проведены путем интерполяции, а за ее </a:t>
            </a:r>
            <a:r>
              <a:rPr lang="ru-RU" sz="2600" dirty="0" smtClean="0">
                <a:latin typeface="NewtonC"/>
              </a:rPr>
              <a:t>границами </a:t>
            </a:r>
            <a:r>
              <a:rPr lang="ru-RU" sz="2600" dirty="0">
                <a:latin typeface="NewtonC"/>
              </a:rPr>
              <a:t>– экстраполяции. Температура на глубине залегания кровли </a:t>
            </a:r>
            <a:r>
              <a:rPr lang="ru-RU" sz="2600" dirty="0" smtClean="0">
                <a:latin typeface="NewtonC"/>
              </a:rPr>
              <a:t>кембрийских отложений </a:t>
            </a:r>
            <a:r>
              <a:rPr lang="ru-RU" sz="2600" dirty="0">
                <a:latin typeface="NewtonC"/>
              </a:rPr>
              <a:t>в регионе изменяется от +10,3 до +28,5 °C. Разница между </a:t>
            </a:r>
            <a:r>
              <a:rPr lang="ru-RU" sz="2600" dirty="0" smtClean="0">
                <a:latin typeface="NewtonC"/>
              </a:rPr>
              <a:t>крайними </a:t>
            </a:r>
            <a:r>
              <a:rPr lang="ru-RU" sz="2600" dirty="0">
                <a:latin typeface="NewtonC"/>
              </a:rPr>
              <a:t>значениями составляет около +18 °C. Температура увеличивается в </a:t>
            </a:r>
            <a:r>
              <a:rPr lang="ru-RU" sz="2600" dirty="0" smtClean="0">
                <a:latin typeface="NewtonC"/>
              </a:rPr>
              <a:t>западном направлении </a:t>
            </a:r>
            <a:r>
              <a:rPr lang="ru-RU" sz="2600" dirty="0">
                <a:latin typeface="NewtonC"/>
              </a:rPr>
              <a:t>по мере погружения этой продуктивной толщи. В западной </a:t>
            </a:r>
            <a:r>
              <a:rPr lang="ru-RU" sz="2600" dirty="0" smtClean="0">
                <a:latin typeface="NewtonC"/>
              </a:rPr>
              <a:t>части изучаемого</a:t>
            </a:r>
            <a:endParaRPr lang="ru-RU" sz="2600" dirty="0">
              <a:latin typeface="NewtonC"/>
            </a:endParaRPr>
          </a:p>
          <a:p>
            <a:r>
              <a:rPr lang="ru-RU" sz="2600" dirty="0">
                <a:latin typeface="NewtonC"/>
              </a:rPr>
              <a:t>региона в пределах положительной геотермической аномалии </a:t>
            </a:r>
            <a:r>
              <a:rPr lang="ru-RU" sz="2600" dirty="0" smtClean="0">
                <a:latin typeface="NewtonC"/>
              </a:rPr>
              <a:t>значения </a:t>
            </a:r>
            <a:r>
              <a:rPr lang="ru-RU" sz="2600" dirty="0">
                <a:latin typeface="NewtonC"/>
              </a:rPr>
              <a:t>температуры превышают +20 °C.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722365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323" y="194855"/>
            <a:ext cx="120646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222222"/>
                </a:solidFill>
                <a:latin typeface="Arial" panose="020B0604020202020204" pitchFamily="34" charset="0"/>
              </a:rPr>
              <a:t>Ресурсы </a:t>
            </a:r>
            <a:r>
              <a:rPr lang="ru-RU" sz="3200" dirty="0">
                <a:solidFill>
                  <a:srgbClr val="222222"/>
                </a:solidFill>
                <a:latin typeface="Arial" panose="020B0604020202020204" pitchFamily="34" charset="0"/>
              </a:rPr>
              <a:t>кембрийских </a:t>
            </a:r>
            <a:r>
              <a:rPr lang="ru-RU" sz="3200" dirty="0" smtClean="0">
                <a:solidFill>
                  <a:srgbClr val="222222"/>
                </a:solidFill>
                <a:latin typeface="Arial" panose="020B0604020202020204" pitchFamily="34" charset="0"/>
              </a:rPr>
              <a:t>толщ </a:t>
            </a:r>
            <a:r>
              <a:rPr lang="ru-RU" sz="32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Подлясско</a:t>
            </a:r>
            <a:r>
              <a:rPr lang="ru-RU" sz="3200" dirty="0" smtClean="0">
                <a:solidFill>
                  <a:srgbClr val="222222"/>
                </a:solidFill>
                <a:latin typeface="Arial" panose="020B0604020202020204" pitchFamily="34" charset="0"/>
              </a:rPr>
              <a:t>-Брестской впадины (2)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5270" y="1212347"/>
            <a:ext cx="1146665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NewtonC"/>
              </a:rPr>
              <a:t>Отдельными скважинами во впадине вскрыты и протерозойские отложения со значениями температуры +35 ... +40 °С между населенными пунктами Брест – Видомля – Каменец. Они содержат минеральные воды. По ним сделана предварительная оценка плотности ресурсов геотермальной энергии (ниже она не рассматривается). Отметим только, что в кембрийском и протерозойском комплексах значения геотермальных ресурсов сопоставимы.</a:t>
            </a:r>
            <a:endParaRPr lang="ru-RU" sz="2400" dirty="0"/>
          </a:p>
          <a:p>
            <a:r>
              <a:rPr lang="ru-RU" sz="2400" dirty="0" smtClean="0">
                <a:latin typeface="NewtonC"/>
              </a:rPr>
              <a:t>В </a:t>
            </a:r>
            <a:r>
              <a:rPr lang="ru-RU" sz="2400" dirty="0">
                <a:latin typeface="NewtonC"/>
              </a:rPr>
              <a:t>отложениях кембрийского возраста повсеместно распространены </a:t>
            </a:r>
            <a:r>
              <a:rPr lang="ru-RU" sz="2400" dirty="0" smtClean="0">
                <a:latin typeface="NewtonC"/>
              </a:rPr>
              <a:t>пресные подземные </a:t>
            </a:r>
            <a:r>
              <a:rPr lang="ru-RU" sz="2400" dirty="0">
                <a:latin typeface="NewtonC"/>
              </a:rPr>
              <a:t>воды вплоть до глубины 1000–1100 м. В скважине Вычулковская-201</a:t>
            </a:r>
            <a:r>
              <a:rPr lang="ru-RU" sz="2400" dirty="0" smtClean="0">
                <a:latin typeface="NewtonC"/>
              </a:rPr>
              <a:t>, в </a:t>
            </a:r>
            <a:r>
              <a:rPr lang="ru-RU" sz="2400" dirty="0">
                <a:latin typeface="NewtonC"/>
              </a:rPr>
              <a:t>тепличном комбинате ≪</a:t>
            </a:r>
            <a:r>
              <a:rPr lang="ru-RU" sz="2400" dirty="0" err="1">
                <a:latin typeface="NewtonC"/>
              </a:rPr>
              <a:t>Берестье</a:t>
            </a:r>
            <a:r>
              <a:rPr lang="ru-RU" sz="2400" dirty="0">
                <a:latin typeface="NewtonC"/>
              </a:rPr>
              <a:t>≫ Брестского района пробной откачкой из </a:t>
            </a:r>
            <a:r>
              <a:rPr lang="ru-RU" sz="2400" dirty="0" smtClean="0">
                <a:latin typeface="NewtonC"/>
              </a:rPr>
              <a:t>открытого </a:t>
            </a:r>
            <a:r>
              <a:rPr lang="ru-RU" sz="2400" dirty="0">
                <a:latin typeface="NewtonC"/>
              </a:rPr>
              <a:t>интервала 900–1000 м получены пресные воды с минерализацией </a:t>
            </a:r>
            <a:r>
              <a:rPr lang="ru-RU" sz="2400" dirty="0" smtClean="0">
                <a:latin typeface="NewtonC"/>
              </a:rPr>
              <a:t>до 500 </a:t>
            </a:r>
            <a:r>
              <a:rPr lang="ru-RU" sz="2400" dirty="0">
                <a:latin typeface="NewtonC"/>
              </a:rPr>
              <a:t>мг/л и температурой +24 °С, что служит благоприятным фактором для </a:t>
            </a:r>
            <a:r>
              <a:rPr lang="ru-RU" sz="2400" dirty="0" smtClean="0">
                <a:latin typeface="NewtonC"/>
              </a:rPr>
              <a:t>практического </a:t>
            </a:r>
            <a:r>
              <a:rPr lang="ru-RU" sz="2400" dirty="0">
                <a:latin typeface="NewtonC"/>
              </a:rPr>
              <a:t>использования подземного тепла. Впоследствии здесь была </a:t>
            </a:r>
            <a:r>
              <a:rPr lang="ru-RU" sz="2400" dirty="0" smtClean="0">
                <a:latin typeface="NewtonC"/>
              </a:rPr>
              <a:t>построена геотермальная </a:t>
            </a:r>
            <a:r>
              <a:rPr lang="ru-RU" sz="2400" dirty="0">
                <a:latin typeface="NewtonC"/>
              </a:rPr>
              <a:t>установка тепловой мощностью 1 МВт для нужд этого хозяйства.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26052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8657" y="1085919"/>
            <a:ext cx="1140878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latin typeface="NewtonC"/>
              </a:rPr>
              <a:t>Расчет извлекаемых </a:t>
            </a:r>
            <a:r>
              <a:rPr lang="ru-RU" sz="2600" dirty="0" smtClean="0">
                <a:latin typeface="NewtonC"/>
              </a:rPr>
              <a:t>ресурсов подземного </a:t>
            </a:r>
            <a:r>
              <a:rPr lang="ru-RU" sz="2600" dirty="0">
                <a:latin typeface="NewtonC"/>
              </a:rPr>
              <a:t>тепла кембрийского геотермального горизонта впадины был </a:t>
            </a:r>
            <a:r>
              <a:rPr lang="ru-RU" sz="2600" dirty="0" smtClean="0">
                <a:latin typeface="NewtonC"/>
              </a:rPr>
              <a:t>выполнен </a:t>
            </a:r>
            <a:r>
              <a:rPr lang="ru-RU" sz="2600" dirty="0">
                <a:latin typeface="NewtonC"/>
              </a:rPr>
              <a:t>по методике, применяемой в странах Западной Европы [</a:t>
            </a:r>
            <a:r>
              <a:rPr lang="ru-RU" sz="2600" dirty="0" err="1">
                <a:latin typeface="NewtonC"/>
              </a:rPr>
              <a:t>Atlas</a:t>
            </a:r>
            <a:r>
              <a:rPr lang="ru-RU" sz="2600" dirty="0">
                <a:latin typeface="NewtonC"/>
              </a:rPr>
              <a:t>…, 2002]. </a:t>
            </a:r>
            <a:r>
              <a:rPr lang="ru-RU" sz="2600" dirty="0" smtClean="0">
                <a:latin typeface="NewtonC"/>
              </a:rPr>
              <a:t>Она была рассмотрена в предыдущей лекции.</a:t>
            </a:r>
          </a:p>
          <a:p>
            <a:r>
              <a:rPr lang="ru-RU" sz="2600" dirty="0" smtClean="0">
                <a:latin typeface="NewtonC"/>
              </a:rPr>
              <a:t>Значение </a:t>
            </a:r>
            <a:r>
              <a:rPr lang="ru-RU" sz="2600" dirty="0">
                <a:latin typeface="NewtonC"/>
              </a:rPr>
              <a:t>объемной теплоемкости горных пород принято равным 3,5 ・ 10</a:t>
            </a:r>
            <a:r>
              <a:rPr lang="ru-RU" sz="2600" baseline="30000" dirty="0">
                <a:latin typeface="NewtonC"/>
              </a:rPr>
              <a:t>–6</a:t>
            </a:r>
            <a:r>
              <a:rPr lang="ru-RU" sz="2600" dirty="0">
                <a:latin typeface="NewtonC"/>
              </a:rPr>
              <a:t> Дж/(</a:t>
            </a:r>
            <a:r>
              <a:rPr lang="ru-RU" sz="2600" dirty="0" smtClean="0">
                <a:latin typeface="NewtonC"/>
              </a:rPr>
              <a:t>м</a:t>
            </a:r>
            <a:r>
              <a:rPr lang="ru-RU" sz="2600" baseline="30000" dirty="0" smtClean="0">
                <a:latin typeface="NewtonC"/>
              </a:rPr>
              <a:t>3</a:t>
            </a:r>
            <a:r>
              <a:rPr lang="ru-RU" sz="2600" dirty="0" smtClean="0">
                <a:latin typeface="NewtonC"/>
              </a:rPr>
              <a:t> </a:t>
            </a:r>
            <a:r>
              <a:rPr lang="ru-RU" sz="2600" dirty="0">
                <a:latin typeface="NewtonC"/>
              </a:rPr>
              <a:t>・°С</a:t>
            </a:r>
            <a:r>
              <a:rPr lang="ru-RU" sz="2600" dirty="0" smtClean="0">
                <a:latin typeface="NewtonC"/>
              </a:rPr>
              <a:t>) по </a:t>
            </a:r>
            <a:r>
              <a:rPr lang="ru-RU" sz="2600" dirty="0">
                <a:latin typeface="NewtonC"/>
              </a:rPr>
              <a:t>результатам лабораторного измерения образцов горных пород </a:t>
            </a:r>
            <a:r>
              <a:rPr lang="ru-RU" sz="2600" dirty="0" err="1">
                <a:latin typeface="NewtonC"/>
              </a:rPr>
              <a:t>Кустинской</a:t>
            </a:r>
            <a:r>
              <a:rPr lang="ru-RU" sz="2600" dirty="0">
                <a:latin typeface="NewtonC"/>
              </a:rPr>
              <a:t> </a:t>
            </a:r>
            <a:r>
              <a:rPr lang="ru-RU" sz="2600" dirty="0" smtClean="0">
                <a:latin typeface="NewtonC"/>
              </a:rPr>
              <a:t>опорной </a:t>
            </a:r>
            <a:r>
              <a:rPr lang="ru-RU" sz="2600" dirty="0">
                <a:latin typeface="NewtonC"/>
              </a:rPr>
              <a:t>скважины </a:t>
            </a:r>
            <a:r>
              <a:rPr lang="ru-RU" sz="2600" dirty="0" err="1">
                <a:latin typeface="NewtonC"/>
              </a:rPr>
              <a:t>Подлясско</a:t>
            </a:r>
            <a:r>
              <a:rPr lang="ru-RU" sz="2600" dirty="0">
                <a:latin typeface="NewtonC"/>
              </a:rPr>
              <a:t>-Брестской впадины, а объемной теплоемкости воды </a:t>
            </a:r>
            <a:r>
              <a:rPr lang="ru-RU" sz="2600" dirty="0" smtClean="0">
                <a:latin typeface="NewtonC"/>
              </a:rPr>
              <a:t>– 4,18 </a:t>
            </a:r>
            <a:r>
              <a:rPr lang="ru-RU" sz="2600" dirty="0">
                <a:latin typeface="NewtonC"/>
              </a:rPr>
              <a:t>・ </a:t>
            </a:r>
            <a:r>
              <a:rPr lang="ru-RU" sz="2600" dirty="0" smtClean="0">
                <a:latin typeface="NewtonC"/>
              </a:rPr>
              <a:t>10</a:t>
            </a:r>
            <a:r>
              <a:rPr lang="ru-RU" sz="2600" baseline="30000" dirty="0" smtClean="0">
                <a:latin typeface="NewtonC"/>
              </a:rPr>
              <a:t>-6</a:t>
            </a:r>
            <a:r>
              <a:rPr lang="ru-RU" sz="2600" dirty="0" smtClean="0">
                <a:latin typeface="NewtonC"/>
              </a:rPr>
              <a:t> </a:t>
            </a:r>
            <a:r>
              <a:rPr lang="ru-RU" sz="2600" dirty="0">
                <a:latin typeface="NewtonC"/>
              </a:rPr>
              <a:t>Дж/(</a:t>
            </a:r>
            <a:r>
              <a:rPr lang="ru-RU" sz="2600" dirty="0" smtClean="0">
                <a:latin typeface="NewtonC"/>
              </a:rPr>
              <a:t>м</a:t>
            </a:r>
            <a:r>
              <a:rPr lang="ru-RU" sz="2600" baseline="30000" dirty="0" smtClean="0">
                <a:latin typeface="NewtonC"/>
              </a:rPr>
              <a:t>3</a:t>
            </a:r>
            <a:r>
              <a:rPr lang="ru-RU" sz="2600" dirty="0" smtClean="0">
                <a:latin typeface="NewtonC"/>
              </a:rPr>
              <a:t> </a:t>
            </a:r>
            <a:r>
              <a:rPr lang="ru-RU" sz="2600" dirty="0">
                <a:latin typeface="NewtonC"/>
              </a:rPr>
              <a:t>・°С). Пористость принята равной 15 %, хотя она может по </a:t>
            </a:r>
            <a:r>
              <a:rPr lang="ru-RU" sz="2600" dirty="0" smtClean="0">
                <a:latin typeface="NewtonC"/>
              </a:rPr>
              <a:t>отдельным </a:t>
            </a:r>
            <a:r>
              <a:rPr lang="ru-RU" sz="2600" dirty="0">
                <a:latin typeface="NewtonC"/>
              </a:rPr>
              <a:t>образцам песчаника быть более 20–25 </a:t>
            </a:r>
            <a:r>
              <a:rPr lang="ru-RU" sz="2600" dirty="0" smtClean="0">
                <a:latin typeface="NewtonC"/>
              </a:rPr>
              <a:t>%.</a:t>
            </a:r>
          </a:p>
          <a:p>
            <a:r>
              <a:rPr lang="ru-RU" sz="2600" dirty="0">
                <a:latin typeface="NewtonC"/>
              </a:rPr>
              <a:t>Температура обратной закачки отработанных вод диктуется требованием </a:t>
            </a:r>
            <a:r>
              <a:rPr lang="ru-RU" sz="2600" dirty="0" smtClean="0">
                <a:latin typeface="NewtonC"/>
              </a:rPr>
              <a:t>отсутствия </a:t>
            </a:r>
            <a:r>
              <a:rPr lang="ru-RU" sz="2600" dirty="0">
                <a:latin typeface="NewtonC"/>
              </a:rPr>
              <a:t>выпадения растворенных в термальной воде солей после отбора из </a:t>
            </a:r>
            <a:r>
              <a:rPr lang="ru-RU" sz="2600" dirty="0" smtClean="0">
                <a:latin typeface="NewtonC"/>
              </a:rPr>
              <a:t>нее тепла</a:t>
            </a:r>
            <a:r>
              <a:rPr lang="ru-RU" sz="2600" dirty="0">
                <a:latin typeface="NewtonC"/>
              </a:rPr>
              <a:t>. </a:t>
            </a:r>
            <a:endParaRPr lang="ru-RU" sz="2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7323" y="194855"/>
            <a:ext cx="120646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222222"/>
                </a:solidFill>
                <a:latin typeface="Arial" panose="020B0604020202020204" pitchFamily="34" charset="0"/>
              </a:rPr>
              <a:t>Ресурсы </a:t>
            </a:r>
            <a:r>
              <a:rPr lang="ru-RU" sz="3200" dirty="0">
                <a:solidFill>
                  <a:srgbClr val="222222"/>
                </a:solidFill>
                <a:latin typeface="Arial" panose="020B0604020202020204" pitchFamily="34" charset="0"/>
              </a:rPr>
              <a:t>кембрийских </a:t>
            </a:r>
            <a:r>
              <a:rPr lang="ru-RU" sz="3200" dirty="0" smtClean="0">
                <a:solidFill>
                  <a:srgbClr val="222222"/>
                </a:solidFill>
                <a:latin typeface="Arial" panose="020B0604020202020204" pitchFamily="34" charset="0"/>
              </a:rPr>
              <a:t>толщ </a:t>
            </a:r>
            <a:r>
              <a:rPr lang="ru-RU" sz="32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Подлясско</a:t>
            </a:r>
            <a:r>
              <a:rPr lang="ru-RU" sz="3200" dirty="0" smtClean="0">
                <a:solidFill>
                  <a:srgbClr val="222222"/>
                </a:solidFill>
                <a:latin typeface="Arial" panose="020B0604020202020204" pitchFamily="34" charset="0"/>
              </a:rPr>
              <a:t>-Брестской впадины (3)</a:t>
            </a:r>
          </a:p>
        </p:txBody>
      </p:sp>
    </p:spTree>
    <p:extLst>
      <p:ext uri="{BB962C8B-B14F-4D97-AF65-F5344CB8AC3E}">
        <p14:creationId xmlns:p14="http://schemas.microsoft.com/office/powerpoint/2010/main" val="1475019974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TM16401371[[fn=Атлас]]</Template>
  <TotalTime>31389</TotalTime>
  <Words>3582</Words>
  <Application>Microsoft Office PowerPoint</Application>
  <PresentationFormat>Широкоэкранный</PresentationFormat>
  <Paragraphs>108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41" baseType="lpstr">
      <vt:lpstr>Arial</vt:lpstr>
      <vt:lpstr>Calibri Light</vt:lpstr>
      <vt:lpstr>NewtonC</vt:lpstr>
      <vt:lpstr>NewtonC-Italic</vt:lpstr>
      <vt:lpstr>RespectNr-Bold</vt:lpstr>
      <vt:lpstr>Rockwell</vt:lpstr>
      <vt:lpstr>Times New Roman</vt:lpstr>
      <vt:lpstr>TimesNewRomanPSMT</vt:lpstr>
      <vt:lpstr>Wingdings</vt:lpstr>
      <vt:lpstr>Atlas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ГЕОТЕРМИИ</dc:title>
  <dc:creator>zui</dc:creator>
  <cp:lastModifiedBy>zui</cp:lastModifiedBy>
  <cp:revision>508</cp:revision>
  <dcterms:created xsi:type="dcterms:W3CDTF">2019-02-02T14:46:29Z</dcterms:created>
  <dcterms:modified xsi:type="dcterms:W3CDTF">2019-03-17T12:52:29Z</dcterms:modified>
</cp:coreProperties>
</file>