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4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4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0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7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3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2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1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4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CF35-B2CD-4FD7-95CF-9819DC29E435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4A25-3A25-4776-A7EF-03F12564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25" y="234916"/>
            <a:ext cx="117697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Лекция 1</a:t>
            </a:r>
            <a:r>
              <a:rPr lang="en-US" sz="3600" b="1" dirty="0" smtClean="0"/>
              <a:t>7</a:t>
            </a:r>
            <a:r>
              <a:rPr lang="ru-RU" sz="3600" b="1" dirty="0" smtClean="0"/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ОЦЕНКИ РЕСУРСОВ ГЕОТЕРМАЛЬНОЙ ЭНЕРГИИ</a:t>
            </a:r>
            <a:endParaRPr lang="ru-RU" sz="32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8" y="1373689"/>
            <a:ext cx="8382396" cy="46829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3563" y="6173918"/>
            <a:ext cx="10823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Гидротермальные провинции мира</a:t>
            </a:r>
          </a:p>
        </p:txBody>
      </p:sp>
    </p:spTree>
    <p:extLst>
      <p:ext uri="{BB962C8B-B14F-4D97-AF65-F5344CB8AC3E}">
        <p14:creationId xmlns:p14="http://schemas.microsoft.com/office/powerpoint/2010/main" val="876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710" y="1456883"/>
            <a:ext cx="1115209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4500"/>
            <a:r>
              <a:rPr lang="ru-RU" sz="2600" dirty="0" smtClean="0">
                <a:solidFill>
                  <a:prstClr val="black"/>
                </a:solidFill>
                <a:latin typeface="NewtonC"/>
              </a:rPr>
              <a:t>На приведенном рисунке видна значительная контрастность в распределении плотности извлекаемых ресурсов геотермальной энергии по категории </a:t>
            </a:r>
            <a:r>
              <a:rPr lang="ru-RU" sz="2600" dirty="0">
                <a:solidFill>
                  <a:prstClr val="black"/>
                </a:solidFill>
                <a:latin typeface="NewtonC"/>
              </a:rPr>
              <a:t>Р</a:t>
            </a:r>
            <a:r>
              <a:rPr lang="ru-RU" sz="2600" baseline="-25000" dirty="0">
                <a:solidFill>
                  <a:prstClr val="black"/>
                </a:solidFill>
                <a:latin typeface="NewtonC"/>
              </a:rPr>
              <a:t>1</a:t>
            </a:r>
            <a:r>
              <a:rPr lang="ru-RU" sz="2600" dirty="0">
                <a:solidFill>
                  <a:prstClr val="black"/>
                </a:solidFill>
                <a:latin typeface="NewtonC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NewtonC"/>
              </a:rPr>
              <a:t>для всей территории </a:t>
            </a:r>
            <a:r>
              <a:rPr lang="ru-RU" sz="2600" dirty="0" err="1">
                <a:solidFill>
                  <a:prstClr val="black"/>
                </a:solidFill>
                <a:latin typeface="NewtonC"/>
              </a:rPr>
              <a:t>Припятского</a:t>
            </a:r>
            <a:r>
              <a:rPr lang="ru-RU" sz="2600" dirty="0">
                <a:solidFill>
                  <a:prstClr val="black"/>
                </a:solidFill>
                <a:latin typeface="NewtonC"/>
              </a:rPr>
              <a:t> прогиба, полученная с использованием этой </a:t>
            </a:r>
            <a:r>
              <a:rPr lang="ru-RU" sz="2600" dirty="0" smtClean="0">
                <a:solidFill>
                  <a:prstClr val="black"/>
                </a:solidFill>
                <a:latin typeface="NewtonC"/>
              </a:rPr>
              <a:t>методики. Наиболее низкие ее значения отмечались в западной и южной, а наиболее высокие – в ее северной частях.</a:t>
            </a:r>
            <a:endParaRPr lang="ru-RU" sz="2600" dirty="0">
              <a:solidFill>
                <a:prstClr val="black"/>
              </a:solidFill>
              <a:latin typeface="NewtonC"/>
            </a:endParaRPr>
          </a:p>
          <a:p>
            <a:pPr lvl="0" indent="444500"/>
            <a:r>
              <a:rPr lang="ru-RU" sz="2600" dirty="0">
                <a:solidFill>
                  <a:prstClr val="black"/>
                </a:solidFill>
                <a:latin typeface="NewtonC"/>
              </a:rPr>
              <a:t>Согласно этой схеме плотность извлекаемых ресурсов в северной зоне прогиба достигает 4–6 т у. т./м</a:t>
            </a:r>
            <a:r>
              <a:rPr lang="ru-RU" sz="2600" baseline="30000" dirty="0">
                <a:solidFill>
                  <a:prstClr val="black"/>
                </a:solidFill>
                <a:latin typeface="NewtonC"/>
              </a:rPr>
              <a:t>2</a:t>
            </a:r>
            <a:r>
              <a:rPr lang="ru-RU" sz="2600" dirty="0">
                <a:solidFill>
                  <a:prstClr val="black"/>
                </a:solidFill>
                <a:latin typeface="NewtonC"/>
              </a:rPr>
              <a:t>. В южной и западной частях </a:t>
            </a:r>
            <a:r>
              <a:rPr lang="ru-RU" sz="2600" dirty="0" err="1">
                <a:solidFill>
                  <a:prstClr val="black"/>
                </a:solidFill>
                <a:latin typeface="NewtonC"/>
              </a:rPr>
              <a:t>палеорифта</a:t>
            </a:r>
            <a:r>
              <a:rPr lang="ru-RU" sz="2600" dirty="0">
                <a:solidFill>
                  <a:prstClr val="black"/>
                </a:solidFill>
                <a:latin typeface="NewtonC"/>
              </a:rPr>
              <a:t> она снижается до 2–3 т у. т./м</a:t>
            </a:r>
            <a:r>
              <a:rPr lang="ru-RU" sz="2600" baseline="30000" dirty="0">
                <a:solidFill>
                  <a:prstClr val="black"/>
                </a:solidFill>
                <a:latin typeface="NewtonC"/>
              </a:rPr>
              <a:t>2</a:t>
            </a:r>
            <a:r>
              <a:rPr lang="ru-RU" sz="2600" dirty="0">
                <a:solidFill>
                  <a:prstClr val="black"/>
                </a:solidFill>
                <a:latin typeface="NewtonC"/>
              </a:rPr>
              <a:t>. Распределение изолиний плотности на ней имеет контрастный характер, но в целом наибольшие расчетные значения соответствуют положению геотермической аномалии в северной части </a:t>
            </a:r>
            <a:r>
              <a:rPr lang="ru-RU" sz="2800" dirty="0">
                <a:solidFill>
                  <a:prstClr val="black"/>
                </a:solidFill>
                <a:latin typeface="NewtonC"/>
              </a:rPr>
              <a:t>прогиба.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710" y="256554"/>
            <a:ext cx="11001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NewtonC"/>
              </a:rPr>
              <a:t>Плотность </a:t>
            </a:r>
            <a:r>
              <a:rPr lang="ru-RU" sz="3600" dirty="0">
                <a:solidFill>
                  <a:prstClr val="black"/>
                </a:solidFill>
                <a:latin typeface="NewtonC"/>
              </a:rPr>
              <a:t>извлекаемых ресурсов категории Р</a:t>
            </a:r>
            <a:r>
              <a:rPr lang="ru-RU" sz="3600" baseline="-25000" dirty="0">
                <a:solidFill>
                  <a:prstClr val="black"/>
                </a:solidFill>
                <a:latin typeface="NewtonC"/>
              </a:rPr>
              <a:t>1 </a:t>
            </a:r>
            <a:r>
              <a:rPr lang="ru-RU" sz="3600" dirty="0">
                <a:solidFill>
                  <a:prstClr val="black"/>
                </a:solidFill>
                <a:latin typeface="NewtonC"/>
              </a:rPr>
              <a:t>для </a:t>
            </a:r>
            <a:r>
              <a:rPr lang="ru-RU" sz="3600" dirty="0" err="1">
                <a:solidFill>
                  <a:prstClr val="black"/>
                </a:solidFill>
                <a:latin typeface="NewtonC"/>
              </a:rPr>
              <a:t>Припятского</a:t>
            </a:r>
            <a:r>
              <a:rPr lang="ru-RU" sz="3600" dirty="0">
                <a:solidFill>
                  <a:prstClr val="black"/>
                </a:solidFill>
                <a:latin typeface="NewtonC"/>
              </a:rPr>
              <a:t> прогиба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016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171" y="0"/>
            <a:ext cx="1168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NewtonC"/>
              </a:rPr>
              <a:t>Недостатки методики Ленинградского </a:t>
            </a:r>
            <a:r>
              <a:rPr lang="ru-RU" sz="3200" dirty="0" smtClean="0">
                <a:latin typeface="NewtonC"/>
              </a:rPr>
              <a:t>горного института (1)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336" y="646331"/>
            <a:ext cx="1143139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2000" dirty="0">
                <a:latin typeface="NewtonC"/>
              </a:rPr>
              <a:t>Недостатки методики Ленинградского (Санкт-Петербургского) горного </a:t>
            </a:r>
            <a:r>
              <a:rPr lang="ru-RU" sz="2000" dirty="0" smtClean="0">
                <a:latin typeface="NewtonC"/>
              </a:rPr>
              <a:t>института </a:t>
            </a:r>
            <a:r>
              <a:rPr lang="ru-RU" sz="2000" dirty="0">
                <a:latin typeface="NewtonC"/>
              </a:rPr>
              <a:t>применительно к рассматриваемому региону следующие:</a:t>
            </a:r>
          </a:p>
          <a:p>
            <a:pPr indent="536575"/>
            <a:r>
              <a:rPr lang="ru-RU" sz="2000" dirty="0">
                <a:latin typeface="NewtonC"/>
              </a:rPr>
              <a:t>а) плотность ресурсов геотермальной энергии категории Р</a:t>
            </a:r>
            <a:r>
              <a:rPr lang="ru-RU" sz="2000" baseline="-25000" dirty="0">
                <a:latin typeface="NewtonC"/>
              </a:rPr>
              <a:t>1 </a:t>
            </a:r>
            <a:r>
              <a:rPr lang="ru-RU" sz="2000" dirty="0">
                <a:latin typeface="NewtonC"/>
              </a:rPr>
              <a:t>(извлекаемые </a:t>
            </a:r>
            <a:r>
              <a:rPr lang="ru-RU" sz="2000" dirty="0" smtClean="0">
                <a:latin typeface="NewtonC"/>
              </a:rPr>
              <a:t>ресурсы</a:t>
            </a:r>
            <a:r>
              <a:rPr lang="ru-RU" sz="2000" dirty="0">
                <a:latin typeface="NewtonC"/>
              </a:rPr>
              <a:t>) рассчитана для 6 км. В </a:t>
            </a:r>
            <a:r>
              <a:rPr lang="ru-RU" sz="2000" dirty="0" err="1">
                <a:latin typeface="NewtonC"/>
              </a:rPr>
              <a:t>Припятском</a:t>
            </a:r>
            <a:r>
              <a:rPr lang="ru-RU" sz="2000" dirty="0">
                <a:latin typeface="NewtonC"/>
              </a:rPr>
              <a:t> прогибе эта глубина, как правило, </a:t>
            </a:r>
            <a:r>
              <a:rPr lang="ru-RU" sz="2000" dirty="0" smtClean="0">
                <a:latin typeface="NewtonC"/>
              </a:rPr>
              <a:t>соответствует </a:t>
            </a:r>
            <a:r>
              <a:rPr lang="ru-RU" sz="2000" dirty="0">
                <a:latin typeface="NewtonC"/>
              </a:rPr>
              <a:t>породам кристаллического фундамента. Как отмечалось, </a:t>
            </a:r>
            <a:r>
              <a:rPr lang="ru-RU" sz="2000" dirty="0" smtClean="0">
                <a:latin typeface="NewtonC"/>
              </a:rPr>
              <a:t>технология извлечения </a:t>
            </a:r>
            <a:r>
              <a:rPr lang="ru-RU" sz="2000" dirty="0">
                <a:latin typeface="NewtonC"/>
              </a:rPr>
              <a:t>тепла из сухих горных пород в мировой практике не нашла еще </a:t>
            </a:r>
            <a:r>
              <a:rPr lang="ru-RU" sz="2000" dirty="0" smtClean="0">
                <a:latin typeface="NewtonC"/>
              </a:rPr>
              <a:t>достаточного </a:t>
            </a:r>
            <a:r>
              <a:rPr lang="ru-RU" sz="2000" dirty="0">
                <a:latin typeface="NewtonC"/>
              </a:rPr>
              <a:t>распространения. Извлечение тепла из геотермального горизонта </a:t>
            </a:r>
            <a:r>
              <a:rPr lang="ru-RU" sz="2000" dirty="0" smtClean="0">
                <a:latin typeface="NewtonC"/>
              </a:rPr>
              <a:t>кристаллического </a:t>
            </a:r>
            <a:r>
              <a:rPr lang="ru-RU" sz="2000" dirty="0">
                <a:latin typeface="NewtonC"/>
              </a:rPr>
              <a:t>фундамента в настоящее время, по-видимому, не будет </a:t>
            </a:r>
            <a:r>
              <a:rPr lang="ru-RU" sz="2000" dirty="0" smtClean="0">
                <a:latin typeface="NewtonC"/>
              </a:rPr>
              <a:t>рентабельным </a:t>
            </a:r>
            <a:r>
              <a:rPr lang="ru-RU" sz="2000" dirty="0">
                <a:latin typeface="NewtonC"/>
              </a:rPr>
              <a:t>проектом вследствие как глубины залегания горизонта, так и </a:t>
            </a:r>
            <a:r>
              <a:rPr lang="ru-RU" sz="2000" dirty="0" smtClean="0">
                <a:latin typeface="NewtonC"/>
              </a:rPr>
              <a:t>необходимости бурения </a:t>
            </a:r>
            <a:r>
              <a:rPr lang="ru-RU" sz="2000" dirty="0">
                <a:latin typeface="NewtonC"/>
              </a:rPr>
              <a:t>в фундаменте не менее двух скважин для обеспечения работы такого «</a:t>
            </a:r>
            <a:r>
              <a:rPr lang="ru-RU" sz="2000" dirty="0" smtClean="0">
                <a:latin typeface="NewtonC"/>
              </a:rPr>
              <a:t>геотермального котла</a:t>
            </a:r>
            <a:r>
              <a:rPr lang="ru-RU" sz="2000" dirty="0">
                <a:latin typeface="NewtonC"/>
              </a:rPr>
              <a:t>», созданного путем </a:t>
            </a:r>
            <a:r>
              <a:rPr lang="ru-RU" sz="2000" dirty="0" err="1">
                <a:latin typeface="NewtonC"/>
              </a:rPr>
              <a:t>гидроразрыва</a:t>
            </a:r>
            <a:r>
              <a:rPr lang="ru-RU" sz="2000" dirty="0">
                <a:latin typeface="NewtonC"/>
              </a:rPr>
              <a:t> горных </a:t>
            </a:r>
            <a:r>
              <a:rPr lang="ru-RU" sz="2000" dirty="0" smtClean="0">
                <a:latin typeface="NewtonC"/>
              </a:rPr>
              <a:t>пород;</a:t>
            </a:r>
          </a:p>
          <a:p>
            <a:pPr indent="536575"/>
            <a:r>
              <a:rPr lang="ru-RU" sz="2000" dirty="0" smtClean="0">
                <a:latin typeface="NewtonC"/>
              </a:rPr>
              <a:t>б</a:t>
            </a:r>
            <a:r>
              <a:rPr lang="ru-RU" sz="2000" dirty="0">
                <a:latin typeface="NewtonC"/>
              </a:rPr>
              <a:t>) мощные толщи каменной соли, достигающие в ряде случаев суммарно </a:t>
            </a:r>
            <a:r>
              <a:rPr lang="ru-RU" sz="2000" dirty="0" smtClean="0">
                <a:latin typeface="NewtonC"/>
              </a:rPr>
              <a:t>3-х и </a:t>
            </a:r>
            <a:r>
              <a:rPr lang="ru-RU" sz="2000" dirty="0">
                <a:latin typeface="NewtonC"/>
              </a:rPr>
              <a:t>более километров, являются сухими горными породами и не содержат </a:t>
            </a:r>
            <a:r>
              <a:rPr lang="ru-RU" sz="2000" dirty="0" smtClean="0">
                <a:latin typeface="NewtonC"/>
              </a:rPr>
              <a:t>геотермального флюида;</a:t>
            </a:r>
          </a:p>
          <a:p>
            <a:pPr indent="536575"/>
            <a:r>
              <a:rPr lang="ru-RU" sz="2000" dirty="0" smtClean="0">
                <a:latin typeface="NewtonC"/>
              </a:rPr>
              <a:t>в</a:t>
            </a:r>
            <a:r>
              <a:rPr lang="ru-RU" sz="2000" dirty="0">
                <a:latin typeface="NewtonC"/>
              </a:rPr>
              <a:t>) подсолевые отложения насыщены крепкими рассолами. Их </a:t>
            </a:r>
            <a:r>
              <a:rPr lang="ru-RU" sz="2000" dirty="0" smtClean="0">
                <a:latin typeface="NewtonC"/>
              </a:rPr>
              <a:t>минерализация </a:t>
            </a:r>
            <a:r>
              <a:rPr lang="ru-RU" sz="2000" dirty="0">
                <a:latin typeface="NewtonC"/>
              </a:rPr>
              <a:t>достигает 350–400 г/л. Как отмечалось, в мировой практике имеется </a:t>
            </a:r>
            <a:r>
              <a:rPr lang="ru-RU" sz="2000" dirty="0" smtClean="0">
                <a:latin typeface="NewtonC"/>
              </a:rPr>
              <a:t>лишь опыт </a:t>
            </a:r>
            <a:r>
              <a:rPr lang="ru-RU" sz="2000" dirty="0">
                <a:latin typeface="NewtonC"/>
              </a:rPr>
              <a:t>по использованию термальных рассолов с минерализацией не более 220 </a:t>
            </a:r>
            <a:r>
              <a:rPr lang="ru-RU" sz="2000" dirty="0" smtClean="0">
                <a:latin typeface="NewtonC"/>
              </a:rPr>
              <a:t>г/л (</a:t>
            </a:r>
            <a:r>
              <a:rPr lang="ru-RU" sz="2000" dirty="0">
                <a:latin typeface="NewtonC"/>
              </a:rPr>
              <a:t>геотермальная станция </a:t>
            </a:r>
            <a:r>
              <a:rPr lang="ru-RU" sz="2000" dirty="0" err="1">
                <a:latin typeface="NewtonC"/>
              </a:rPr>
              <a:t>Нойштадт</a:t>
            </a:r>
            <a:r>
              <a:rPr lang="ru-RU" sz="2000" dirty="0">
                <a:latin typeface="NewtonC"/>
              </a:rPr>
              <a:t> </a:t>
            </a:r>
            <a:r>
              <a:rPr lang="ru-RU" sz="2000" dirty="0" err="1">
                <a:latin typeface="NewtonC"/>
              </a:rPr>
              <a:t>Глеве</a:t>
            </a:r>
            <a:r>
              <a:rPr lang="ru-RU" sz="2000" dirty="0">
                <a:latin typeface="NewtonC"/>
              </a:rPr>
              <a:t>, Германия). Технология </a:t>
            </a:r>
            <a:r>
              <a:rPr lang="ru-RU" sz="2000" dirty="0" smtClean="0">
                <a:latin typeface="NewtonC"/>
              </a:rPr>
              <a:t>использования геотермальной </a:t>
            </a:r>
            <a:r>
              <a:rPr lang="ru-RU" sz="2000" dirty="0">
                <a:latin typeface="NewtonC"/>
              </a:rPr>
              <a:t>энергии из более крепких рассолов отсутствует. </a:t>
            </a:r>
            <a:endParaRPr lang="ru-RU" sz="2000" dirty="0" smtClean="0">
              <a:latin typeface="NewtonC"/>
            </a:endParaRPr>
          </a:p>
          <a:p>
            <a:pPr indent="536575"/>
            <a:r>
              <a:rPr lang="ru-RU" sz="2000" dirty="0" smtClean="0">
                <a:latin typeface="NewtonC"/>
              </a:rPr>
              <a:t>По </a:t>
            </a:r>
            <a:r>
              <a:rPr lang="ru-RU" sz="2000" dirty="0">
                <a:latin typeface="NewtonC"/>
              </a:rPr>
              <a:t>этой </a:t>
            </a:r>
            <a:r>
              <a:rPr lang="ru-RU" sz="2000" dirty="0" smtClean="0">
                <a:latin typeface="NewtonC"/>
              </a:rPr>
              <a:t>причине ресурсы </a:t>
            </a:r>
            <a:r>
              <a:rPr lang="ru-RU" sz="2000" dirty="0">
                <a:latin typeface="NewtonC"/>
              </a:rPr>
              <a:t>геотермального горизонта подсолевых пород вряд ли можно отнести в </a:t>
            </a:r>
            <a:r>
              <a:rPr lang="ru-RU" sz="2000" dirty="0" smtClean="0">
                <a:latin typeface="NewtonC"/>
              </a:rPr>
              <a:t>настоящее </a:t>
            </a:r>
            <a:r>
              <a:rPr lang="ru-RU" sz="2000" dirty="0">
                <a:latin typeface="NewtonC"/>
              </a:rPr>
              <a:t>время к категории так называемых извлекаемых.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589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92" y="645459"/>
            <a:ext cx="8676849" cy="6212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623" y="60683"/>
            <a:ext cx="11760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Особенности геологического строения </a:t>
            </a:r>
            <a:r>
              <a:rPr lang="ru-RU" sz="3200" dirty="0" err="1" smtClean="0">
                <a:solidFill>
                  <a:prstClr val="black"/>
                </a:solidFill>
                <a:latin typeface="NewtonC"/>
              </a:rPr>
              <a:t>Припятского</a:t>
            </a:r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 прогиба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623" y="1914102"/>
            <a:ext cx="30954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Пример распределения температуры через </a:t>
            </a:r>
            <a:r>
              <a:rPr lang="ru-RU" sz="3200" dirty="0" err="1" smtClean="0">
                <a:solidFill>
                  <a:prstClr val="black"/>
                </a:solidFill>
                <a:latin typeface="NewtonC"/>
              </a:rPr>
              <a:t>Речицкий</a:t>
            </a:r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 соляной купол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0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171" y="1183551"/>
            <a:ext cx="11685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400" dirty="0" smtClean="0">
                <a:latin typeface="NewtonC"/>
              </a:rPr>
              <a:t>Описанная </a:t>
            </a:r>
            <a:r>
              <a:rPr lang="ru-RU" sz="2400" dirty="0" smtClean="0">
                <a:latin typeface="NewtonC"/>
              </a:rPr>
              <a:t>методика </a:t>
            </a:r>
            <a:r>
              <a:rPr lang="ru-RU" sz="2400" dirty="0" err="1" smtClean="0">
                <a:latin typeface="NewtonC"/>
              </a:rPr>
              <a:t>Ленинсградского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горного института, </a:t>
            </a:r>
            <a:r>
              <a:rPr lang="ru-RU" sz="2400" dirty="0">
                <a:latin typeface="NewtonC"/>
              </a:rPr>
              <a:t>по сути, малоприменима для </a:t>
            </a:r>
            <a:r>
              <a:rPr lang="ru-RU" sz="2400" dirty="0" smtClean="0">
                <a:latin typeface="NewtonC"/>
              </a:rPr>
              <a:t>оценки </a:t>
            </a:r>
            <a:r>
              <a:rPr lang="ru-RU" sz="2400" dirty="0">
                <a:latin typeface="NewtonC"/>
              </a:rPr>
              <a:t>плотности ресурсов извлекаемого геотермального тепла в </a:t>
            </a:r>
            <a:r>
              <a:rPr lang="ru-RU" sz="2400" dirty="0" err="1">
                <a:latin typeface="NewtonC"/>
              </a:rPr>
              <a:t>Припятском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прогибе </a:t>
            </a:r>
            <a:r>
              <a:rPr lang="ru-RU" sz="2400" dirty="0">
                <a:latin typeface="NewtonC"/>
              </a:rPr>
              <a:t>из-за особенностей его геологического строения. В связи с этим на </a:t>
            </a:r>
            <a:r>
              <a:rPr lang="ru-RU" sz="2400" dirty="0" smtClean="0">
                <a:latin typeface="NewtonC"/>
              </a:rPr>
              <a:t>приведенной </a:t>
            </a:r>
            <a:r>
              <a:rPr lang="ru-RU" sz="2400" dirty="0">
                <a:latin typeface="NewtonC"/>
              </a:rPr>
              <a:t>карте (см. рис. 11.1) плотность реально извлекаемых ресурсов </a:t>
            </a:r>
            <a:r>
              <a:rPr lang="ru-RU" sz="2400" dirty="0" smtClean="0">
                <a:latin typeface="NewtonC"/>
              </a:rPr>
              <a:t>геотермальной энергии </a:t>
            </a:r>
            <a:r>
              <a:rPr lang="ru-RU" sz="2400" dirty="0">
                <a:latin typeface="NewtonC"/>
              </a:rPr>
              <a:t>в пределах </a:t>
            </a:r>
            <a:r>
              <a:rPr lang="ru-RU" sz="2400" dirty="0" err="1">
                <a:latin typeface="NewtonC"/>
              </a:rPr>
              <a:t>Припятского</a:t>
            </a:r>
            <a:r>
              <a:rPr lang="ru-RU" sz="2400" dirty="0">
                <a:latin typeface="NewtonC"/>
              </a:rPr>
              <a:t> прогиба представляется завышенной, она </a:t>
            </a:r>
            <a:r>
              <a:rPr lang="ru-RU" sz="2400" dirty="0" smtClean="0">
                <a:latin typeface="NewtonC"/>
              </a:rPr>
              <a:t>требует </a:t>
            </a:r>
            <a:r>
              <a:rPr lang="ru-RU" sz="2400" dirty="0">
                <a:latin typeface="NewtonC"/>
              </a:rPr>
              <a:t>пересмотра. Для других </a:t>
            </a:r>
            <a:r>
              <a:rPr lang="ru-RU" sz="2400" dirty="0" smtClean="0">
                <a:latin typeface="NewtonC"/>
              </a:rPr>
              <a:t>же геологических </a:t>
            </a:r>
            <a:r>
              <a:rPr lang="ru-RU" sz="2400" dirty="0">
                <a:latin typeface="NewtonC"/>
              </a:rPr>
              <a:t>структур республики глубина </a:t>
            </a:r>
            <a:r>
              <a:rPr lang="ru-RU" sz="2400" dirty="0" smtClean="0">
                <a:latin typeface="NewtonC"/>
              </a:rPr>
              <a:t>залегания </a:t>
            </a:r>
            <a:r>
              <a:rPr lang="ru-RU" sz="2400" dirty="0">
                <a:latin typeface="NewtonC"/>
              </a:rPr>
              <a:t>фундамента не достигает 2 км.</a:t>
            </a:r>
          </a:p>
          <a:p>
            <a:pPr indent="444500"/>
            <a:r>
              <a:rPr lang="ru-RU" sz="2400" dirty="0">
                <a:latin typeface="NewtonC"/>
              </a:rPr>
              <a:t>Исследования по количественной оценке перспективности территории </a:t>
            </a:r>
            <a:r>
              <a:rPr lang="ru-RU" sz="2400" dirty="0" smtClean="0">
                <a:latin typeface="NewtonC"/>
              </a:rPr>
              <a:t>Беларуси </a:t>
            </a:r>
            <a:r>
              <a:rPr lang="ru-RU" sz="2400" dirty="0">
                <a:latin typeface="NewtonC"/>
              </a:rPr>
              <a:t>для освоения подземного тепла с использованием описанной методики </a:t>
            </a:r>
            <a:r>
              <a:rPr lang="ru-RU" sz="2400" dirty="0" smtClean="0">
                <a:latin typeface="NewtonC"/>
              </a:rPr>
              <a:t>начались </a:t>
            </a:r>
            <a:r>
              <a:rPr lang="ru-RU" sz="2400" dirty="0">
                <a:latin typeface="NewtonC"/>
              </a:rPr>
              <a:t>в 1998 г., когда </a:t>
            </a:r>
            <a:r>
              <a:rPr lang="ru-RU" sz="2400" dirty="0" err="1">
                <a:latin typeface="NewtonC"/>
              </a:rPr>
              <a:t>Припятский</a:t>
            </a:r>
            <a:r>
              <a:rPr lang="ru-RU" sz="2400" dirty="0">
                <a:latin typeface="NewtonC"/>
              </a:rPr>
              <a:t> прогиб и белорусская часть </a:t>
            </a:r>
            <a:r>
              <a:rPr lang="ru-RU" sz="2400" dirty="0" err="1" smtClean="0">
                <a:latin typeface="NewtonC"/>
              </a:rPr>
              <a:t>Подлясско</a:t>
            </a:r>
            <a:r>
              <a:rPr lang="ru-RU" sz="2400" dirty="0" smtClean="0">
                <a:latin typeface="NewtonC"/>
              </a:rPr>
              <a:t>-Брестской </a:t>
            </a:r>
            <a:r>
              <a:rPr lang="ru-RU" sz="2400" dirty="0">
                <a:latin typeface="NewtonC"/>
              </a:rPr>
              <a:t>впадины были отмечены как представляющие интерес для более </a:t>
            </a:r>
            <a:r>
              <a:rPr lang="ru-RU" sz="2400" dirty="0" smtClean="0">
                <a:latin typeface="NewtonC"/>
              </a:rPr>
              <a:t>детальных исследований</a:t>
            </a:r>
            <a:r>
              <a:rPr lang="ru-RU" sz="2400" dirty="0">
                <a:latin typeface="NewtonC"/>
              </a:rPr>
              <a:t>. Остальная территория страны на схеме плотности </a:t>
            </a:r>
            <a:r>
              <a:rPr lang="ru-RU" sz="2400" dirty="0" smtClean="0">
                <a:latin typeface="NewtonC"/>
              </a:rPr>
              <a:t>геотермальных ресурсов </a:t>
            </a:r>
            <a:r>
              <a:rPr lang="ru-RU" sz="2400" dirty="0">
                <a:latin typeface="NewtonC"/>
              </a:rPr>
              <a:t>тогда представлялась малоперспективной.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171" y="377504"/>
            <a:ext cx="1168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NewtonC"/>
              </a:rPr>
              <a:t>Недостатки методики Ленинградского </a:t>
            </a:r>
            <a:r>
              <a:rPr lang="ru-RU" sz="3200" dirty="0" smtClean="0">
                <a:latin typeface="NewtonC"/>
              </a:rPr>
              <a:t>горного института (2)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836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411" y="772467"/>
            <a:ext cx="1120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400" dirty="0">
                <a:latin typeface="NewtonC"/>
              </a:rPr>
              <a:t>Для северной части </a:t>
            </a:r>
            <a:r>
              <a:rPr lang="ru-RU" sz="2400" dirty="0" err="1">
                <a:latin typeface="NewtonC"/>
              </a:rPr>
              <a:t>Припятского</a:t>
            </a:r>
            <a:r>
              <a:rPr lang="ru-RU" sz="2400" dirty="0">
                <a:latin typeface="NewtonC"/>
              </a:rPr>
              <a:t> прогиба наиболее характерна плотность </a:t>
            </a:r>
            <a:r>
              <a:rPr lang="ru-RU" sz="2400" dirty="0" smtClean="0">
                <a:latin typeface="NewtonC"/>
              </a:rPr>
              <a:t>ресурсов для теплоснабжения </a:t>
            </a:r>
            <a:r>
              <a:rPr lang="ru-RU" sz="2400" dirty="0">
                <a:latin typeface="NewtonC"/>
              </a:rPr>
              <a:t>в интервале 4–6 т у. т./</a:t>
            </a:r>
            <a:r>
              <a:rPr lang="ru-RU" sz="2400" dirty="0" smtClean="0">
                <a:latin typeface="NewtonC"/>
              </a:rPr>
              <a:t>м</a:t>
            </a:r>
            <a:r>
              <a:rPr lang="ru-RU" sz="2400" baseline="30000" dirty="0" smtClean="0">
                <a:latin typeface="NewtonC"/>
              </a:rPr>
              <a:t>2</a:t>
            </a:r>
            <a:r>
              <a:rPr lang="ru-RU" sz="2400" dirty="0" smtClean="0">
                <a:latin typeface="NewtonC"/>
              </a:rPr>
              <a:t>. </a:t>
            </a:r>
            <a:r>
              <a:rPr lang="ru-RU" sz="2400" dirty="0">
                <a:latin typeface="NewtonC"/>
              </a:rPr>
              <a:t>Эта территория </a:t>
            </a:r>
            <a:r>
              <a:rPr lang="ru-RU" sz="2400" dirty="0" smtClean="0">
                <a:latin typeface="NewtonC"/>
              </a:rPr>
              <a:t>расположена </a:t>
            </a:r>
            <a:r>
              <a:rPr lang="ru-RU" sz="2400" dirty="0">
                <a:latin typeface="NewtonC"/>
              </a:rPr>
              <a:t>в основном между </a:t>
            </a:r>
            <a:r>
              <a:rPr lang="ru-RU" sz="2400" dirty="0" err="1">
                <a:latin typeface="NewtonC"/>
              </a:rPr>
              <a:t>Малодушинско-Червонослободской</a:t>
            </a:r>
            <a:r>
              <a:rPr lang="ru-RU" sz="2400" dirty="0">
                <a:latin typeface="NewtonC"/>
              </a:rPr>
              <a:t> ступенью </a:t>
            </a:r>
            <a:r>
              <a:rPr lang="ru-RU" sz="2400" dirty="0" smtClean="0">
                <a:latin typeface="NewtonC"/>
              </a:rPr>
              <a:t>фундамента и </a:t>
            </a:r>
            <a:r>
              <a:rPr lang="ru-RU" sz="2400" dirty="0">
                <a:latin typeface="NewtonC"/>
              </a:rPr>
              <a:t>северным бортом прогиба. В ее центре выделяется ограниченная зона с </a:t>
            </a:r>
            <a:r>
              <a:rPr lang="ru-RU" sz="2400" dirty="0" smtClean="0">
                <a:latin typeface="NewtonC"/>
              </a:rPr>
              <a:t>плотностью </a:t>
            </a:r>
            <a:r>
              <a:rPr lang="ru-RU" sz="2400" dirty="0">
                <a:latin typeface="NewtonC"/>
              </a:rPr>
              <a:t>запасов 6 т у. т./</a:t>
            </a:r>
            <a:r>
              <a:rPr lang="ru-RU" sz="2400" dirty="0" smtClean="0">
                <a:latin typeface="NewtonC"/>
              </a:rPr>
              <a:t>м</a:t>
            </a:r>
            <a:r>
              <a:rPr lang="ru-RU" sz="2400" baseline="30000" dirty="0" smtClean="0">
                <a:latin typeface="NewtonC"/>
              </a:rPr>
              <a:t>2 </a:t>
            </a:r>
            <a:r>
              <a:rPr lang="ru-RU" sz="2400" dirty="0">
                <a:latin typeface="NewtonC"/>
              </a:rPr>
              <a:t>и более. Вместе с тем верхняя граница ресурсного </a:t>
            </a:r>
            <a:r>
              <a:rPr lang="ru-RU" sz="2400" dirty="0" smtClean="0">
                <a:latin typeface="NewtonC"/>
              </a:rPr>
              <a:t>интервала </a:t>
            </a:r>
            <a:r>
              <a:rPr lang="ru-RU" sz="2400" dirty="0">
                <a:latin typeface="NewtonC"/>
              </a:rPr>
              <a:t>для режима теплоснабжения +70 ... +20 °С для большей части точек </a:t>
            </a:r>
            <a:r>
              <a:rPr lang="ru-RU" sz="2400" dirty="0" smtClean="0">
                <a:latin typeface="NewtonC"/>
              </a:rPr>
              <a:t>расчета </a:t>
            </a:r>
            <a:r>
              <a:rPr lang="ru-RU" sz="2400" dirty="0">
                <a:latin typeface="NewtonC"/>
              </a:rPr>
              <a:t>находится в интервале 1,2–2,0 км, т. е. расчетная область охватывает </a:t>
            </a:r>
            <a:r>
              <a:rPr lang="ru-RU" sz="2400" dirty="0" smtClean="0">
                <a:latin typeface="NewtonC"/>
              </a:rPr>
              <a:t>большую часть </a:t>
            </a:r>
            <a:r>
              <a:rPr lang="ru-RU" sz="2400" dirty="0">
                <a:latin typeface="NewtonC"/>
              </a:rPr>
              <a:t>толщи соли и пород фундамента. </a:t>
            </a:r>
            <a:endParaRPr lang="ru-RU" sz="2400" dirty="0" smtClean="0">
              <a:latin typeface="NewtonC"/>
            </a:endParaRPr>
          </a:p>
          <a:p>
            <a:pPr indent="444500"/>
            <a:r>
              <a:rPr lang="ru-RU" sz="2400" dirty="0" smtClean="0">
                <a:latin typeface="NewtonC"/>
              </a:rPr>
              <a:t>Прогнозные </a:t>
            </a:r>
            <a:r>
              <a:rPr lang="ru-RU" sz="2400" dirty="0">
                <a:latin typeface="NewtonC"/>
              </a:rPr>
              <a:t>ресурсы категории Р</a:t>
            </a:r>
            <a:r>
              <a:rPr lang="ru-RU" sz="2400" baseline="-25000" dirty="0">
                <a:latin typeface="NewtonC"/>
              </a:rPr>
              <a:t>1</a:t>
            </a:r>
            <a:r>
              <a:rPr lang="ru-RU" sz="2400" dirty="0">
                <a:latin typeface="NewtonC"/>
              </a:rPr>
              <a:t> для </a:t>
            </a:r>
            <a:r>
              <a:rPr lang="ru-RU" sz="2400" dirty="0" smtClean="0">
                <a:latin typeface="NewtonC"/>
              </a:rPr>
              <a:t>теплоснабжения </a:t>
            </a:r>
            <a:r>
              <a:rPr lang="ru-RU" sz="2400" dirty="0" err="1">
                <a:latin typeface="NewtonC"/>
              </a:rPr>
              <a:t>Припятского</a:t>
            </a:r>
            <a:r>
              <a:rPr lang="ru-RU" sz="2400" dirty="0">
                <a:latin typeface="NewtonC"/>
              </a:rPr>
              <a:t> региона оценивается примерно в 40 млрд т у. т., </a:t>
            </a:r>
            <a:r>
              <a:rPr lang="ru-RU" sz="2400" dirty="0" smtClean="0">
                <a:latin typeface="NewtonC"/>
              </a:rPr>
              <a:t>если в </a:t>
            </a:r>
            <a:r>
              <a:rPr lang="ru-RU" sz="2400" dirty="0">
                <a:latin typeface="NewtonC"/>
              </a:rPr>
              <a:t>качестве благоприятных считать значения плотности запасов более 2 т у. т./</a:t>
            </a:r>
            <a:r>
              <a:rPr lang="ru-RU" sz="2400" dirty="0" smtClean="0">
                <a:latin typeface="NewtonC"/>
              </a:rPr>
              <a:t>м</a:t>
            </a:r>
            <a:r>
              <a:rPr lang="ru-RU" sz="2400" baseline="30000" dirty="0" smtClean="0">
                <a:latin typeface="NewtonC"/>
              </a:rPr>
              <a:t>2</a:t>
            </a:r>
            <a:r>
              <a:rPr lang="ru-RU" sz="2400" dirty="0" smtClean="0">
                <a:latin typeface="NewtonC"/>
              </a:rPr>
              <a:t>.</a:t>
            </a:r>
            <a:endParaRPr lang="ru-RU" sz="2400" dirty="0">
              <a:latin typeface="NewtonC"/>
            </a:endParaRPr>
          </a:p>
          <a:p>
            <a:pPr indent="444500"/>
            <a:r>
              <a:rPr lang="ru-RU" sz="2400" dirty="0">
                <a:latin typeface="NewtonC"/>
              </a:rPr>
              <a:t>Сравнительная оценка </a:t>
            </a:r>
            <a:r>
              <a:rPr lang="ru-RU" sz="2400" dirty="0" err="1">
                <a:latin typeface="NewtonC"/>
              </a:rPr>
              <a:t>ресурсообеспечения</a:t>
            </a:r>
            <a:r>
              <a:rPr lang="ru-RU" sz="2400" dirty="0">
                <a:latin typeface="NewtonC"/>
              </a:rPr>
              <a:t> геотермальными источниками (</a:t>
            </a:r>
            <a:r>
              <a:rPr lang="ru-RU" sz="2400" dirty="0" smtClean="0">
                <a:latin typeface="NewtonC"/>
              </a:rPr>
              <a:t>по аналогии </a:t>
            </a:r>
            <a:r>
              <a:rPr lang="ru-RU" sz="2400" dirty="0">
                <a:latin typeface="NewtonC"/>
              </a:rPr>
              <a:t>с Россией) позволяет отметить, что согласно рассмотренной </a:t>
            </a:r>
            <a:r>
              <a:rPr lang="ru-RU" sz="2400" dirty="0" smtClean="0">
                <a:latin typeface="NewtonC"/>
              </a:rPr>
              <a:t>методике значения </a:t>
            </a:r>
            <a:r>
              <a:rPr lang="en-GB" sz="2400" i="1" dirty="0" smtClean="0">
                <a:latin typeface="NewtonC-Italic"/>
              </a:rPr>
              <a:t>q</a:t>
            </a:r>
            <a:r>
              <a:rPr lang="ru-RU" sz="2400" baseline="-25000" dirty="0" smtClean="0">
                <a:latin typeface="NewtonC-Italic"/>
              </a:rPr>
              <a:t>р1  </a:t>
            </a:r>
            <a:r>
              <a:rPr lang="ru-RU" sz="2400" dirty="0" smtClean="0">
                <a:latin typeface="NewtonC"/>
              </a:rPr>
              <a:t>в интервале 2–6 т у. т./м</a:t>
            </a:r>
            <a:r>
              <a:rPr lang="ru-RU" sz="2400" baseline="30000" dirty="0" smtClean="0">
                <a:latin typeface="NewtonC"/>
              </a:rPr>
              <a:t>2</a:t>
            </a:r>
            <a:r>
              <a:rPr lang="ru-RU" sz="2400" dirty="0" smtClean="0">
                <a:latin typeface="NewtonC"/>
              </a:rPr>
              <a:t> являются пригодными для режима горячего водоснабжения </a:t>
            </a:r>
            <a:r>
              <a:rPr lang="ru-RU" sz="2400" dirty="0">
                <a:latin typeface="NewtonC"/>
              </a:rPr>
              <a:t>+70 ... +20 °С.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411" y="111020"/>
            <a:ext cx="11689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NewtonC"/>
              </a:rPr>
              <a:t>Прогнозные ресурсы категории Р</a:t>
            </a:r>
            <a:r>
              <a:rPr lang="ru-RU" sz="3200" baseline="-25000" dirty="0">
                <a:solidFill>
                  <a:prstClr val="black"/>
                </a:solidFill>
                <a:latin typeface="NewtonC"/>
              </a:rPr>
              <a:t>1</a:t>
            </a:r>
            <a:r>
              <a:rPr lang="ru-RU" sz="3200" dirty="0">
                <a:solidFill>
                  <a:prstClr val="black"/>
                </a:solidFill>
                <a:latin typeface="NewtonC"/>
              </a:rPr>
              <a:t> для </a:t>
            </a:r>
            <a:r>
              <a:rPr lang="ru-RU" sz="3200" dirty="0" err="1" smtClean="0">
                <a:solidFill>
                  <a:prstClr val="black"/>
                </a:solidFill>
                <a:latin typeface="NewtonC"/>
              </a:rPr>
              <a:t>Припятского</a:t>
            </a:r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 прогиба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574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394" y="0"/>
            <a:ext cx="11341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Возможности использования подземного тепла в прогибе</a:t>
            </a:r>
            <a:endParaRPr lang="ru-RU" sz="3200" b="1" dirty="0">
              <a:solidFill>
                <a:prstClr val="black"/>
              </a:solidFill>
              <a:latin typeface="NewtonC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636" y="717140"/>
            <a:ext cx="112216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На территории Беларуси наиболее </a:t>
            </a:r>
            <a:r>
              <a:rPr lang="ru-RU" sz="2400" dirty="0" smtClean="0">
                <a:latin typeface="NewtonC"/>
              </a:rPr>
              <a:t>благоприятные районы </a:t>
            </a:r>
            <a:r>
              <a:rPr lang="ru-RU" sz="2400" dirty="0">
                <a:latin typeface="NewtonC"/>
              </a:rPr>
              <a:t>для применения геотермальной энергии указанного режима </a:t>
            </a:r>
            <a:r>
              <a:rPr lang="ru-RU" sz="2400" dirty="0" smtClean="0">
                <a:latin typeface="NewtonC"/>
              </a:rPr>
              <a:t>находятся в </a:t>
            </a:r>
            <a:r>
              <a:rPr lang="ru-RU" sz="2400" dirty="0">
                <a:latin typeface="NewtonC"/>
              </a:rPr>
              <a:t>пределах </a:t>
            </a:r>
            <a:r>
              <a:rPr lang="ru-RU" sz="2400" dirty="0" err="1">
                <a:latin typeface="NewtonC"/>
              </a:rPr>
              <a:t>Подлясско</a:t>
            </a:r>
            <a:r>
              <a:rPr lang="ru-RU" sz="2400" dirty="0">
                <a:latin typeface="NewtonC"/>
              </a:rPr>
              <a:t>-Брестской впадины западнее линии Высокое – </a:t>
            </a:r>
            <a:r>
              <a:rPr lang="ru-RU" sz="2400" dirty="0" smtClean="0">
                <a:latin typeface="NewtonC"/>
              </a:rPr>
              <a:t>Жабинка </a:t>
            </a:r>
            <a:r>
              <a:rPr lang="ru-RU" sz="2400" dirty="0">
                <a:latin typeface="NewtonC"/>
              </a:rPr>
              <a:t>– </a:t>
            </a:r>
            <a:r>
              <a:rPr lang="ru-RU" sz="2400" dirty="0" err="1">
                <a:latin typeface="NewtonC"/>
              </a:rPr>
              <a:t>Малорита</a:t>
            </a:r>
            <a:r>
              <a:rPr lang="ru-RU" sz="2400" dirty="0">
                <a:latin typeface="NewtonC"/>
              </a:rPr>
              <a:t> и в Гомельской области – центральная и северная зоны </a:t>
            </a:r>
            <a:r>
              <a:rPr lang="ru-RU" sz="2400" dirty="0" err="1" smtClean="0">
                <a:latin typeface="NewtonC"/>
              </a:rPr>
              <a:t>Припятского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прогиба. При этом плотность запасов в Брестской области, </a:t>
            </a:r>
            <a:r>
              <a:rPr lang="ru-RU" sz="2400" dirty="0" smtClean="0">
                <a:latin typeface="NewtonC"/>
              </a:rPr>
              <a:t>рассчитанная по </a:t>
            </a:r>
            <a:r>
              <a:rPr lang="ru-RU" sz="2400" dirty="0">
                <a:latin typeface="NewtonC"/>
              </a:rPr>
              <a:t>данной методике, не превосходит 4 т у. т./</a:t>
            </a:r>
            <a:r>
              <a:rPr lang="ru-RU" sz="2400" dirty="0" smtClean="0">
                <a:latin typeface="NewtonC"/>
              </a:rPr>
              <a:t>м</a:t>
            </a:r>
            <a:r>
              <a:rPr lang="ru-RU" sz="2400" baseline="30000" dirty="0" smtClean="0">
                <a:latin typeface="NewtonC"/>
              </a:rPr>
              <a:t>2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(подчеркнем еще раз, что при </a:t>
            </a:r>
            <a:r>
              <a:rPr lang="ru-RU" sz="2400" dirty="0" smtClean="0">
                <a:latin typeface="NewtonC"/>
              </a:rPr>
              <a:t>этом скважины </a:t>
            </a:r>
            <a:r>
              <a:rPr lang="ru-RU" sz="2400" dirty="0">
                <a:latin typeface="NewtonC"/>
              </a:rPr>
              <a:t>пришлось бы бурить на 4,5 км в фундамент, чтобы достичь </a:t>
            </a:r>
            <a:r>
              <a:rPr lang="ru-RU" sz="2400" dirty="0" smtClean="0">
                <a:latin typeface="NewtonC"/>
              </a:rPr>
              <a:t>расчетной глубины </a:t>
            </a:r>
            <a:r>
              <a:rPr lang="ru-RU" sz="2400" dirty="0">
                <a:latin typeface="NewtonC"/>
              </a:rPr>
              <a:t>6 км). Предполагалось, что по температурным условиям здесь </a:t>
            </a:r>
            <a:r>
              <a:rPr lang="ru-RU" sz="2400" dirty="0" smtClean="0">
                <a:latin typeface="NewtonC"/>
              </a:rPr>
              <a:t>возможно использование </a:t>
            </a:r>
            <a:r>
              <a:rPr lang="ru-RU" sz="2400" dirty="0">
                <a:latin typeface="NewtonC"/>
              </a:rPr>
              <a:t>геотермальной энергии, главным образом для горячего </a:t>
            </a:r>
            <a:r>
              <a:rPr lang="ru-RU" sz="2400" dirty="0" smtClean="0">
                <a:latin typeface="NewtonC"/>
              </a:rPr>
              <a:t>водоснабжения</a:t>
            </a:r>
            <a:r>
              <a:rPr lang="ru-RU" sz="2400" dirty="0">
                <a:latin typeface="NewtonC"/>
              </a:rPr>
              <a:t>. Возможно также ее применение и для отопления при условии </a:t>
            </a:r>
            <a:r>
              <a:rPr lang="ru-RU" sz="2400" dirty="0" err="1">
                <a:latin typeface="NewtonC"/>
              </a:rPr>
              <a:t>догрева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теплоносителя </a:t>
            </a:r>
            <a:r>
              <a:rPr lang="ru-RU" sz="2400" dirty="0">
                <a:latin typeface="NewtonC"/>
              </a:rPr>
              <a:t>в наиболее холодные недели года. Без такого подхода здесь почти </a:t>
            </a:r>
            <a:r>
              <a:rPr lang="ru-RU" sz="2400" dirty="0" smtClean="0">
                <a:latin typeface="NewtonC"/>
              </a:rPr>
              <a:t>отсутствуют </a:t>
            </a:r>
            <a:r>
              <a:rPr lang="ru-RU" sz="2400" dirty="0">
                <a:latin typeface="NewtonC"/>
              </a:rPr>
              <a:t>запасы категории </a:t>
            </a:r>
            <a:r>
              <a:rPr lang="en-GB" sz="2400" i="1" dirty="0">
                <a:solidFill>
                  <a:prstClr val="black"/>
                </a:solidFill>
                <a:latin typeface="NewtonC-Italic"/>
              </a:rPr>
              <a:t>q</a:t>
            </a:r>
            <a:r>
              <a:rPr lang="ru-RU" sz="2400" baseline="-25000" dirty="0">
                <a:solidFill>
                  <a:prstClr val="black"/>
                </a:solidFill>
                <a:latin typeface="NewtonC-Italic"/>
              </a:rPr>
              <a:t>р1  </a:t>
            </a:r>
            <a:r>
              <a:rPr lang="ru-RU" sz="2400" dirty="0" smtClean="0">
                <a:latin typeface="NewtonC"/>
              </a:rPr>
              <a:t>для </a:t>
            </a:r>
            <a:r>
              <a:rPr lang="ru-RU" sz="2400" dirty="0">
                <a:latin typeface="NewtonC"/>
              </a:rPr>
              <a:t>отопительного режима (+90 ... +40 °С). </a:t>
            </a:r>
            <a:r>
              <a:rPr lang="ru-RU" sz="2400" dirty="0" smtClean="0">
                <a:latin typeface="NewtonC"/>
              </a:rPr>
              <a:t>Кроме того</a:t>
            </a:r>
            <a:r>
              <a:rPr lang="ru-RU" sz="2400" dirty="0">
                <a:latin typeface="NewtonC"/>
              </a:rPr>
              <a:t>, здесь перспективно использование тепловых насосов для отопления </a:t>
            </a:r>
            <a:r>
              <a:rPr lang="ru-RU" sz="2400" dirty="0" smtClean="0">
                <a:latin typeface="NewtonC"/>
              </a:rPr>
              <a:t>зданий и </a:t>
            </a:r>
            <a:r>
              <a:rPr lang="ru-RU" sz="2400" dirty="0">
                <a:latin typeface="NewtonC"/>
              </a:rPr>
              <a:t>сооружений, теплиц, парниково-тепличных комбинатов и т. п.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323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136" y="885081"/>
            <a:ext cx="112803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Следует подчеркнуть, что методика Ленинградского (Санкт-Петербургского)</a:t>
            </a:r>
          </a:p>
          <a:p>
            <a:r>
              <a:rPr lang="ru-RU" sz="2400" dirty="0">
                <a:latin typeface="NewtonC"/>
              </a:rPr>
              <a:t>горного института не учитывает наличия либо отсутствия коллекторов (</a:t>
            </a:r>
            <a:r>
              <a:rPr lang="ru-RU" sz="2400" dirty="0" smtClean="0">
                <a:latin typeface="NewtonC"/>
              </a:rPr>
              <a:t>пористости, естественной </a:t>
            </a:r>
            <a:r>
              <a:rPr lang="ru-RU" sz="2400" dirty="0" err="1" smtClean="0">
                <a:latin typeface="NewtonC"/>
              </a:rPr>
              <a:t>трещиноватости</a:t>
            </a:r>
            <a:r>
              <a:rPr lang="ru-RU" sz="2400" dirty="0" smtClean="0">
                <a:latin typeface="NewtonC"/>
              </a:rPr>
              <a:t>), </a:t>
            </a:r>
            <a:r>
              <a:rPr lang="ru-RU" sz="2400" dirty="0">
                <a:latin typeface="NewtonC"/>
              </a:rPr>
              <a:t>мощности платформенного чехла и </a:t>
            </a:r>
            <a:r>
              <a:rPr lang="ru-RU" sz="2400" dirty="0" smtClean="0">
                <a:latin typeface="NewtonC"/>
              </a:rPr>
              <a:t>других параметров</a:t>
            </a:r>
            <a:r>
              <a:rPr lang="ru-RU" sz="2400" dirty="0">
                <a:latin typeface="NewtonC"/>
              </a:rPr>
              <a:t>. Она рассчитана на предварительную оценку наличия либо </a:t>
            </a:r>
            <a:r>
              <a:rPr lang="ru-RU" sz="2400" dirty="0" smtClean="0">
                <a:latin typeface="NewtonC"/>
              </a:rPr>
              <a:t>отсутствия приемлемых </a:t>
            </a:r>
            <a:r>
              <a:rPr lang="ru-RU" sz="2400" dirty="0">
                <a:latin typeface="NewtonC"/>
              </a:rPr>
              <a:t>геотермальных ресурсов для крупных регионов. В </a:t>
            </a:r>
            <a:r>
              <a:rPr lang="ru-RU" sz="2400" dirty="0" err="1" smtClean="0">
                <a:latin typeface="NewtonC"/>
              </a:rPr>
              <a:t>Подлясско</a:t>
            </a:r>
            <a:r>
              <a:rPr lang="ru-RU" sz="2400" dirty="0" smtClean="0">
                <a:latin typeface="NewtonC"/>
              </a:rPr>
              <a:t>-Брестской </a:t>
            </a:r>
            <a:r>
              <a:rPr lang="ru-RU" sz="2400" dirty="0">
                <a:latin typeface="NewtonC"/>
              </a:rPr>
              <a:t>впадине, например, мощность платформенного чехла лишь в локальных </a:t>
            </a:r>
            <a:r>
              <a:rPr lang="ru-RU" sz="2400" dirty="0" smtClean="0">
                <a:latin typeface="NewtonC"/>
              </a:rPr>
              <a:t>местах </a:t>
            </a:r>
            <a:r>
              <a:rPr lang="ru-RU" sz="2400" dirty="0">
                <a:latin typeface="NewtonC"/>
              </a:rPr>
              <a:t>превышает 1,4–1,5 км</a:t>
            </a:r>
            <a:r>
              <a:rPr lang="ru-RU" sz="2400" dirty="0" smtClean="0">
                <a:latin typeface="NewtonC"/>
              </a:rPr>
              <a:t>.</a:t>
            </a:r>
          </a:p>
          <a:p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Это означает, что для того, чтобы употребить </a:t>
            </a:r>
            <a:r>
              <a:rPr lang="ru-RU" sz="2400" dirty="0" smtClean="0">
                <a:latin typeface="NewtonC"/>
              </a:rPr>
              <a:t>вычисленные </a:t>
            </a:r>
            <a:r>
              <a:rPr lang="ru-RU" sz="2400" dirty="0">
                <a:latin typeface="NewtonC"/>
              </a:rPr>
              <a:t>выше ресурсы категории </a:t>
            </a:r>
            <a:r>
              <a:rPr lang="ru-RU" sz="2400" dirty="0" smtClean="0">
                <a:latin typeface="NewtonC"/>
              </a:rPr>
              <a:t>Р</a:t>
            </a:r>
            <a:r>
              <a:rPr lang="ru-RU" sz="2400" baseline="-25000" dirty="0" smtClean="0">
                <a:latin typeface="NewtonC"/>
              </a:rPr>
              <a:t>1</a:t>
            </a:r>
            <a:r>
              <a:rPr lang="ru-RU" sz="2400" dirty="0" smtClean="0">
                <a:latin typeface="NewtonC"/>
              </a:rPr>
              <a:t>, </a:t>
            </a:r>
            <a:r>
              <a:rPr lang="ru-RU" sz="2400" dirty="0">
                <a:latin typeface="NewtonC"/>
              </a:rPr>
              <a:t>пришлось бы бурить 4,5 км (до глубины 6 км</a:t>
            </a:r>
            <a:r>
              <a:rPr lang="ru-RU" sz="2400" dirty="0" smtClean="0">
                <a:latin typeface="NewtonC"/>
              </a:rPr>
              <a:t>) по </a:t>
            </a:r>
            <a:r>
              <a:rPr lang="ru-RU" sz="2400" dirty="0">
                <a:latin typeface="NewtonC"/>
              </a:rPr>
              <a:t>породам кристаллического фундамента каждой из двух скважин для </a:t>
            </a:r>
            <a:r>
              <a:rPr lang="ru-RU" sz="2400" dirty="0" smtClean="0">
                <a:latin typeface="NewtonC"/>
              </a:rPr>
              <a:t>создания циркуляционной </a:t>
            </a:r>
            <a:r>
              <a:rPr lang="ru-RU" sz="2400" dirty="0">
                <a:latin typeface="NewtonC"/>
              </a:rPr>
              <a:t>системы с зоной искусственной </a:t>
            </a:r>
            <a:r>
              <a:rPr lang="ru-RU" sz="2400" dirty="0" err="1">
                <a:latin typeface="NewtonC"/>
              </a:rPr>
              <a:t>трещиноватости</a:t>
            </a:r>
            <a:r>
              <a:rPr lang="ru-RU" sz="2400" dirty="0">
                <a:latin typeface="NewtonC"/>
              </a:rPr>
              <a:t> (</a:t>
            </a:r>
            <a:r>
              <a:rPr lang="ru-RU" sz="2400" dirty="0" smtClean="0">
                <a:latin typeface="NewtonC"/>
              </a:rPr>
              <a:t>технология </a:t>
            </a:r>
            <a:r>
              <a:rPr lang="ru-RU" sz="2400" dirty="0" err="1" smtClean="0">
                <a:latin typeface="NewtonC"/>
              </a:rPr>
              <a:t>Hot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Dry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Rock</a:t>
            </a:r>
            <a:r>
              <a:rPr lang="ru-RU" sz="2400" dirty="0" smtClean="0">
                <a:latin typeface="NewtonC"/>
              </a:rPr>
              <a:t>).</a:t>
            </a:r>
          </a:p>
          <a:p>
            <a:r>
              <a:rPr lang="ru-RU" sz="2400" dirty="0" smtClean="0">
                <a:latin typeface="NewtonC"/>
              </a:rPr>
              <a:t>Очевидно</a:t>
            </a:r>
            <a:r>
              <a:rPr lang="ru-RU" sz="2400" dirty="0">
                <a:latin typeface="NewtonC"/>
              </a:rPr>
              <a:t>, что при средней цене бурения одного метра </a:t>
            </a:r>
            <a:r>
              <a:rPr lang="ru-RU" sz="2400" dirty="0" smtClean="0">
                <a:latin typeface="NewtonC"/>
              </a:rPr>
              <a:t>глубокой скважины </a:t>
            </a:r>
            <a:r>
              <a:rPr lang="ru-RU" sz="2400" dirty="0">
                <a:latin typeface="NewtonC"/>
              </a:rPr>
              <a:t>в платформенном чехле Беларуси порядка </a:t>
            </a:r>
            <a:r>
              <a:rPr lang="ru-RU" sz="2400" dirty="0" smtClean="0">
                <a:latin typeface="NewtonC"/>
              </a:rPr>
              <a:t>800–1000 </a:t>
            </a:r>
            <a:r>
              <a:rPr lang="ru-RU" sz="2400" dirty="0">
                <a:latin typeface="NewtonC"/>
              </a:rPr>
              <a:t>долл. США </a:t>
            </a:r>
            <a:r>
              <a:rPr lang="ru-RU" sz="2400" dirty="0" smtClean="0">
                <a:latin typeface="NewtonC"/>
              </a:rPr>
              <a:t>з 1 м глубины этот </a:t>
            </a:r>
            <a:r>
              <a:rPr lang="ru-RU" sz="2400" dirty="0" smtClean="0">
                <a:latin typeface="NewtonC"/>
              </a:rPr>
              <a:t>вариант </a:t>
            </a:r>
            <a:r>
              <a:rPr lang="ru-RU" sz="2400" dirty="0">
                <a:latin typeface="NewtonC"/>
              </a:rPr>
              <a:t>экономически не </a:t>
            </a:r>
            <a:r>
              <a:rPr lang="ru-RU" sz="2400" dirty="0" smtClean="0">
                <a:latin typeface="NewtonC"/>
              </a:rPr>
              <a:t>будет оправдан</a:t>
            </a:r>
            <a:r>
              <a:rPr lang="ru-RU" sz="2400" dirty="0">
                <a:latin typeface="NewtonC"/>
              </a:rPr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299798"/>
            <a:ext cx="12096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NewtonC"/>
              </a:rPr>
              <a:t>Возможности 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использование методики Ленинградского горного </a:t>
            </a:r>
            <a:r>
              <a:rPr lang="ru-RU" sz="2800" dirty="0" err="1" smtClean="0">
                <a:solidFill>
                  <a:prstClr val="black"/>
                </a:solidFill>
                <a:latin typeface="NewtonC"/>
              </a:rPr>
              <a:t>инст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-та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028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448" y="362635"/>
            <a:ext cx="10997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RespectNr-Bold"/>
              </a:rPr>
              <a:t>МЕТОДИКА, ПРИНЯТАЯ В </a:t>
            </a:r>
            <a:r>
              <a:rPr lang="ru-RU" sz="2800" dirty="0" smtClean="0">
                <a:latin typeface="RespectNr-Bold"/>
              </a:rPr>
              <a:t>СТРАНАХ ЗАПАДНОЙ ЕВРОПЫ (1)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1301" y="947485"/>
            <a:ext cx="1134750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NewtonC"/>
              </a:rPr>
              <a:t>Этот метод использует модель объемного содержания тепла в пористых </a:t>
            </a:r>
            <a:r>
              <a:rPr lang="ru-RU" sz="2200" dirty="0" smtClean="0">
                <a:latin typeface="NewtonC"/>
              </a:rPr>
              <a:t>коллекторах </a:t>
            </a:r>
            <a:r>
              <a:rPr lang="ru-RU" sz="2200" dirty="0">
                <a:latin typeface="NewtonC"/>
              </a:rPr>
              <a:t>и предполагает извлечение геотермальной энергии системой </a:t>
            </a:r>
            <a:r>
              <a:rPr lang="ru-RU" sz="2200" dirty="0" smtClean="0">
                <a:latin typeface="NewtonC"/>
              </a:rPr>
              <a:t>дублетов скважин </a:t>
            </a:r>
            <a:r>
              <a:rPr lang="ru-RU" sz="2200" dirty="0">
                <a:latin typeface="NewtonC"/>
              </a:rPr>
              <a:t>(эксплуатационная и нагнетательная).</a:t>
            </a:r>
          </a:p>
          <a:p>
            <a:r>
              <a:rPr lang="ru-RU" sz="2200" dirty="0" smtClean="0">
                <a:latin typeface="NewtonC"/>
              </a:rPr>
              <a:t>Ресурс </a:t>
            </a:r>
            <a:r>
              <a:rPr lang="ru-RU" sz="2200" i="1" dirty="0">
                <a:latin typeface="NewtonC-Italic"/>
              </a:rPr>
              <a:t>Н</a:t>
            </a:r>
            <a:r>
              <a:rPr lang="ru-RU" sz="2200" baseline="-25000" dirty="0">
                <a:latin typeface="NewtonC"/>
              </a:rPr>
              <a:t>1</a:t>
            </a:r>
            <a:r>
              <a:rPr lang="ru-RU" sz="2200" dirty="0">
                <a:latin typeface="NewtonC"/>
              </a:rPr>
              <a:t> (в </a:t>
            </a:r>
            <a:r>
              <a:rPr lang="ru-RU" sz="2200" dirty="0" smtClean="0">
                <a:latin typeface="NewtonC"/>
              </a:rPr>
              <a:t>Джоулях</a:t>
            </a:r>
            <a:r>
              <a:rPr lang="ru-RU" sz="2200" dirty="0">
                <a:latin typeface="NewtonC"/>
              </a:rPr>
              <a:t>) оценивается по формуле [</a:t>
            </a:r>
            <a:r>
              <a:rPr lang="ru-RU" sz="2200" dirty="0" err="1">
                <a:latin typeface="NewtonC"/>
              </a:rPr>
              <a:t>Atlas</a:t>
            </a:r>
            <a:r>
              <a:rPr lang="ru-RU" sz="2200" dirty="0">
                <a:latin typeface="NewtonC"/>
              </a:rPr>
              <a:t>, 2002]</a:t>
            </a:r>
          </a:p>
          <a:p>
            <a:pPr algn="ctr"/>
            <a:r>
              <a:rPr lang="ru-RU" sz="2200" i="1" dirty="0">
                <a:latin typeface="NewtonC-Italic"/>
              </a:rPr>
              <a:t>Н</a:t>
            </a:r>
            <a:r>
              <a:rPr lang="ru-RU" sz="2200" baseline="-25000" dirty="0">
                <a:latin typeface="NewtonC"/>
              </a:rPr>
              <a:t>1</a:t>
            </a:r>
            <a:r>
              <a:rPr lang="ru-RU" sz="2200" dirty="0">
                <a:latin typeface="NewtonC"/>
              </a:rPr>
              <a:t> = </a:t>
            </a:r>
            <a:r>
              <a:rPr lang="ru-RU" sz="2200" i="1" dirty="0">
                <a:latin typeface="NewtonC-Italic"/>
              </a:rPr>
              <a:t>Н</a:t>
            </a:r>
            <a:r>
              <a:rPr lang="ru-RU" sz="2200" baseline="-25000" dirty="0">
                <a:latin typeface="NewtonC"/>
              </a:rPr>
              <a:t>0</a:t>
            </a:r>
            <a:r>
              <a:rPr lang="en-GB" sz="2200" i="1" dirty="0">
                <a:latin typeface="NewtonC-Italic"/>
              </a:rPr>
              <a:t>R</a:t>
            </a:r>
            <a:r>
              <a:rPr lang="en-GB" sz="2200" baseline="-25000" dirty="0">
                <a:latin typeface="NewtonC"/>
              </a:rPr>
              <a:t>0</a:t>
            </a:r>
            <a:r>
              <a:rPr lang="en-GB" sz="2200" dirty="0">
                <a:latin typeface="NewtonC"/>
              </a:rPr>
              <a:t>, </a:t>
            </a:r>
            <a:r>
              <a:rPr lang="ru-RU" sz="2200" dirty="0" smtClean="0">
                <a:latin typeface="NewtonC"/>
              </a:rPr>
              <a:t>									</a:t>
            </a:r>
            <a:r>
              <a:rPr lang="en-GB" sz="2200" dirty="0" smtClean="0">
                <a:latin typeface="NewtonC"/>
              </a:rPr>
              <a:t>(</a:t>
            </a:r>
            <a:r>
              <a:rPr lang="en-GB" sz="2200" dirty="0">
                <a:latin typeface="NewtonC"/>
              </a:rPr>
              <a:t>11.2)</a:t>
            </a:r>
          </a:p>
          <a:p>
            <a:r>
              <a:rPr lang="ru-RU" sz="2200" dirty="0">
                <a:latin typeface="NewtonC"/>
              </a:rPr>
              <a:t>где </a:t>
            </a:r>
            <a:r>
              <a:rPr lang="ru-RU" sz="2200" i="1" dirty="0">
                <a:latin typeface="NewtonC-Italic"/>
              </a:rPr>
              <a:t>Н</a:t>
            </a:r>
            <a:r>
              <a:rPr lang="ru-RU" sz="2200" baseline="-25000" dirty="0">
                <a:latin typeface="NewtonC"/>
              </a:rPr>
              <a:t>0</a:t>
            </a:r>
            <a:r>
              <a:rPr lang="ru-RU" sz="2200" dirty="0">
                <a:latin typeface="NewtonC"/>
              </a:rPr>
              <a:t> представляет собой тепло, содержащееся в породах на месте их </a:t>
            </a:r>
            <a:r>
              <a:rPr lang="ru-RU" sz="2200" dirty="0" smtClean="0">
                <a:latin typeface="NewtonC"/>
              </a:rPr>
              <a:t>залегания и </a:t>
            </a:r>
            <a:r>
              <a:rPr lang="ru-RU" sz="2200" dirty="0">
                <a:latin typeface="NewtonC"/>
              </a:rPr>
              <a:t>подразумевает объемную модель его извлечения. Сюда включается тепло, </a:t>
            </a:r>
            <a:r>
              <a:rPr lang="ru-RU" sz="2200" dirty="0" smtClean="0">
                <a:latin typeface="NewtonC"/>
              </a:rPr>
              <a:t>запасенное </a:t>
            </a:r>
            <a:r>
              <a:rPr lang="ru-RU" sz="2200" dirty="0">
                <a:latin typeface="NewtonC"/>
              </a:rPr>
              <a:t>в матрице горной породы (</a:t>
            </a:r>
            <a:r>
              <a:rPr lang="ru-RU" sz="2200" i="1" dirty="0">
                <a:latin typeface="NewtonC-Italic"/>
              </a:rPr>
              <a:t>m</a:t>
            </a:r>
            <a:r>
              <a:rPr lang="ru-RU" sz="2200" dirty="0">
                <a:latin typeface="NewtonC"/>
              </a:rPr>
              <a:t>) и воде (флюиде), заполняющей </a:t>
            </a:r>
            <a:r>
              <a:rPr lang="ru-RU" sz="2200" dirty="0" smtClean="0">
                <a:latin typeface="NewtonC"/>
              </a:rPr>
              <a:t>поровое пространство </a:t>
            </a:r>
            <a:r>
              <a:rPr lang="ru-RU" sz="2200" dirty="0">
                <a:latin typeface="NewtonC"/>
              </a:rPr>
              <a:t>(</a:t>
            </a:r>
            <a:r>
              <a:rPr lang="en-GB" sz="2200" i="1" dirty="0">
                <a:latin typeface="NewtonC-Italic"/>
              </a:rPr>
              <a:t>w</a:t>
            </a:r>
            <a:r>
              <a:rPr lang="en-GB" sz="2200" dirty="0">
                <a:latin typeface="NewtonC"/>
              </a:rPr>
              <a:t>):</a:t>
            </a:r>
          </a:p>
          <a:p>
            <a:pPr algn="ctr"/>
            <a:r>
              <a:rPr lang="en-GB" sz="2200" i="1" dirty="0">
                <a:latin typeface="NewtonC-Italic"/>
              </a:rPr>
              <a:t>H</a:t>
            </a:r>
            <a:r>
              <a:rPr lang="en-GB" sz="2200" baseline="-25000" dirty="0">
                <a:latin typeface="NewtonC"/>
              </a:rPr>
              <a:t>0</a:t>
            </a:r>
            <a:r>
              <a:rPr lang="en-GB" sz="2200" dirty="0">
                <a:latin typeface="NewtonC"/>
              </a:rPr>
              <a:t> = [(1− </a:t>
            </a:r>
            <a:r>
              <a:rPr lang="en-GB" sz="2200" i="1" dirty="0" smtClean="0">
                <a:latin typeface="NewtonC-Italic"/>
              </a:rPr>
              <a:t>P</a:t>
            </a:r>
            <a:r>
              <a:rPr lang="en-GB" sz="2200" dirty="0" smtClean="0">
                <a:latin typeface="NewtonC"/>
              </a:rPr>
              <a:t>)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GB" sz="2200" i="1" baseline="-25000" dirty="0" smtClean="0">
                <a:latin typeface="NewtonC-Italic"/>
              </a:rPr>
              <a:t>m</a:t>
            </a:r>
            <a:r>
              <a:rPr lang="en-GB" sz="2200" i="1" dirty="0" smtClean="0">
                <a:latin typeface="NewtonC-Italic"/>
              </a:rPr>
              <a:t>c</a:t>
            </a:r>
            <a:r>
              <a:rPr lang="en-GB" sz="2200" i="1" baseline="-25000" dirty="0" smtClean="0">
                <a:latin typeface="NewtonC-Italic"/>
              </a:rPr>
              <a:t>m</a:t>
            </a:r>
            <a:r>
              <a:rPr lang="en-GB" sz="2200" i="1" dirty="0" smtClean="0">
                <a:latin typeface="NewtonC-Italic"/>
              </a:rPr>
              <a:t> </a:t>
            </a:r>
            <a:r>
              <a:rPr lang="en-GB" sz="2200" dirty="0">
                <a:latin typeface="NewtonC-Italic"/>
              </a:rPr>
              <a:t>+ </a:t>
            </a:r>
            <a:r>
              <a:rPr lang="en-GB" sz="2200" i="1" dirty="0" smtClean="0">
                <a:latin typeface="NewtonC-Italic"/>
              </a:rPr>
              <a:t>P</a:t>
            </a:r>
            <a:r>
              <a:rPr lang="el-G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GB" sz="2200" i="1" baseline="-25000" dirty="0" err="1" smtClean="0">
                <a:latin typeface="NewtonC-Italic"/>
              </a:rPr>
              <a:t>w</a:t>
            </a:r>
            <a:r>
              <a:rPr lang="en-GB" sz="2200" i="1" dirty="0" err="1" smtClean="0">
                <a:latin typeface="NewtonC-Italic"/>
              </a:rPr>
              <a:t>c</a:t>
            </a:r>
            <a:r>
              <a:rPr lang="en-GB" sz="2200" i="1" baseline="-25000" dirty="0" err="1" smtClean="0">
                <a:latin typeface="NewtonC-Italic"/>
              </a:rPr>
              <a:t>w</a:t>
            </a:r>
            <a:r>
              <a:rPr lang="en-GB" sz="2200" i="1" dirty="0" smtClean="0">
                <a:latin typeface="NewtonC-Italic"/>
              </a:rPr>
              <a:t> </a:t>
            </a:r>
            <a:r>
              <a:rPr lang="en-GB" sz="2200" dirty="0">
                <a:latin typeface="NewtonC-Italic"/>
              </a:rPr>
              <a:t>][</a:t>
            </a:r>
            <a:r>
              <a:rPr lang="en-GB" sz="2200" i="1" dirty="0">
                <a:latin typeface="NewtonC-Italic"/>
              </a:rPr>
              <a:t>T</a:t>
            </a:r>
            <a:r>
              <a:rPr lang="en-GB" sz="2200" i="1" baseline="-25000" dirty="0">
                <a:latin typeface="NewtonC-Italic"/>
              </a:rPr>
              <a:t>t</a:t>
            </a:r>
            <a:r>
              <a:rPr lang="en-GB" sz="2200" i="1" dirty="0">
                <a:latin typeface="NewtonC-Italic"/>
              </a:rPr>
              <a:t> </a:t>
            </a:r>
            <a:r>
              <a:rPr lang="en-GB" sz="2200" dirty="0">
                <a:latin typeface="NewtonC-Italic"/>
              </a:rPr>
              <a:t>−</a:t>
            </a:r>
            <a:r>
              <a:rPr lang="en-GB" sz="2200" i="1" dirty="0">
                <a:latin typeface="NewtonC-Italic"/>
              </a:rPr>
              <a:t>T</a:t>
            </a:r>
            <a:r>
              <a:rPr lang="en-GB" sz="2200" baseline="-25000" dirty="0">
                <a:latin typeface="NewtonC"/>
              </a:rPr>
              <a:t>0</a:t>
            </a:r>
            <a:r>
              <a:rPr lang="en-GB" sz="2200" dirty="0">
                <a:latin typeface="NewtonC"/>
              </a:rPr>
              <a:t> ]</a:t>
            </a:r>
            <a:r>
              <a:rPr lang="en-GB" sz="2200" i="1" dirty="0" smtClean="0">
                <a:latin typeface="NewtonC-Italic"/>
              </a:rPr>
              <a:t>A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2200" i="1" dirty="0" smtClean="0">
                <a:latin typeface="NewtonC-Italic"/>
              </a:rPr>
              <a:t>z</a:t>
            </a:r>
            <a:r>
              <a:rPr lang="en-GB" sz="2200" dirty="0">
                <a:latin typeface="NewtonC"/>
              </a:rPr>
              <a:t>, </a:t>
            </a:r>
            <a:r>
              <a:rPr lang="ru-RU" sz="2200" dirty="0" smtClean="0">
                <a:latin typeface="NewtonC"/>
              </a:rPr>
              <a:t>				</a:t>
            </a:r>
            <a:r>
              <a:rPr lang="en-GB" sz="2200" dirty="0" smtClean="0">
                <a:latin typeface="NewtonC"/>
              </a:rPr>
              <a:t>(</a:t>
            </a:r>
            <a:r>
              <a:rPr lang="en-GB" sz="2200" dirty="0">
                <a:latin typeface="NewtonC"/>
              </a:rPr>
              <a:t>11.3)</a:t>
            </a:r>
          </a:p>
          <a:p>
            <a:r>
              <a:rPr lang="ru-RU" sz="2200" dirty="0">
                <a:latin typeface="NewtonC"/>
              </a:rPr>
              <a:t>где </a:t>
            </a:r>
            <a:r>
              <a:rPr lang="ru-RU" sz="2200" dirty="0" err="1">
                <a:latin typeface="NewtonC"/>
              </a:rPr>
              <a:t>ρ</a:t>
            </a:r>
            <a:r>
              <a:rPr lang="ru-RU" sz="2200" i="1" baseline="-25000" dirty="0" err="1">
                <a:latin typeface="NewtonC-Italic"/>
              </a:rPr>
              <a:t>m</a:t>
            </a:r>
            <a:r>
              <a:rPr lang="ru-RU" sz="2200" dirty="0">
                <a:latin typeface="NewtonC"/>
              </a:rPr>
              <a:t>, </a:t>
            </a:r>
            <a:r>
              <a:rPr lang="ru-RU" sz="2200" dirty="0" err="1">
                <a:latin typeface="NewtonC"/>
              </a:rPr>
              <a:t>ρ</a:t>
            </a:r>
            <a:r>
              <a:rPr lang="ru-RU" sz="2200" i="1" baseline="-25000" dirty="0" err="1">
                <a:latin typeface="NewtonC-Italic"/>
              </a:rPr>
              <a:t>w</a:t>
            </a:r>
            <a:r>
              <a:rPr lang="ru-RU" sz="2200" i="1" dirty="0">
                <a:latin typeface="NewtonC-Italic"/>
              </a:rPr>
              <a:t> </a:t>
            </a:r>
            <a:r>
              <a:rPr lang="ru-RU" sz="2200" dirty="0">
                <a:latin typeface="NewtonC"/>
              </a:rPr>
              <a:t>– плотность матрицы горной породы и </a:t>
            </a:r>
            <a:r>
              <a:rPr lang="ru-RU" sz="2200" dirty="0" smtClean="0">
                <a:latin typeface="NewtonC"/>
              </a:rPr>
              <a:t>воды, </a:t>
            </a:r>
            <a:r>
              <a:rPr lang="ru-RU" sz="2200" dirty="0">
                <a:latin typeface="NewtonC"/>
              </a:rPr>
              <a:t>соответственно, кг/м</a:t>
            </a:r>
            <a:r>
              <a:rPr lang="ru-RU" sz="2200" baseline="30000" dirty="0">
                <a:latin typeface="NewtonC"/>
              </a:rPr>
              <a:t>3</a:t>
            </a:r>
            <a:r>
              <a:rPr lang="ru-RU" sz="2200" dirty="0">
                <a:latin typeface="NewtonC"/>
              </a:rPr>
              <a:t>; </a:t>
            </a:r>
            <a:r>
              <a:rPr lang="ru-RU" sz="2200" i="1" dirty="0" err="1">
                <a:latin typeface="NewtonC-Italic"/>
              </a:rPr>
              <a:t>с</a:t>
            </a:r>
            <a:r>
              <a:rPr lang="ru-RU" sz="2200" i="1" baseline="-25000" dirty="0" err="1">
                <a:latin typeface="NewtonC-Italic"/>
              </a:rPr>
              <a:t>m</a:t>
            </a:r>
            <a:r>
              <a:rPr lang="ru-RU" sz="2200" dirty="0">
                <a:latin typeface="NewtonC"/>
              </a:rPr>
              <a:t>, </a:t>
            </a:r>
            <a:r>
              <a:rPr lang="ru-RU" sz="2200" i="1" dirty="0" err="1">
                <a:latin typeface="NewtonC-Italic"/>
              </a:rPr>
              <a:t>с</a:t>
            </a:r>
            <a:r>
              <a:rPr lang="ru-RU" sz="2200" i="1" baseline="-25000" dirty="0" err="1">
                <a:latin typeface="NewtonC-Italic"/>
              </a:rPr>
              <a:t>w</a:t>
            </a:r>
            <a:r>
              <a:rPr lang="ru-RU" sz="2200" i="1" dirty="0">
                <a:latin typeface="NewtonC-Italic"/>
              </a:rPr>
              <a:t> </a:t>
            </a:r>
            <a:r>
              <a:rPr lang="ru-RU" sz="2200" dirty="0" smtClean="0">
                <a:latin typeface="NewtonC"/>
              </a:rPr>
              <a:t>– удельная </a:t>
            </a:r>
            <a:r>
              <a:rPr lang="ru-RU" sz="2200" dirty="0">
                <a:latin typeface="NewtonC"/>
              </a:rPr>
              <a:t>теплоемкость матрицы горной породы и воды соответственно, Дж/(кг ⋅ К</a:t>
            </a:r>
            <a:r>
              <a:rPr lang="ru-RU" sz="2200" dirty="0" smtClean="0">
                <a:latin typeface="NewtonC"/>
              </a:rPr>
              <a:t>); </a:t>
            </a:r>
            <a:r>
              <a:rPr lang="ru-RU" sz="2200" i="1" dirty="0" smtClean="0">
                <a:latin typeface="NewtonC-Italic"/>
              </a:rPr>
              <a:t>P </a:t>
            </a:r>
            <a:r>
              <a:rPr lang="ru-RU" sz="2200" dirty="0">
                <a:latin typeface="NewtonC"/>
              </a:rPr>
              <a:t>– эффективная пористость, безразмерная величина; </a:t>
            </a:r>
            <a:r>
              <a:rPr lang="ru-RU" sz="2200" i="1" dirty="0" err="1">
                <a:latin typeface="NewtonC-Italic"/>
              </a:rPr>
              <a:t>T</a:t>
            </a:r>
            <a:r>
              <a:rPr lang="ru-RU" sz="2200" i="1" baseline="-25000" dirty="0" err="1">
                <a:latin typeface="NewtonC-Italic"/>
              </a:rPr>
              <a:t>t</a:t>
            </a:r>
            <a:r>
              <a:rPr lang="ru-RU" sz="2200" i="1" dirty="0">
                <a:latin typeface="NewtonC-Italic"/>
              </a:rPr>
              <a:t> </a:t>
            </a:r>
            <a:r>
              <a:rPr lang="ru-RU" sz="2200" dirty="0">
                <a:latin typeface="NewtonC"/>
              </a:rPr>
              <a:t>– температура на </a:t>
            </a:r>
            <a:r>
              <a:rPr lang="ru-RU" sz="2200" dirty="0" smtClean="0">
                <a:latin typeface="NewtonC"/>
              </a:rPr>
              <a:t>кровле </a:t>
            </a:r>
            <a:r>
              <a:rPr lang="ru-RU" sz="2200" dirty="0">
                <a:latin typeface="NewtonC"/>
              </a:rPr>
              <a:t>водоносного горизонта, °С; </a:t>
            </a:r>
            <a:r>
              <a:rPr lang="ru-RU" sz="2200" i="1" dirty="0">
                <a:latin typeface="NewtonC-Italic"/>
              </a:rPr>
              <a:t>T</a:t>
            </a:r>
            <a:r>
              <a:rPr lang="ru-RU" sz="2200" baseline="-25000" dirty="0">
                <a:latin typeface="NewtonC"/>
              </a:rPr>
              <a:t>0</a:t>
            </a:r>
            <a:r>
              <a:rPr lang="ru-RU" sz="2200" dirty="0">
                <a:latin typeface="NewtonC"/>
              </a:rPr>
              <a:t> – температура на земной поверхности, °С; </a:t>
            </a:r>
            <a:r>
              <a:rPr lang="ru-RU" sz="2200" i="1" dirty="0">
                <a:latin typeface="NewtonC-Italic"/>
              </a:rPr>
              <a:t>A </a:t>
            </a:r>
            <a:r>
              <a:rPr lang="ru-RU" sz="2200" dirty="0" smtClean="0">
                <a:latin typeface="NewtonC"/>
              </a:rPr>
              <a:t>– рассматриваемая </a:t>
            </a:r>
            <a:r>
              <a:rPr lang="ru-RU" sz="2200" dirty="0">
                <a:latin typeface="NewtonC"/>
              </a:rPr>
              <a:t>площадь земной поверхности, м</a:t>
            </a:r>
            <a:r>
              <a:rPr lang="ru-RU" sz="2200" baseline="30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; </a:t>
            </a:r>
            <a:r>
              <a:rPr lang="ru-RU" sz="2200" dirty="0" err="1">
                <a:latin typeface="NewtonC"/>
              </a:rPr>
              <a:t>Δ</a:t>
            </a:r>
            <a:r>
              <a:rPr lang="ru-RU" sz="2200" i="1" dirty="0" err="1">
                <a:latin typeface="NewtonC-Italic"/>
              </a:rPr>
              <a:t>z</a:t>
            </a:r>
            <a:r>
              <a:rPr lang="ru-RU" sz="2200" i="1" dirty="0">
                <a:latin typeface="NewtonC-Italic"/>
              </a:rPr>
              <a:t> </a:t>
            </a:r>
            <a:r>
              <a:rPr lang="ru-RU" sz="2200" dirty="0">
                <a:latin typeface="NewtonC"/>
              </a:rPr>
              <a:t>– эффективная </a:t>
            </a:r>
            <a:r>
              <a:rPr lang="ru-RU" sz="2200" dirty="0" smtClean="0">
                <a:latin typeface="NewtonC"/>
              </a:rPr>
              <a:t>мощность водоносного </a:t>
            </a:r>
            <a:r>
              <a:rPr lang="ru-RU" sz="2200" dirty="0">
                <a:latin typeface="NewtonC"/>
              </a:rPr>
              <a:t>горизонта, м; </a:t>
            </a:r>
            <a:r>
              <a:rPr lang="ru-RU" sz="2200" i="1" dirty="0">
                <a:latin typeface="NewtonC-Italic"/>
              </a:rPr>
              <a:t>R</a:t>
            </a:r>
            <a:r>
              <a:rPr lang="ru-RU" sz="2200" baseline="-25000" dirty="0">
                <a:latin typeface="NewtonC"/>
              </a:rPr>
              <a:t>0</a:t>
            </a:r>
            <a:r>
              <a:rPr lang="ru-RU" sz="2200" dirty="0">
                <a:latin typeface="NewtonC"/>
              </a:rPr>
              <a:t> – коэффициент извлечения, представляет </a:t>
            </a:r>
            <a:r>
              <a:rPr lang="ru-RU" sz="2200" dirty="0" smtClean="0">
                <a:latin typeface="NewtonC"/>
              </a:rPr>
              <a:t>собой часть </a:t>
            </a:r>
            <a:r>
              <a:rPr lang="ru-RU" sz="2200" dirty="0">
                <a:latin typeface="NewtonC"/>
              </a:rPr>
              <a:t>тепла, которое подлежит добыче [</a:t>
            </a:r>
            <a:r>
              <a:rPr lang="ru-RU" sz="2200" dirty="0" err="1">
                <a:latin typeface="NewtonC"/>
              </a:rPr>
              <a:t>Atlas</a:t>
            </a:r>
            <a:r>
              <a:rPr lang="ru-RU" sz="2200" dirty="0">
                <a:latin typeface="NewtonC"/>
              </a:rPr>
              <a:t>, 2002</a:t>
            </a:r>
            <a:r>
              <a:rPr lang="ru-RU" sz="2200" dirty="0" smtClean="0">
                <a:latin typeface="NewtonC"/>
              </a:rPr>
              <a:t>] (Геотермический Атлас Беларуси).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9040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22" y="737490"/>
            <a:ext cx="115907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400" dirty="0" smtClean="0">
                <a:latin typeface="NewtonC"/>
              </a:rPr>
              <a:t>Коэффициент </a:t>
            </a:r>
            <a:r>
              <a:rPr lang="ru-RU" sz="2400" i="1" dirty="0">
                <a:solidFill>
                  <a:srgbClr val="000000"/>
                </a:solidFill>
                <a:latin typeface="NewtonC-Italic"/>
              </a:rPr>
              <a:t>R</a:t>
            </a:r>
            <a:r>
              <a:rPr lang="ru-RU" sz="2400" baseline="-25000" dirty="0">
                <a:solidFill>
                  <a:srgbClr val="000000"/>
                </a:solidFill>
                <a:latin typeface="NewtonC"/>
              </a:rPr>
              <a:t>0</a:t>
            </a:r>
            <a:r>
              <a:rPr lang="ru-RU" sz="2400" dirty="0">
                <a:solidFill>
                  <a:srgbClr val="000000"/>
                </a:solidFill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зависит </a:t>
            </a:r>
            <a:r>
              <a:rPr lang="ru-RU" sz="2400" dirty="0">
                <a:latin typeface="NewtonC"/>
              </a:rPr>
              <a:t>от выбранной технологии. Если добыча </a:t>
            </a:r>
            <a:r>
              <a:rPr lang="ru-RU" sz="2400" dirty="0" smtClean="0">
                <a:latin typeface="NewtonC"/>
              </a:rPr>
              <a:t>производится </a:t>
            </a:r>
            <a:r>
              <a:rPr lang="ru-RU" sz="2400" dirty="0">
                <a:latin typeface="NewtonC"/>
              </a:rPr>
              <a:t>с использованием дублета скважин, что наиболее целесообразно, например</a:t>
            </a:r>
            <a:r>
              <a:rPr lang="ru-RU" sz="2400" dirty="0" smtClean="0">
                <a:latin typeface="NewtonC"/>
              </a:rPr>
              <a:t>, для </a:t>
            </a:r>
            <a:r>
              <a:rPr lang="ru-RU" sz="2400" dirty="0">
                <a:latin typeface="NewtonC"/>
              </a:rPr>
              <a:t>условий </a:t>
            </a:r>
            <a:r>
              <a:rPr lang="ru-RU" sz="2400" dirty="0" err="1">
                <a:latin typeface="NewtonC"/>
              </a:rPr>
              <a:t>Припятского</a:t>
            </a:r>
            <a:r>
              <a:rPr lang="ru-RU" sz="2400" dirty="0">
                <a:latin typeface="NewtonC"/>
              </a:rPr>
              <a:t> прогиба, при котором через эксплуатационную </a:t>
            </a:r>
            <a:r>
              <a:rPr lang="ru-RU" sz="2400" dirty="0" smtClean="0">
                <a:latin typeface="NewtonC"/>
              </a:rPr>
              <a:t>скважину </a:t>
            </a:r>
            <a:r>
              <a:rPr lang="ru-RU" sz="2400" dirty="0">
                <a:latin typeface="NewtonC"/>
              </a:rPr>
              <a:t>происходит подъем геотермального флюида, а через нагнетательную – </a:t>
            </a:r>
            <a:r>
              <a:rPr lang="ru-RU" sz="2400" dirty="0" smtClean="0">
                <a:latin typeface="NewtonC"/>
              </a:rPr>
              <a:t>захоронение </a:t>
            </a:r>
            <a:r>
              <a:rPr lang="ru-RU" sz="2400" dirty="0">
                <a:latin typeface="NewtonC"/>
              </a:rPr>
              <a:t>отработанного флюида в водоносный горизонт, </a:t>
            </a:r>
            <a:r>
              <a:rPr lang="ru-RU" sz="2400" dirty="0" smtClean="0">
                <a:latin typeface="NewtonC"/>
              </a:rPr>
              <a:t>тогда:</a:t>
            </a:r>
            <a:endParaRPr lang="ru-RU" sz="2400" dirty="0">
              <a:latin typeface="NewtonC"/>
            </a:endParaRPr>
          </a:p>
          <a:p>
            <a:pPr indent="444500" algn="ctr"/>
            <a:r>
              <a:rPr lang="pt-BR" sz="2400" i="1" dirty="0">
                <a:latin typeface="NewtonC-Italic"/>
              </a:rPr>
              <a:t>R</a:t>
            </a:r>
            <a:r>
              <a:rPr lang="pt-BR" sz="2400" baseline="-25000" dirty="0">
                <a:latin typeface="NewtonC"/>
              </a:rPr>
              <a:t>0</a:t>
            </a:r>
            <a:r>
              <a:rPr lang="pt-BR" sz="2400" dirty="0">
                <a:latin typeface="NewtonC"/>
              </a:rPr>
              <a:t> = 0,33(</a:t>
            </a:r>
            <a:r>
              <a:rPr lang="pt-BR" sz="2400" i="1" dirty="0">
                <a:latin typeface="NewtonC-Italic"/>
              </a:rPr>
              <a:t>T</a:t>
            </a:r>
            <a:r>
              <a:rPr lang="pt-BR" sz="2400" i="1" baseline="-25000" dirty="0">
                <a:latin typeface="NewtonC-Italic"/>
              </a:rPr>
              <a:t>t</a:t>
            </a:r>
            <a:r>
              <a:rPr lang="pt-BR" sz="2400" i="1" dirty="0">
                <a:latin typeface="NewtonC-Italic"/>
              </a:rPr>
              <a:t> </a:t>
            </a:r>
            <a:r>
              <a:rPr lang="pt-BR" sz="2400" dirty="0">
                <a:latin typeface="NewtonC-Italic"/>
              </a:rPr>
              <a:t>−</a:t>
            </a:r>
            <a:r>
              <a:rPr lang="pt-BR" sz="2400" i="1" dirty="0">
                <a:latin typeface="NewtonC-Italic"/>
              </a:rPr>
              <a:t>T</a:t>
            </a:r>
            <a:r>
              <a:rPr lang="pt-BR" sz="2400" i="1" baseline="-25000" dirty="0">
                <a:latin typeface="NewtonC-Italic"/>
              </a:rPr>
              <a:t>r</a:t>
            </a:r>
            <a:r>
              <a:rPr lang="pt-BR" sz="2400" i="1" dirty="0">
                <a:latin typeface="NewtonC-Italic"/>
              </a:rPr>
              <a:t> </a:t>
            </a:r>
            <a:r>
              <a:rPr lang="pt-BR" sz="2400" dirty="0" smtClean="0">
                <a:latin typeface="NewtonC"/>
              </a:rPr>
              <a:t>)</a:t>
            </a:r>
            <a:r>
              <a:rPr lang="ru-RU" sz="2400" dirty="0" smtClean="0">
                <a:latin typeface="NewtonC"/>
              </a:rPr>
              <a:t> /</a:t>
            </a:r>
            <a:r>
              <a:rPr lang="pt-BR" sz="2400" dirty="0" smtClean="0">
                <a:latin typeface="NewtonC"/>
              </a:rPr>
              <a:t> </a:t>
            </a:r>
            <a:r>
              <a:rPr lang="pt-BR" sz="2400" dirty="0">
                <a:latin typeface="NewtonC"/>
              </a:rPr>
              <a:t>(</a:t>
            </a:r>
            <a:r>
              <a:rPr lang="pt-BR" sz="2400" i="1" dirty="0">
                <a:latin typeface="NewtonC-Italic"/>
              </a:rPr>
              <a:t>T</a:t>
            </a:r>
            <a:r>
              <a:rPr lang="pt-BR" sz="2400" i="1" baseline="-25000" dirty="0">
                <a:latin typeface="NewtonC-Italic"/>
              </a:rPr>
              <a:t>t</a:t>
            </a:r>
            <a:r>
              <a:rPr lang="pt-BR" sz="2400" i="1" dirty="0">
                <a:latin typeface="NewtonC-Italic"/>
              </a:rPr>
              <a:t> </a:t>
            </a:r>
            <a:r>
              <a:rPr lang="pt-BR" sz="2400" dirty="0">
                <a:latin typeface="NewtonC-Italic"/>
              </a:rPr>
              <a:t>−</a:t>
            </a:r>
            <a:r>
              <a:rPr lang="pt-BR" sz="2400" i="1" dirty="0">
                <a:latin typeface="NewtonC-Italic"/>
              </a:rPr>
              <a:t>T</a:t>
            </a:r>
            <a:r>
              <a:rPr lang="pt-BR" sz="2400" baseline="-25000" dirty="0">
                <a:latin typeface="NewtonC"/>
              </a:rPr>
              <a:t>0</a:t>
            </a:r>
            <a:r>
              <a:rPr lang="pt-BR" sz="2400" dirty="0">
                <a:latin typeface="NewtonC"/>
              </a:rPr>
              <a:t> ), </a:t>
            </a:r>
            <a:r>
              <a:rPr lang="ru-RU" sz="2400" dirty="0" smtClean="0">
                <a:latin typeface="NewtonC"/>
              </a:rPr>
              <a:t>					</a:t>
            </a:r>
            <a:r>
              <a:rPr lang="pt-BR" sz="2400" dirty="0" smtClean="0">
                <a:latin typeface="NewtonC"/>
              </a:rPr>
              <a:t>(11.4)</a:t>
            </a:r>
            <a:endParaRPr lang="ru-RU" sz="2400" dirty="0" smtClean="0">
              <a:latin typeface="NewtonC"/>
            </a:endParaRPr>
          </a:p>
          <a:p>
            <a:r>
              <a:rPr lang="ru-RU" sz="2400" dirty="0" smtClean="0">
                <a:latin typeface="NewtonC"/>
              </a:rPr>
              <a:t>где </a:t>
            </a:r>
            <a:r>
              <a:rPr lang="ru-RU" sz="2400" i="1" dirty="0" err="1">
                <a:latin typeface="NewtonC-Italic"/>
              </a:rPr>
              <a:t>T</a:t>
            </a:r>
            <a:r>
              <a:rPr lang="ru-RU" sz="2400" i="1" baseline="-25000" dirty="0" err="1">
                <a:latin typeface="NewtonC-Italic"/>
              </a:rPr>
              <a:t>r</a:t>
            </a:r>
            <a:r>
              <a:rPr lang="ru-RU" sz="2400" i="1" dirty="0">
                <a:latin typeface="NewtonC-Italic"/>
              </a:rPr>
              <a:t> </a:t>
            </a:r>
            <a:r>
              <a:rPr lang="ru-RU" sz="2400" dirty="0">
                <a:latin typeface="NewtonC"/>
              </a:rPr>
              <a:t>– температура закачки (</a:t>
            </a:r>
            <a:r>
              <a:rPr lang="ru-RU" sz="2400" dirty="0" err="1">
                <a:latin typeface="NewtonC"/>
              </a:rPr>
              <a:t>реинжекции</a:t>
            </a:r>
            <a:r>
              <a:rPr lang="ru-RU" sz="2400" dirty="0">
                <a:latin typeface="NewtonC"/>
              </a:rPr>
              <a:t>), °С.</a:t>
            </a:r>
          </a:p>
          <a:p>
            <a:pPr indent="444500"/>
            <a:r>
              <a:rPr lang="ru-RU" sz="2400" dirty="0">
                <a:latin typeface="NewtonC"/>
              </a:rPr>
              <a:t>Возврат отработанных термальных вод в водоносный горизонт </a:t>
            </a:r>
            <a:r>
              <a:rPr lang="ru-RU" sz="2400" dirty="0" smtClean="0">
                <a:latin typeface="NewtonC"/>
              </a:rPr>
              <a:t>предотвращает </a:t>
            </a:r>
            <a:r>
              <a:rPr lang="ru-RU" sz="2400" dirty="0">
                <a:latin typeface="NewtonC"/>
              </a:rPr>
              <a:t>падение давления в нем во время эксплуатации, равно как и загрязнение </a:t>
            </a:r>
            <a:r>
              <a:rPr lang="ru-RU" sz="2400" dirty="0" smtClean="0">
                <a:latin typeface="NewtonC"/>
              </a:rPr>
              <a:t>поверхностных </a:t>
            </a:r>
            <a:r>
              <a:rPr lang="ru-RU" sz="2400" dirty="0">
                <a:latin typeface="NewtonC"/>
              </a:rPr>
              <a:t>водотоков отработанными минеральными водами и солеными </a:t>
            </a:r>
            <a:r>
              <a:rPr lang="ru-RU" sz="2400" dirty="0" smtClean="0">
                <a:latin typeface="NewtonC"/>
              </a:rPr>
              <a:t>рассолами</a:t>
            </a:r>
            <a:r>
              <a:rPr lang="ru-RU" sz="2400" dirty="0">
                <a:latin typeface="NewtonC"/>
              </a:rPr>
              <a:t>. Группа экспертов Европейского союза рекомендует значение </a:t>
            </a:r>
            <a:r>
              <a:rPr lang="ru-RU" sz="2400" i="1" dirty="0" err="1">
                <a:latin typeface="NewtonC-Italic"/>
              </a:rPr>
              <a:t>T</a:t>
            </a:r>
            <a:r>
              <a:rPr lang="ru-RU" sz="2400" i="1" baseline="-25000" dirty="0" err="1">
                <a:latin typeface="NewtonC-Italic"/>
              </a:rPr>
              <a:t>r</a:t>
            </a:r>
            <a:r>
              <a:rPr lang="ru-RU" sz="2400" i="1" dirty="0">
                <a:latin typeface="NewtonC-Italic"/>
              </a:rPr>
              <a:t> </a:t>
            </a:r>
            <a:r>
              <a:rPr lang="ru-RU" sz="2400" dirty="0">
                <a:latin typeface="NewtonC-Italic"/>
              </a:rPr>
              <a:t>= </a:t>
            </a:r>
            <a:r>
              <a:rPr lang="ru-RU" sz="2400" dirty="0">
                <a:latin typeface="NewtonC"/>
              </a:rPr>
              <a:t>+25 °С</a:t>
            </a:r>
            <a:r>
              <a:rPr lang="ru-RU" sz="2400" dirty="0" smtClean="0">
                <a:latin typeface="NewtonC"/>
              </a:rPr>
              <a:t>, хотя </a:t>
            </a:r>
            <a:r>
              <a:rPr lang="ru-RU" sz="2400" dirty="0">
                <a:latin typeface="NewtonC"/>
              </a:rPr>
              <a:t>на практике используют и меньшую величину: на </a:t>
            </a:r>
            <a:r>
              <a:rPr lang="ru-RU" sz="2400" dirty="0" err="1">
                <a:latin typeface="NewtonC"/>
              </a:rPr>
              <a:t>Клайпедской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геотермальной </a:t>
            </a:r>
            <a:r>
              <a:rPr lang="ru-RU" sz="2400" dirty="0">
                <a:latin typeface="NewtonC"/>
              </a:rPr>
              <a:t>станции закачка отработанного рассола </a:t>
            </a:r>
            <a:r>
              <a:rPr lang="ru-RU" sz="2400" dirty="0" err="1" smtClean="0">
                <a:latin typeface="NewtonC"/>
              </a:rPr>
              <a:t>произво-дилась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при температуре </a:t>
            </a:r>
            <a:r>
              <a:rPr lang="ru-RU" sz="2400" dirty="0" smtClean="0">
                <a:latin typeface="NewtonC"/>
              </a:rPr>
              <a:t>всего +</a:t>
            </a:r>
            <a:r>
              <a:rPr lang="ru-RU" sz="2400" dirty="0">
                <a:latin typeface="NewtonC"/>
              </a:rPr>
              <a:t>11 °С, позже она была повышена до +18 °С, поскольку при охлаждении до +</a:t>
            </a:r>
            <a:r>
              <a:rPr lang="ru-RU" sz="2400" dirty="0" smtClean="0">
                <a:latin typeface="NewtonC"/>
              </a:rPr>
              <a:t>11°С отмечалось </a:t>
            </a:r>
            <a:r>
              <a:rPr lang="ru-RU" sz="2400" dirty="0">
                <a:latin typeface="NewtonC"/>
              </a:rPr>
              <a:t>выпадение гипса из рассола.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3154" y="99690"/>
            <a:ext cx="10757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0000"/>
                </a:solidFill>
                <a:latin typeface="RespectNr-Bold"/>
              </a:rPr>
              <a:t>МЕТОДИКА, ПРИНЯТАЯ В СТРАНАХ ЗАПАДНОЙ ЕВРОПЫ </a:t>
            </a:r>
            <a:r>
              <a:rPr lang="ru-RU" sz="2800" dirty="0" smtClean="0">
                <a:solidFill>
                  <a:srgbClr val="000000"/>
                </a:solidFill>
                <a:latin typeface="RespectNr-Bold"/>
              </a:rPr>
              <a:t>(2)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58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576" y="800957"/>
            <a:ext cx="57604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NewtonC"/>
              </a:rPr>
              <a:t>Если используется только одна </a:t>
            </a:r>
            <a:r>
              <a:rPr lang="ru-RU" sz="2000" dirty="0" smtClean="0">
                <a:latin typeface="NewtonC"/>
              </a:rPr>
              <a:t>эксплуатационная </a:t>
            </a:r>
            <a:r>
              <a:rPr lang="ru-RU" sz="2000" dirty="0">
                <a:latin typeface="NewtonC"/>
              </a:rPr>
              <a:t>скважина, например, когда теплые воды пресные, то </a:t>
            </a:r>
            <a:r>
              <a:rPr lang="ru-RU" sz="2000" dirty="0" smtClean="0">
                <a:latin typeface="NewtonC"/>
              </a:rPr>
              <a:t>рекомендуется значение </a:t>
            </a:r>
            <a:r>
              <a:rPr lang="ru-RU" sz="2000" dirty="0">
                <a:latin typeface="NewtonC"/>
              </a:rPr>
              <a:t>коэффициента извлечения [</a:t>
            </a:r>
            <a:r>
              <a:rPr lang="ru-RU" sz="2000" dirty="0" err="1">
                <a:latin typeface="NewtonC"/>
              </a:rPr>
              <a:t>Atlas</a:t>
            </a:r>
            <a:r>
              <a:rPr lang="ru-RU" sz="2000" dirty="0">
                <a:latin typeface="NewtonC"/>
              </a:rPr>
              <a:t>, 2002] </a:t>
            </a:r>
            <a:endParaRPr lang="ru-RU" sz="2000" dirty="0" smtClean="0">
              <a:latin typeface="NewtonC"/>
            </a:endParaRPr>
          </a:p>
          <a:p>
            <a:pPr algn="ctr"/>
            <a:r>
              <a:rPr lang="ru-RU" sz="2000" i="1" dirty="0" smtClean="0">
                <a:latin typeface="NewtonC-Italic"/>
              </a:rPr>
              <a:t>R</a:t>
            </a:r>
            <a:r>
              <a:rPr lang="ru-RU" sz="2000" baseline="-25000" dirty="0" smtClean="0">
                <a:latin typeface="NewtonC"/>
              </a:rPr>
              <a:t>0</a:t>
            </a:r>
            <a:r>
              <a:rPr lang="ru-RU" sz="2000" dirty="0" smtClean="0">
                <a:latin typeface="NewtonC"/>
              </a:rPr>
              <a:t> </a:t>
            </a:r>
            <a:r>
              <a:rPr lang="ru-RU" sz="2000" dirty="0">
                <a:latin typeface="NewtonC"/>
              </a:rPr>
              <a:t>≈ 0,1.</a:t>
            </a:r>
          </a:p>
          <a:p>
            <a:r>
              <a:rPr lang="ru-RU" sz="2000" dirty="0">
                <a:latin typeface="NewtonC"/>
              </a:rPr>
              <a:t>В расчет входят данные по </a:t>
            </a:r>
            <a:r>
              <a:rPr lang="ru-RU" sz="2000" dirty="0" smtClean="0">
                <a:latin typeface="NewtonC"/>
              </a:rPr>
              <a:t>объемной теплоемкости </a:t>
            </a:r>
            <a:r>
              <a:rPr lang="ru-RU" sz="2000" dirty="0">
                <a:latin typeface="NewtonC"/>
              </a:rPr>
              <a:t>горной породы и </a:t>
            </a:r>
            <a:r>
              <a:rPr lang="ru-RU" sz="2000" dirty="0" smtClean="0">
                <a:latin typeface="NewtonC"/>
              </a:rPr>
              <a:t>воды </a:t>
            </a:r>
            <a:r>
              <a:rPr lang="ru-RU" sz="2000" dirty="0" err="1" smtClean="0"/>
              <a:t>ρ</a:t>
            </a:r>
            <a:r>
              <a:rPr lang="ru-RU" sz="2000" i="1" baseline="-25000" dirty="0" err="1" smtClean="0">
                <a:latin typeface="NewtonC-Italic"/>
              </a:rPr>
              <a:t>m</a:t>
            </a:r>
            <a:r>
              <a:rPr lang="ru-RU" sz="2000" i="1" dirty="0" err="1" smtClean="0">
                <a:latin typeface="NewtonC-Italic"/>
              </a:rPr>
              <a:t>c</a:t>
            </a:r>
            <a:r>
              <a:rPr lang="ru-RU" sz="2000" i="1" baseline="-25000" dirty="0" err="1" smtClean="0">
                <a:latin typeface="NewtonC-Italic"/>
              </a:rPr>
              <a:t>m</a:t>
            </a:r>
            <a:r>
              <a:rPr lang="ru-RU" sz="2000" i="1" dirty="0" smtClean="0">
                <a:latin typeface="NewtonC-Italic"/>
              </a:rPr>
              <a:t> </a:t>
            </a:r>
            <a:r>
              <a:rPr lang="ru-RU" sz="2000" dirty="0">
                <a:latin typeface="NewtonC"/>
              </a:rPr>
              <a:t>и </a:t>
            </a:r>
            <a:r>
              <a:rPr lang="ru-RU" sz="2000" dirty="0" err="1">
                <a:latin typeface="NewtonC"/>
              </a:rPr>
              <a:t>ρ</a:t>
            </a:r>
            <a:r>
              <a:rPr lang="ru-RU" sz="2000" i="1" baseline="-25000" dirty="0" err="1">
                <a:latin typeface="NewtonC-Italic"/>
              </a:rPr>
              <a:t>w</a:t>
            </a:r>
            <a:r>
              <a:rPr lang="ru-RU" sz="2000" i="1" dirty="0" err="1">
                <a:latin typeface="NewtonC-Italic"/>
              </a:rPr>
              <a:t>c</a:t>
            </a:r>
            <a:r>
              <a:rPr lang="ru-RU" sz="2000" i="1" baseline="-25000" dirty="0" err="1">
                <a:latin typeface="NewtonC-Italic"/>
              </a:rPr>
              <a:t>w</a:t>
            </a:r>
            <a:r>
              <a:rPr lang="ru-RU" sz="2000" i="1" dirty="0">
                <a:latin typeface="NewtonC-Italic"/>
              </a:rPr>
              <a:t> </a:t>
            </a:r>
            <a:r>
              <a:rPr lang="ru-RU" sz="2000" dirty="0">
                <a:latin typeface="NewtonC"/>
              </a:rPr>
              <a:t>соответственно. </a:t>
            </a:r>
            <a:r>
              <a:rPr lang="ru-RU" sz="2000" dirty="0" smtClean="0">
                <a:latin typeface="NewtonC"/>
              </a:rPr>
              <a:t>Первые определяются </a:t>
            </a:r>
            <a:r>
              <a:rPr lang="ru-RU" sz="2000" dirty="0">
                <a:latin typeface="NewtonC"/>
              </a:rPr>
              <a:t>по данным </a:t>
            </a:r>
            <a:r>
              <a:rPr lang="ru-RU" sz="2000" dirty="0" smtClean="0">
                <a:latin typeface="NewtonC"/>
              </a:rPr>
              <a:t>лабораторных </a:t>
            </a:r>
            <a:r>
              <a:rPr lang="ru-RU" sz="2000" dirty="0">
                <a:latin typeface="NewtonC"/>
              </a:rPr>
              <a:t>измерений, выполняемых на </a:t>
            </a:r>
            <a:r>
              <a:rPr lang="ru-RU" sz="2000" dirty="0" smtClean="0">
                <a:latin typeface="NewtonC"/>
              </a:rPr>
              <a:t>образцах </a:t>
            </a:r>
            <a:r>
              <a:rPr lang="ru-RU" sz="2000" dirty="0">
                <a:latin typeface="NewtonC"/>
              </a:rPr>
              <a:t>горных пород, поднятых при </a:t>
            </a:r>
            <a:r>
              <a:rPr lang="ru-RU" sz="2000" dirty="0" smtClean="0">
                <a:latin typeface="NewtonC"/>
              </a:rPr>
              <a:t>бурении </a:t>
            </a:r>
            <a:r>
              <a:rPr lang="ru-RU" sz="2000" dirty="0">
                <a:latin typeface="NewtonC"/>
              </a:rPr>
              <a:t>скважин. Удельная </a:t>
            </a:r>
            <a:r>
              <a:rPr lang="ru-RU" sz="2000" dirty="0" smtClean="0">
                <a:latin typeface="NewtonC"/>
              </a:rPr>
              <a:t>теплоемкость воды </a:t>
            </a:r>
            <a:r>
              <a:rPr lang="ru-RU" sz="2000" dirty="0">
                <a:latin typeface="NewtonC"/>
              </a:rPr>
              <a:t>является параметром, </a:t>
            </a:r>
            <a:r>
              <a:rPr lang="ru-RU" sz="2000" dirty="0" smtClean="0">
                <a:latin typeface="NewtonC"/>
              </a:rPr>
              <a:t>зависящим от </a:t>
            </a:r>
            <a:r>
              <a:rPr lang="ru-RU" sz="2000" dirty="0">
                <a:latin typeface="NewtonC"/>
              </a:rPr>
              <a:t>температуры. Максимальные </a:t>
            </a:r>
            <a:r>
              <a:rPr lang="ru-RU" sz="2000" dirty="0" smtClean="0">
                <a:latin typeface="NewtonC"/>
              </a:rPr>
              <a:t>значения </a:t>
            </a:r>
            <a:r>
              <a:rPr lang="ru-RU" sz="2000" dirty="0">
                <a:latin typeface="NewtonC"/>
              </a:rPr>
              <a:t>этого параметра находятся в </a:t>
            </a:r>
            <a:r>
              <a:rPr lang="ru-RU" sz="2000" dirty="0" smtClean="0">
                <a:latin typeface="NewtonC"/>
              </a:rPr>
              <a:t>диапазоне </a:t>
            </a:r>
            <a:r>
              <a:rPr lang="ru-RU" sz="2000" dirty="0">
                <a:latin typeface="NewtonC"/>
              </a:rPr>
              <a:t>+30 ... +50 °С. Вид этой </a:t>
            </a:r>
            <a:r>
              <a:rPr lang="ru-RU" sz="2000" dirty="0" smtClean="0">
                <a:latin typeface="NewtonC"/>
              </a:rPr>
              <a:t>зависимости </a:t>
            </a:r>
            <a:r>
              <a:rPr lang="ru-RU" sz="2000" dirty="0">
                <a:latin typeface="NewtonC"/>
              </a:rPr>
              <a:t>представлен на рис. 11.2 [Кошкин</a:t>
            </a:r>
            <a:r>
              <a:rPr lang="ru-RU" sz="2000" dirty="0" smtClean="0">
                <a:latin typeface="NewtonC"/>
              </a:rPr>
              <a:t>, </a:t>
            </a:r>
            <a:r>
              <a:rPr lang="ru-RU" sz="2000" dirty="0" err="1" smtClean="0">
                <a:latin typeface="NewtonC"/>
              </a:rPr>
              <a:t>Ширкевич</a:t>
            </a:r>
            <a:r>
              <a:rPr lang="ru-RU" sz="2000" dirty="0">
                <a:latin typeface="NewtonC"/>
              </a:rPr>
              <a:t>, 1976].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30" y="860171"/>
            <a:ext cx="5894910" cy="42948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90825" y="51550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NewtonC-Italic"/>
              </a:rPr>
              <a:t>Рис. 11.2</a:t>
            </a:r>
            <a:r>
              <a:rPr lang="ru-RU" dirty="0">
                <a:latin typeface="NewtonC"/>
              </a:rPr>
              <a:t>. Удельная теплоемкость воды</a:t>
            </a:r>
          </a:p>
          <a:p>
            <a:r>
              <a:rPr lang="ru-RU" dirty="0">
                <a:latin typeface="NewtonC"/>
              </a:rPr>
              <a:t>при различных температурах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72478" y="90073"/>
            <a:ext cx="5820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NewtonC"/>
              </a:rPr>
              <a:t>Удельная теплоемкость воды</a:t>
            </a:r>
          </a:p>
        </p:txBody>
      </p:sp>
    </p:spTree>
    <p:extLst>
      <p:ext uri="{BB962C8B-B14F-4D97-AF65-F5344CB8AC3E}">
        <p14:creationId xmlns:p14="http://schemas.microsoft.com/office/powerpoint/2010/main" val="62211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2666" y="58468"/>
            <a:ext cx="9178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RespectNr-Bold"/>
              </a:rPr>
              <a:t>РЕСУРС</a:t>
            </a:r>
            <a:r>
              <a:rPr lang="ru-RU" sz="3600" b="1" dirty="0">
                <a:latin typeface="RespectNr-Bold"/>
              </a:rPr>
              <a:t>Ы</a:t>
            </a:r>
            <a:r>
              <a:rPr lang="ru-RU" sz="3600" b="1" dirty="0" smtClean="0">
                <a:latin typeface="RespectNr-Bold"/>
              </a:rPr>
              <a:t> </a:t>
            </a:r>
            <a:r>
              <a:rPr lang="ru-RU" sz="3600" b="1" dirty="0">
                <a:latin typeface="RespectNr-Bold"/>
              </a:rPr>
              <a:t>ГЕОТЕРМАЛЬНОЙ ЭНЕРГИИ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245" y="596229"/>
            <a:ext cx="112971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2400" dirty="0">
                <a:latin typeface="NewtonC"/>
              </a:rPr>
              <a:t>По существу, геотермальные ресурсы представляют собой ту долю </a:t>
            </a:r>
            <a:r>
              <a:rPr lang="ru-RU" sz="2400" dirty="0" smtClean="0">
                <a:latin typeface="NewtonC"/>
              </a:rPr>
              <a:t>геотермальной </a:t>
            </a:r>
            <a:r>
              <a:rPr lang="ru-RU" sz="2400" dirty="0">
                <a:latin typeface="NewtonC"/>
              </a:rPr>
              <a:t>энергии, которая может быть экономически рентабельно извлечена в </a:t>
            </a:r>
            <a:r>
              <a:rPr lang="ru-RU" sz="2400" dirty="0" smtClean="0">
                <a:latin typeface="NewtonC"/>
              </a:rPr>
              <a:t>ближайшем </a:t>
            </a:r>
            <a:r>
              <a:rPr lang="ru-RU" sz="2400" dirty="0">
                <a:latin typeface="NewtonC"/>
              </a:rPr>
              <a:t>будущем. Геотермальные резервы </a:t>
            </a:r>
            <a:r>
              <a:rPr lang="ru-RU" sz="2400" dirty="0" smtClean="0">
                <a:latin typeface="NewtonC"/>
              </a:rPr>
              <a:t>– это </a:t>
            </a:r>
            <a:r>
              <a:rPr lang="ru-RU" sz="2400" dirty="0">
                <a:latin typeface="NewtonC"/>
              </a:rPr>
              <a:t>часть ресурсов, </a:t>
            </a:r>
            <a:r>
              <a:rPr lang="ru-RU" sz="2400" dirty="0" smtClean="0">
                <a:latin typeface="NewtonC"/>
              </a:rPr>
              <a:t>эксплуатируемых в </a:t>
            </a:r>
            <a:r>
              <a:rPr lang="ru-RU" sz="2400" dirty="0">
                <a:latin typeface="NewtonC"/>
              </a:rPr>
              <a:t>настоящее время, что подтверждается данными бурения, геологическими, </a:t>
            </a:r>
            <a:r>
              <a:rPr lang="ru-RU" sz="2400" dirty="0" smtClean="0">
                <a:latin typeface="NewtonC"/>
              </a:rPr>
              <a:t>геофизическими </a:t>
            </a:r>
            <a:r>
              <a:rPr lang="ru-RU" sz="2400" dirty="0">
                <a:latin typeface="NewtonC"/>
              </a:rPr>
              <a:t>и геохимическими исследованиями. Имеется несколько </a:t>
            </a:r>
            <a:r>
              <a:rPr lang="ru-RU" sz="2400" dirty="0" smtClean="0">
                <a:latin typeface="NewtonC"/>
              </a:rPr>
              <a:t>методов количественной </a:t>
            </a:r>
            <a:r>
              <a:rPr lang="ru-RU" sz="2400" dirty="0">
                <a:latin typeface="NewtonC"/>
              </a:rPr>
              <a:t>оценки геотермальных ресурсов. Для предварительной </a:t>
            </a:r>
            <a:r>
              <a:rPr lang="ru-RU" sz="2400" dirty="0" smtClean="0">
                <a:latin typeface="NewtonC"/>
              </a:rPr>
              <a:t>оценки плотности </a:t>
            </a:r>
            <a:r>
              <a:rPr lang="ru-RU" sz="2400" dirty="0">
                <a:latin typeface="NewtonC"/>
              </a:rPr>
              <a:t>ресурсов геотермальной энергии по методике, разработанной в 90-х гг</a:t>
            </a:r>
            <a:r>
              <a:rPr lang="ru-RU" sz="2400" dirty="0" smtClean="0">
                <a:latin typeface="NewtonC"/>
              </a:rPr>
              <a:t>. XX </a:t>
            </a:r>
            <a:r>
              <a:rPr lang="ru-RU" sz="2400" dirty="0">
                <a:latin typeface="NewtonC"/>
              </a:rPr>
              <a:t>в. в Ленинградском горном институте [</a:t>
            </a:r>
            <a:r>
              <a:rPr lang="ru-RU" sz="2400" dirty="0" err="1">
                <a:latin typeface="NewtonC"/>
              </a:rPr>
              <a:t>Дядькин</a:t>
            </a:r>
            <a:r>
              <a:rPr lang="ru-RU" sz="2400" dirty="0">
                <a:latin typeface="NewtonC"/>
              </a:rPr>
              <a:t> и др., 1991], принято </a:t>
            </a:r>
            <a:r>
              <a:rPr lang="ru-RU" sz="2400" dirty="0" smtClean="0">
                <a:latin typeface="NewtonC"/>
              </a:rPr>
              <a:t>выделять категории </a:t>
            </a:r>
            <a:r>
              <a:rPr lang="ru-RU" sz="2400" dirty="0">
                <a:latin typeface="NewtonC"/>
              </a:rPr>
              <a:t>ресурсов – перспективные (С</a:t>
            </a:r>
            <a:r>
              <a:rPr lang="ru-RU" sz="2400" baseline="-25000" dirty="0">
                <a:latin typeface="NewtonC"/>
              </a:rPr>
              <a:t>3</a:t>
            </a:r>
            <a:r>
              <a:rPr lang="ru-RU" sz="2400" dirty="0">
                <a:latin typeface="NewtonC"/>
              </a:rPr>
              <a:t>) и прогнозные (Р</a:t>
            </a:r>
            <a:r>
              <a:rPr lang="ru-RU" sz="2400" baseline="-25000" dirty="0">
                <a:latin typeface="NewtonC"/>
              </a:rPr>
              <a:t>1</a:t>
            </a:r>
            <a:r>
              <a:rPr lang="ru-RU" sz="2400" dirty="0">
                <a:latin typeface="NewtonC"/>
              </a:rPr>
              <a:t> и Р</a:t>
            </a:r>
            <a:r>
              <a:rPr lang="ru-RU" sz="2400" baseline="-25000" dirty="0">
                <a:latin typeface="NewtonC"/>
              </a:rPr>
              <a:t>2</a:t>
            </a:r>
            <a:r>
              <a:rPr lang="ru-RU" sz="2400" dirty="0" smtClean="0">
                <a:latin typeface="NewtonC"/>
              </a:rPr>
              <a:t>).</a:t>
            </a:r>
          </a:p>
          <a:p>
            <a:pPr indent="536575"/>
            <a:r>
              <a:rPr lang="ru-RU" sz="2400" dirty="0">
                <a:latin typeface="NewtonC"/>
              </a:rPr>
              <a:t>Ресурсы категории Р</a:t>
            </a:r>
            <a:r>
              <a:rPr lang="ru-RU" sz="2400" baseline="-25000" dirty="0">
                <a:latin typeface="NewtonC"/>
              </a:rPr>
              <a:t>1</a:t>
            </a:r>
            <a:r>
              <a:rPr lang="ru-RU" sz="2400" dirty="0">
                <a:latin typeface="NewtonC"/>
              </a:rPr>
              <a:t> применяют при доказанной возможности освоения </a:t>
            </a:r>
            <a:r>
              <a:rPr lang="ru-RU" sz="2400" dirty="0" smtClean="0">
                <a:latin typeface="NewtonC"/>
              </a:rPr>
              <a:t>подземного </a:t>
            </a:r>
            <a:r>
              <a:rPr lang="ru-RU" sz="2400" dirty="0">
                <a:latin typeface="NewtonC"/>
              </a:rPr>
              <a:t>тепла, тогда как ресурсы категории Р</a:t>
            </a:r>
            <a:r>
              <a:rPr lang="ru-RU" sz="2400" baseline="-25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 учитывают лишь </a:t>
            </a:r>
            <a:r>
              <a:rPr lang="ru-RU" sz="2400" dirty="0" smtClean="0">
                <a:latin typeface="NewtonC"/>
              </a:rPr>
              <a:t>потенциальную возможность </a:t>
            </a:r>
            <a:r>
              <a:rPr lang="ru-RU" sz="2400" dirty="0">
                <a:latin typeface="NewtonC"/>
              </a:rPr>
              <a:t>формирования и промышленной локализации месторождений </a:t>
            </a:r>
            <a:r>
              <a:rPr lang="ru-RU" sz="2400" dirty="0" smtClean="0">
                <a:latin typeface="NewtonC"/>
              </a:rPr>
              <a:t>этой энергии </a:t>
            </a:r>
            <a:r>
              <a:rPr lang="ru-RU" sz="2400" dirty="0">
                <a:latin typeface="NewtonC"/>
              </a:rPr>
              <a:t>для конкретной территории либо геологической структуры. Ресурсы </a:t>
            </a:r>
            <a:r>
              <a:rPr lang="ru-RU" sz="2400" dirty="0" smtClean="0">
                <a:latin typeface="NewtonC"/>
              </a:rPr>
              <a:t>категории </a:t>
            </a:r>
            <a:r>
              <a:rPr lang="ru-RU" sz="2400" dirty="0">
                <a:latin typeface="NewtonC"/>
              </a:rPr>
              <a:t>Р</a:t>
            </a:r>
            <a:r>
              <a:rPr lang="ru-RU" sz="2400" baseline="-25000" dirty="0">
                <a:latin typeface="NewtonC"/>
              </a:rPr>
              <a:t>1 </a:t>
            </a:r>
            <a:r>
              <a:rPr lang="ru-RU" sz="2400" dirty="0">
                <a:latin typeface="NewtonC"/>
              </a:rPr>
              <a:t>принято рассчитывать до глубин, серийно освоенных бурением – 6 км</a:t>
            </a:r>
            <a:r>
              <a:rPr lang="ru-RU" sz="2400" dirty="0" smtClean="0">
                <a:latin typeface="NewtonC"/>
              </a:rPr>
              <a:t>, а </a:t>
            </a:r>
            <a:r>
              <a:rPr lang="ru-RU" sz="2400" dirty="0">
                <a:latin typeface="NewtonC"/>
              </a:rPr>
              <a:t>ресурсы категории Р</a:t>
            </a:r>
            <a:r>
              <a:rPr lang="ru-RU" sz="2400" baseline="-25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 – до достижимой современными способами глубины </a:t>
            </a:r>
            <a:r>
              <a:rPr lang="ru-RU" sz="2400" dirty="0" smtClean="0">
                <a:latin typeface="NewtonC"/>
              </a:rPr>
              <a:t>бурения</a:t>
            </a:r>
            <a:r>
              <a:rPr lang="ru-RU" sz="2400" dirty="0">
                <a:latin typeface="NewtonC"/>
              </a:rPr>
              <a:t>, обычно до 10 км.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6223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0692" y="939853"/>
            <a:ext cx="111797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2600" dirty="0">
                <a:latin typeface="NewtonC"/>
              </a:rPr>
              <a:t>Данные, необходимые для оценки ресурсов геотермальной энергии с </a:t>
            </a:r>
            <a:r>
              <a:rPr lang="ru-RU" sz="2600" dirty="0" smtClean="0">
                <a:latin typeface="NewtonC"/>
              </a:rPr>
              <a:t>помощью </a:t>
            </a:r>
            <a:r>
              <a:rPr lang="ru-RU" sz="2600" dirty="0">
                <a:latin typeface="NewtonC"/>
              </a:rPr>
              <a:t>описанной методики, можно получить из литолого-стратиграфического </a:t>
            </a:r>
            <a:r>
              <a:rPr lang="ru-RU" sz="2600" dirty="0" smtClean="0">
                <a:latin typeface="NewtonC"/>
              </a:rPr>
              <a:t>описания </a:t>
            </a:r>
            <a:r>
              <a:rPr lang="ru-RU" sz="2600" dirty="0">
                <a:latin typeface="NewtonC"/>
              </a:rPr>
              <a:t>разреза, информации по пористости образцов горных пород, </a:t>
            </a:r>
            <a:r>
              <a:rPr lang="ru-RU" sz="2600" dirty="0" smtClean="0">
                <a:latin typeface="NewtonC"/>
              </a:rPr>
              <a:t>каротажных диаграмм </a:t>
            </a:r>
            <a:r>
              <a:rPr lang="ru-RU" sz="2600" dirty="0">
                <a:latin typeface="NewtonC"/>
              </a:rPr>
              <a:t>и термограмм скважин.</a:t>
            </a:r>
          </a:p>
          <a:p>
            <a:pPr indent="536575"/>
            <a:r>
              <a:rPr lang="ru-RU" sz="2600" dirty="0">
                <a:latin typeface="NewtonC"/>
              </a:rPr>
              <a:t>Сведения по геохимии рассолов важны для правильного выбора методики </a:t>
            </a:r>
            <a:r>
              <a:rPr lang="ru-RU" sz="2600" dirty="0" smtClean="0">
                <a:latin typeface="NewtonC"/>
              </a:rPr>
              <a:t>извлечения </a:t>
            </a:r>
            <a:r>
              <a:rPr lang="ru-RU" sz="2600" dirty="0">
                <a:latin typeface="NewtonC"/>
              </a:rPr>
              <a:t>геотермальной энергии и используется при разработке конкретных </a:t>
            </a:r>
            <a:r>
              <a:rPr lang="ru-RU" sz="2600" dirty="0" smtClean="0">
                <a:latin typeface="NewtonC"/>
              </a:rPr>
              <a:t>проектов</a:t>
            </a:r>
            <a:r>
              <a:rPr lang="ru-RU" sz="2600" dirty="0">
                <a:latin typeface="NewtonC"/>
              </a:rPr>
              <a:t>. Однако чаще всего эти сведения для глубоких горизонтов отсутствуют, </a:t>
            </a:r>
            <a:r>
              <a:rPr lang="ru-RU" sz="2600" dirty="0" smtClean="0">
                <a:latin typeface="NewtonC"/>
              </a:rPr>
              <a:t>особенно </a:t>
            </a:r>
            <a:r>
              <a:rPr lang="ru-RU" sz="2600" dirty="0">
                <a:latin typeface="NewtonC"/>
              </a:rPr>
              <a:t>за пределами месторождений углеводородов, поэтому и для оценки </a:t>
            </a:r>
            <a:r>
              <a:rPr lang="ru-RU" sz="2600" dirty="0" smtClean="0">
                <a:latin typeface="NewtonC"/>
              </a:rPr>
              <a:t>ресурсов геотермальной </a:t>
            </a:r>
            <a:r>
              <a:rPr lang="ru-RU" sz="2600" dirty="0">
                <a:latin typeface="NewtonC"/>
              </a:rPr>
              <a:t>энергии приходится применять усредненные </a:t>
            </a:r>
            <a:r>
              <a:rPr lang="ru-RU" sz="2600" dirty="0" smtClean="0">
                <a:latin typeface="NewtonC"/>
              </a:rPr>
              <a:t>данные.</a:t>
            </a:r>
          </a:p>
          <a:p>
            <a:pPr indent="536575"/>
            <a:r>
              <a:rPr lang="ru-RU" sz="2600" dirty="0" smtClean="0">
                <a:latin typeface="NewtonC"/>
              </a:rPr>
              <a:t>Приведенная методика </a:t>
            </a:r>
            <a:r>
              <a:rPr lang="ru-RU" sz="2600" dirty="0">
                <a:latin typeface="NewtonC"/>
              </a:rPr>
              <a:t>не требует знания других критичных параметров, которых чаще </a:t>
            </a:r>
            <a:r>
              <a:rPr lang="ru-RU" sz="2600" dirty="0" smtClean="0">
                <a:latin typeface="NewtonC"/>
              </a:rPr>
              <a:t>всего на этой стадии исследований отсутствуют </a:t>
            </a:r>
            <a:r>
              <a:rPr lang="ru-RU" sz="2600" dirty="0">
                <a:latin typeface="NewtonC"/>
              </a:rPr>
              <a:t>(например, площадное распределение радиогенной </a:t>
            </a:r>
            <a:r>
              <a:rPr lang="ru-RU" sz="2600" dirty="0" err="1">
                <a:latin typeface="NewtonC"/>
              </a:rPr>
              <a:t>теплогенерации</a:t>
            </a:r>
            <a:r>
              <a:rPr lang="ru-RU" sz="2600" dirty="0">
                <a:latin typeface="NewtonC"/>
              </a:rPr>
              <a:t> в </a:t>
            </a:r>
            <a:r>
              <a:rPr lang="ru-RU" sz="2600" dirty="0" smtClean="0">
                <a:latin typeface="NewtonC"/>
              </a:rPr>
              <a:t>пределах </a:t>
            </a:r>
            <a:r>
              <a:rPr lang="ru-RU" sz="2600" dirty="0">
                <a:latin typeface="NewtonC"/>
              </a:rPr>
              <a:t>изучаемой структуры и т. п.).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7642" y="225634"/>
            <a:ext cx="8288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Заключение по рассмотренной методике</a:t>
            </a:r>
            <a:endParaRPr lang="ru-RU" sz="3200" dirty="0">
              <a:solidFill>
                <a:prstClr val="black"/>
              </a:solidFill>
              <a:latin typeface="NewtonC"/>
            </a:endParaRPr>
          </a:p>
        </p:txBody>
      </p:sp>
    </p:spTree>
    <p:extLst>
      <p:ext uri="{BB962C8B-B14F-4D97-AF65-F5344CB8AC3E}">
        <p14:creationId xmlns:p14="http://schemas.microsoft.com/office/powerpoint/2010/main" val="222883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518" y="900644"/>
            <a:ext cx="11521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/>
            <a:r>
              <a:rPr lang="ru-RU" sz="2400" dirty="0">
                <a:latin typeface="TimesNewRomanPSMT"/>
              </a:rPr>
              <a:t>Идея использования подземного тепла недр на территории республики не нова. Она </a:t>
            </a:r>
            <a:r>
              <a:rPr lang="ru-RU" sz="2400" dirty="0" smtClean="0">
                <a:latin typeface="TimesNewRomanPSMT"/>
              </a:rPr>
              <a:t>неоднократно </a:t>
            </a:r>
            <a:r>
              <a:rPr lang="ru-RU" sz="2400" dirty="0">
                <a:latin typeface="TimesNewRomanPSMT"/>
              </a:rPr>
              <a:t>отмечалась в отдельных публикациях с конца пятидесятых – начала шестидесятых годов </a:t>
            </a:r>
            <a:r>
              <a:rPr lang="ru-RU" sz="2400" dirty="0" smtClean="0">
                <a:latin typeface="TimesNewRomanPSMT"/>
              </a:rPr>
              <a:t>ХХ</a:t>
            </a:r>
            <a:r>
              <a:rPr lang="en-GB" sz="2400" dirty="0" smtClean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века </a:t>
            </a:r>
            <a:r>
              <a:rPr lang="ru-RU" sz="2400" dirty="0">
                <a:latin typeface="TimesNewRomanPSMT"/>
              </a:rPr>
              <a:t>(момента постановки геотермических исследований в Беларуси). Однако кроме </a:t>
            </a:r>
            <a:r>
              <a:rPr lang="ru-RU" sz="2400" dirty="0" smtClean="0">
                <a:latin typeface="TimesNewRomanPSMT"/>
              </a:rPr>
              <a:t>высказывания</a:t>
            </a:r>
            <a:r>
              <a:rPr lang="en-GB" sz="2400" dirty="0" smtClean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общей </a:t>
            </a:r>
            <a:r>
              <a:rPr lang="ru-RU" sz="2400" dirty="0">
                <a:latin typeface="TimesNewRomanPSMT"/>
              </a:rPr>
              <a:t>идеи, базировавшейся на опыте, уже накопленном другими странами, ни детальной, ни </a:t>
            </a:r>
            <a:r>
              <a:rPr lang="ru-RU" sz="2400" dirty="0" smtClean="0">
                <a:latin typeface="TimesNewRomanPSMT"/>
              </a:rPr>
              <a:t>предварительной </a:t>
            </a:r>
            <a:r>
              <a:rPr lang="ru-RU" sz="2400" dirty="0">
                <a:latin typeface="TimesNewRomanPSMT"/>
              </a:rPr>
              <a:t>оценки плотности геотермальных ресурсов и геотермального потенциала </a:t>
            </a:r>
            <a:r>
              <a:rPr lang="ru-RU" sz="2400" dirty="0" smtClean="0">
                <a:latin typeface="TimesNewRomanPSMT"/>
              </a:rPr>
              <a:t>республики</a:t>
            </a:r>
            <a:r>
              <a:rPr lang="en-GB" sz="2400" dirty="0" smtClean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не </a:t>
            </a:r>
            <a:r>
              <a:rPr lang="ru-RU" sz="2400" dirty="0">
                <a:latin typeface="TimesNewRomanPSMT"/>
              </a:rPr>
              <a:t>выполнялось. </a:t>
            </a:r>
            <a:endParaRPr lang="ru-RU" sz="2400" dirty="0" smtClean="0">
              <a:latin typeface="TimesNewRomanPSMT"/>
            </a:endParaRPr>
          </a:p>
          <a:p>
            <a:pPr indent="538163"/>
            <a:r>
              <a:rPr lang="ru-RU" sz="2400" dirty="0" smtClean="0">
                <a:latin typeface="TimesNewRomanPSMT"/>
              </a:rPr>
              <a:t>Еще </a:t>
            </a:r>
            <a:r>
              <a:rPr lang="ru-RU" sz="2400" dirty="0">
                <a:latin typeface="TimesNewRomanPSMT"/>
              </a:rPr>
              <a:t>в работе [Богомолов, 1959] была высказана идея об использовании </a:t>
            </a:r>
            <a:r>
              <a:rPr lang="ru-RU" sz="2400" dirty="0" smtClean="0">
                <a:latin typeface="TimesNewRomanPSMT"/>
              </a:rPr>
              <a:t>самоизливающихся </a:t>
            </a:r>
            <a:r>
              <a:rPr lang="ru-RU" sz="2400" dirty="0">
                <a:latin typeface="TimesNewRomanPSMT"/>
              </a:rPr>
              <a:t>термальных вод </a:t>
            </a:r>
            <a:r>
              <a:rPr lang="ru-RU" sz="2400" dirty="0" err="1" smtClean="0">
                <a:latin typeface="TimesNewRomanPSMT"/>
              </a:rPr>
              <a:t>Наровлянской</a:t>
            </a:r>
            <a:r>
              <a:rPr lang="ru-RU" sz="2400" dirty="0" smtClean="0">
                <a:latin typeface="TimesNewRomanPSMT"/>
              </a:rPr>
              <a:t> </a:t>
            </a:r>
            <a:r>
              <a:rPr lang="ru-RU" sz="2400" dirty="0">
                <a:latin typeface="TimesNewRomanPSMT"/>
              </a:rPr>
              <a:t>скважины для извлечения тепла и получения </a:t>
            </a:r>
            <a:r>
              <a:rPr lang="ru-RU" sz="2400" dirty="0" smtClean="0">
                <a:latin typeface="TimesNewRomanPSMT"/>
              </a:rPr>
              <a:t>электроэнергии </a:t>
            </a:r>
            <a:r>
              <a:rPr lang="ru-RU" sz="2400" dirty="0">
                <a:latin typeface="TimesNewRomanPSMT"/>
              </a:rPr>
              <a:t>при установке на ее устье вертикальной турбины. Никакого обоснования </a:t>
            </a:r>
            <a:r>
              <a:rPr lang="ru-RU" sz="2400" dirty="0" smtClean="0">
                <a:latin typeface="TimesNewRomanPSMT"/>
              </a:rPr>
              <a:t>экономической</a:t>
            </a:r>
            <a:r>
              <a:rPr lang="en-GB" sz="2400" dirty="0" smtClean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рентабельности</a:t>
            </a:r>
            <a:r>
              <a:rPr lang="ru-RU" sz="2400" dirty="0">
                <a:latin typeface="TimesNewRomanPSMT"/>
              </a:rPr>
              <a:t>, технологической схемы и других технических деталей, а также расчетов, </a:t>
            </a:r>
            <a:r>
              <a:rPr lang="ru-RU" sz="2400" dirty="0" smtClean="0">
                <a:latin typeface="TimesNewRomanPSMT"/>
              </a:rPr>
              <a:t>сколько</a:t>
            </a:r>
            <a:r>
              <a:rPr lang="en-GB" sz="2400" dirty="0" smtClean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можно </a:t>
            </a:r>
            <a:r>
              <a:rPr lang="ru-RU" sz="2400" dirty="0">
                <a:latin typeface="TimesNewRomanPSMT"/>
              </a:rPr>
              <a:t>получить при этом тепла, либо выработать электроэнергии, как долго может </a:t>
            </a:r>
            <a:r>
              <a:rPr lang="ru-RU" sz="2400" dirty="0" smtClean="0">
                <a:latin typeface="TimesNewRomanPSMT"/>
              </a:rPr>
              <a:t>фонтанировать</a:t>
            </a:r>
            <a:r>
              <a:rPr lang="en-GB" sz="2400" dirty="0" smtClean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скважина </a:t>
            </a:r>
            <a:r>
              <a:rPr lang="ru-RU" sz="2400" dirty="0">
                <a:latin typeface="TimesNewRomanPSMT"/>
              </a:rPr>
              <a:t>и как решить проблему весьма высокой минерализации рассолов, имеющихся в </a:t>
            </a:r>
            <a:r>
              <a:rPr lang="ru-RU" sz="2400" dirty="0" smtClean="0">
                <a:latin typeface="TimesNewRomanPSMT"/>
              </a:rPr>
              <a:t>продуктивных </a:t>
            </a:r>
            <a:r>
              <a:rPr lang="ru-RU" sz="2400" dirty="0">
                <a:latin typeface="TimesNewRomanPSMT"/>
              </a:rPr>
              <a:t>горизонтах после их прохождения через турбину, не было сделано.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478" y="282845"/>
            <a:ext cx="1112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NewRomanPSMT"/>
              </a:rPr>
              <a:t>Идея </a:t>
            </a:r>
            <a:r>
              <a:rPr lang="ru-RU" sz="3200" dirty="0" smtClean="0">
                <a:solidFill>
                  <a:prstClr val="black"/>
                </a:solidFill>
                <a:latin typeface="TimesNewRomanPSMT"/>
              </a:rPr>
              <a:t>об использовании </a:t>
            </a:r>
            <a:r>
              <a:rPr lang="ru-RU" sz="3200" dirty="0">
                <a:solidFill>
                  <a:prstClr val="black"/>
                </a:solidFill>
                <a:latin typeface="TimesNewRomanPSMT"/>
              </a:rPr>
              <a:t>подземного </a:t>
            </a:r>
            <a:r>
              <a:rPr lang="ru-RU" sz="3200" dirty="0" smtClean="0">
                <a:solidFill>
                  <a:prstClr val="black"/>
                </a:solidFill>
                <a:latin typeface="TimesNewRomanPSMT"/>
              </a:rPr>
              <a:t>тепла</a:t>
            </a:r>
            <a:r>
              <a:rPr lang="en-GB" sz="3200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NewRomanPSMT"/>
              </a:rPr>
              <a:t>в Беларуси (1)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964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478" y="282845"/>
            <a:ext cx="1112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NewRomanPSMT"/>
              </a:rPr>
              <a:t>Идея </a:t>
            </a:r>
            <a:r>
              <a:rPr lang="ru-RU" sz="3200" dirty="0" smtClean="0">
                <a:solidFill>
                  <a:prstClr val="black"/>
                </a:solidFill>
                <a:latin typeface="TimesNewRomanPSMT"/>
              </a:rPr>
              <a:t>об использовании </a:t>
            </a:r>
            <a:r>
              <a:rPr lang="ru-RU" sz="3200" dirty="0">
                <a:solidFill>
                  <a:prstClr val="black"/>
                </a:solidFill>
                <a:latin typeface="TimesNewRomanPSMT"/>
              </a:rPr>
              <a:t>подземного </a:t>
            </a:r>
            <a:r>
              <a:rPr lang="ru-RU" sz="3200" dirty="0" smtClean="0">
                <a:solidFill>
                  <a:prstClr val="black"/>
                </a:solidFill>
                <a:latin typeface="TimesNewRomanPSMT"/>
              </a:rPr>
              <a:t>тепла</a:t>
            </a:r>
            <a:r>
              <a:rPr lang="en-GB" sz="3200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NewRomanPSMT"/>
              </a:rPr>
              <a:t>в Беларуси (2)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134" y="867620"/>
            <a:ext cx="11291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/>
            <a:r>
              <a:rPr lang="ru-RU" sz="2400" dirty="0">
                <a:latin typeface="TimesNewRomanPSMT"/>
              </a:rPr>
              <a:t>Впоследствии идея </a:t>
            </a:r>
            <a:r>
              <a:rPr lang="ru-RU" sz="2400" dirty="0" smtClean="0">
                <a:latin typeface="TimesNewRomanPSMT"/>
              </a:rPr>
              <a:t>использования </a:t>
            </a:r>
            <a:r>
              <a:rPr lang="ru-RU" sz="2400" dirty="0">
                <a:latin typeface="TimesNewRomanPSMT"/>
              </a:rPr>
              <a:t>подземного тепла в республике высказывалась неоднократно [Zui, </a:t>
            </a:r>
            <a:r>
              <a:rPr lang="ru-RU" sz="2400" dirty="0" err="1">
                <a:latin typeface="TimesNewRomanPSMT"/>
              </a:rPr>
              <a:t>Levashkevich</a:t>
            </a:r>
            <a:r>
              <a:rPr lang="ru-RU" sz="2400" dirty="0">
                <a:latin typeface="TimesNewRomanPSMT"/>
              </a:rPr>
              <a:t>, 1999</a:t>
            </a:r>
            <a:r>
              <a:rPr lang="ru-RU" sz="2400" dirty="0" smtClean="0">
                <a:latin typeface="TimesNewRomanPSMT"/>
              </a:rPr>
              <a:t>; Zui</a:t>
            </a:r>
            <a:r>
              <a:rPr lang="ru-RU" sz="2400" dirty="0">
                <a:latin typeface="TimesNewRomanPSMT"/>
              </a:rPr>
              <a:t>, </a:t>
            </a:r>
            <a:r>
              <a:rPr lang="ru-RU" sz="2400" dirty="0" err="1">
                <a:latin typeface="TimesNewRomanPSMT"/>
              </a:rPr>
              <a:t>Gribik</a:t>
            </a:r>
            <a:r>
              <a:rPr lang="ru-RU" sz="2400" dirty="0">
                <a:latin typeface="TimesNewRomanPSMT"/>
              </a:rPr>
              <a:t>, 2000 и др.], в большинстве случаев без количественной оценки ресурсов </a:t>
            </a:r>
            <a:r>
              <a:rPr lang="ru-RU" sz="2400" dirty="0" smtClean="0">
                <a:latin typeface="TimesNewRomanPSMT"/>
              </a:rPr>
              <a:t>природного тепла </a:t>
            </a:r>
            <a:r>
              <a:rPr lang="ru-RU" sz="2400" dirty="0">
                <a:latin typeface="TimesNewRomanPSMT"/>
              </a:rPr>
              <a:t>земных недр, пригодных для практического использования, и технико-экономических </a:t>
            </a:r>
            <a:r>
              <a:rPr lang="ru-RU" sz="2400" dirty="0" smtClean="0">
                <a:latin typeface="TimesNewRomanPSMT"/>
              </a:rPr>
              <a:t>соображений</a:t>
            </a:r>
            <a:r>
              <a:rPr lang="ru-RU" sz="2400" dirty="0">
                <a:latin typeface="TimesNewRomanPSMT"/>
              </a:rPr>
              <a:t>, касающихся целесообразности ее добычи. Более того, в этих работах использование </a:t>
            </a:r>
            <a:r>
              <a:rPr lang="ru-RU" sz="2400" dirty="0" smtClean="0">
                <a:latin typeface="TimesNewRomanPSMT"/>
              </a:rPr>
              <a:t>геотермальной </a:t>
            </a:r>
            <a:r>
              <a:rPr lang="ru-RU" sz="2400" dirty="0">
                <a:latin typeface="TimesNewRomanPSMT"/>
              </a:rPr>
              <a:t>энергии не привязывалось к конкретным потребителям, либо к группам потребителей.</a:t>
            </a:r>
          </a:p>
          <a:p>
            <a:pPr indent="538163"/>
            <a:r>
              <a:rPr lang="ru-RU" sz="2400" dirty="0">
                <a:latin typeface="TimesNewRomanPSMT"/>
              </a:rPr>
              <a:t>Между тем известно, что структура </a:t>
            </a:r>
            <a:r>
              <a:rPr lang="ru-RU" sz="2400" dirty="0" err="1">
                <a:latin typeface="TimesNewRomanPSMT"/>
              </a:rPr>
              <a:t>теплопротребления</a:t>
            </a:r>
            <a:r>
              <a:rPr lang="ru-RU" sz="2400" dirty="0">
                <a:latin typeface="TimesNewRomanPSMT"/>
              </a:rPr>
              <a:t> конкретных объектов </a:t>
            </a:r>
            <a:r>
              <a:rPr lang="ru-RU" sz="2400" dirty="0" smtClean="0">
                <a:latin typeface="TimesNewRomanPSMT"/>
              </a:rPr>
              <a:t>непосредственным образом </a:t>
            </a:r>
            <a:r>
              <a:rPr lang="ru-RU" sz="2400" dirty="0">
                <a:latin typeface="TimesNewRomanPSMT"/>
              </a:rPr>
              <a:t>влияет как на практическую целесообразность создания геотермальных установок, так и </a:t>
            </a:r>
            <a:r>
              <a:rPr lang="ru-RU" sz="2400" dirty="0" smtClean="0">
                <a:latin typeface="TimesNewRomanPSMT"/>
              </a:rPr>
              <a:t>на выбор </a:t>
            </a:r>
            <a:r>
              <a:rPr lang="ru-RU" sz="2400" dirty="0">
                <a:latin typeface="TimesNewRomanPSMT"/>
              </a:rPr>
              <a:t>конкретных технологических схем их построения.</a:t>
            </a:r>
          </a:p>
          <a:p>
            <a:pPr indent="538163"/>
            <a:r>
              <a:rPr lang="ru-RU" sz="2400" dirty="0">
                <a:latin typeface="TimesNewRomanPSMT"/>
              </a:rPr>
              <a:t>До 2000 г. для территории </a:t>
            </a:r>
            <a:r>
              <a:rPr lang="ru-RU" sz="2400" dirty="0" smtClean="0">
                <a:latin typeface="TimesNewRomanPSMT"/>
              </a:rPr>
              <a:t>Беларуси, </a:t>
            </a:r>
            <a:r>
              <a:rPr lang="ru-RU" sz="2400" dirty="0">
                <a:latin typeface="TimesNewRomanPSMT"/>
              </a:rPr>
              <a:t>как части бывшего Советского Союза </a:t>
            </a:r>
            <a:r>
              <a:rPr lang="ru-RU" sz="2400" dirty="0" smtClean="0">
                <a:latin typeface="TimesNewRomanPSMT"/>
              </a:rPr>
              <a:t>либо Европы </a:t>
            </a:r>
            <a:r>
              <a:rPr lang="ru-RU" sz="2400" dirty="0">
                <a:latin typeface="TimesNewRomanPSMT"/>
              </a:rPr>
              <a:t>в целом, были выполнены лишь весьма схематичные оценки параметров </a:t>
            </a:r>
            <a:r>
              <a:rPr lang="ru-RU" sz="2400" dirty="0" smtClean="0">
                <a:latin typeface="TimesNewRomanPSMT"/>
              </a:rPr>
              <a:t>геотермического поля и построены мелкомасштабные карты </a:t>
            </a:r>
            <a:r>
              <a:rPr lang="ru-RU" sz="2400" dirty="0">
                <a:latin typeface="TimesNewRomanPSMT"/>
              </a:rPr>
              <a:t>[</a:t>
            </a:r>
            <a:r>
              <a:rPr lang="ru-RU" sz="2400" dirty="0" err="1">
                <a:latin typeface="TimesNewRomanPSMT"/>
              </a:rPr>
              <a:t>Geothermal</a:t>
            </a:r>
            <a:r>
              <a:rPr lang="ru-RU" sz="2400" dirty="0">
                <a:latin typeface="TimesNewRomanPSMT"/>
              </a:rPr>
              <a:t>…, 1991/92</a:t>
            </a:r>
            <a:r>
              <a:rPr lang="ru-RU" sz="2400" dirty="0" smtClean="0">
                <a:latin typeface="TimesNewRomanPSMT"/>
              </a:rPr>
              <a:t>]. В настоящее время оценка геотермальных ресурсов </a:t>
            </a:r>
            <a:r>
              <a:rPr lang="ru-RU" sz="2400" dirty="0">
                <a:latin typeface="TimesNewRomanPSMT"/>
              </a:rPr>
              <a:t>сделана </a:t>
            </a:r>
            <a:r>
              <a:rPr lang="ru-RU" sz="2400" dirty="0" smtClean="0">
                <a:latin typeface="TimesNewRomanPSMT"/>
              </a:rPr>
              <a:t>по ряду геологических структур Беларуси (см. примеры).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4803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INNA\Doklad Minpriroda 07\PBVResCa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39" y="552450"/>
            <a:ext cx="6751638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1999" y="381000"/>
            <a:ext cx="316095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 smtClean="0"/>
              <a:t>Пример расчета плотности </a:t>
            </a:r>
            <a:r>
              <a:rPr lang="ru-RU" altLang="ru-RU" sz="2800" dirty="0"/>
              <a:t>ресурсов геотермальной энергии в кембрийских отложениях </a:t>
            </a:r>
            <a:r>
              <a:rPr lang="ru-RU" altLang="ru-RU" sz="2800" dirty="0" err="1"/>
              <a:t>Подлясско</a:t>
            </a:r>
            <a:r>
              <a:rPr lang="ru-RU" altLang="ru-RU" sz="2800" dirty="0"/>
              <a:t>-Брестской впадины, </a:t>
            </a:r>
            <a:r>
              <a:rPr lang="ru-RU" altLang="ru-RU" sz="2800" dirty="0" err="1"/>
              <a:t>кг.у.т</a:t>
            </a:r>
            <a:r>
              <a:rPr lang="ru-RU" altLang="ru-RU" sz="2800" dirty="0"/>
              <a:t>./</a:t>
            </a:r>
            <a:r>
              <a:rPr lang="ru-RU" altLang="ru-RU" sz="2800" dirty="0" smtClean="0"/>
              <a:t>м</a:t>
            </a:r>
            <a:r>
              <a:rPr lang="ru-RU" altLang="ru-RU" sz="2800" baseline="30000" dirty="0" smtClean="0"/>
              <a:t>2</a:t>
            </a:r>
            <a:r>
              <a:rPr lang="ru-RU" altLang="ru-RU" sz="2800" dirty="0" smtClean="0"/>
              <a:t> по методике, принятой в странах Западной Европы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667597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INNA\Doklad Minpriroda 07\SolVer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2" y="98425"/>
            <a:ext cx="7121525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308" y="350382"/>
            <a:ext cx="3952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RespectNr-Bold"/>
              </a:rPr>
              <a:t>Пример расчета распределения плотности геотермальных ресурсов  в толще верхней соли по методике, принятой в странах Западной Европы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1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99" y="856357"/>
            <a:ext cx="114461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/>
            <a:r>
              <a:rPr lang="ru-RU" sz="2400" dirty="0">
                <a:latin typeface="TimesNewRomanPSMT"/>
              </a:rPr>
              <a:t>Одна из наиболее распространенных технологий извлечения подземного тепла связана с </a:t>
            </a:r>
            <a:r>
              <a:rPr lang="ru-RU" sz="2400" dirty="0" smtClean="0">
                <a:latin typeface="TimesNewRomanPSMT"/>
              </a:rPr>
              <a:t>откачкой </a:t>
            </a:r>
            <a:r>
              <a:rPr lang="ru-RU" sz="2400" dirty="0">
                <a:latin typeface="TimesNewRomanPSMT"/>
              </a:rPr>
              <a:t>теплых вод из подземных горизонтов, часто называемых «геотермальными» горизонтами.</a:t>
            </a:r>
          </a:p>
          <a:p>
            <a:pPr indent="538163"/>
            <a:r>
              <a:rPr lang="ru-RU" sz="2400" dirty="0" smtClean="0">
                <a:latin typeface="TimesNewRomanPSMT"/>
              </a:rPr>
              <a:t>Еще раз подчеркнем, что ресурсы подземного тепла оцененные по методике, принятой в странах Западной Европы, определены для схемы их отбора с использованием дублета скважин (эксплуатационная и нагнетательная). Глубокие </a:t>
            </a:r>
            <a:r>
              <a:rPr lang="ru-RU" sz="2400" dirty="0">
                <a:latin typeface="TimesNewRomanPSMT"/>
              </a:rPr>
              <a:t>скважины неравномерно распределены по площади </a:t>
            </a:r>
            <a:r>
              <a:rPr lang="ru-RU" sz="2400" dirty="0" smtClean="0">
                <a:latin typeface="TimesNewRomanPSMT"/>
              </a:rPr>
              <a:t>всего региона как для </a:t>
            </a:r>
            <a:r>
              <a:rPr lang="ru-RU" sz="2400" dirty="0" err="1" smtClean="0">
                <a:latin typeface="TimesNewRomanPSMT"/>
              </a:rPr>
              <a:t>Подлясско</a:t>
            </a:r>
            <a:r>
              <a:rPr lang="ru-RU" sz="2400" dirty="0" smtClean="0">
                <a:latin typeface="TimesNewRomanPSMT"/>
              </a:rPr>
              <a:t>-Брестской впадины (ПБВ), так и для </a:t>
            </a:r>
            <a:r>
              <a:rPr lang="ru-RU" sz="2400" dirty="0" err="1" smtClean="0">
                <a:latin typeface="TimesNewRomanPSMT"/>
              </a:rPr>
              <a:t>Припятского</a:t>
            </a:r>
            <a:r>
              <a:rPr lang="ru-RU" sz="2400" dirty="0" smtClean="0">
                <a:latin typeface="TimesNewRomanPSMT"/>
              </a:rPr>
              <a:t> прогиба. Много глубоких скважин, пробуренных на </a:t>
            </a:r>
            <a:r>
              <a:rPr lang="ru-RU" sz="2400" dirty="0" err="1" smtClean="0">
                <a:latin typeface="TimesNewRomanPSMT"/>
              </a:rPr>
              <a:t>Прибугской</a:t>
            </a:r>
            <a:r>
              <a:rPr lang="ru-RU" sz="2400" dirty="0" smtClean="0">
                <a:latin typeface="TimesNewRomanPSMT"/>
              </a:rPr>
              <a:t> структуре в пределах подземного газового хранилища, сосредоточены </a:t>
            </a:r>
            <a:r>
              <a:rPr lang="ru-RU" sz="2400" dirty="0">
                <a:latin typeface="TimesNewRomanPSMT"/>
              </a:rPr>
              <a:t>на небольшой площади (</a:t>
            </a:r>
            <a:r>
              <a:rPr lang="ru-RU" sz="2400" dirty="0" smtClean="0">
                <a:latin typeface="TimesNewRomanPSMT"/>
              </a:rPr>
              <a:t>около 4 </a:t>
            </a:r>
            <a:r>
              <a:rPr lang="ru-RU" sz="2400" dirty="0">
                <a:latin typeface="TimesNewRomanPSMT"/>
              </a:rPr>
              <a:t>х 9 км), расположенной между г. Высокое и рекой Западный Буг, являющейся </a:t>
            </a:r>
            <a:r>
              <a:rPr lang="ru-RU" sz="2400" dirty="0" smtClean="0">
                <a:latin typeface="TimesNewRomanPSMT"/>
              </a:rPr>
              <a:t>белорусско-польской границей. На остальной же части впадины имеется очень редкая сеть скважин.</a:t>
            </a:r>
            <a:endParaRPr lang="ru-RU" sz="2400" dirty="0">
              <a:latin typeface="TimesNewRomanPSMT"/>
            </a:endParaRPr>
          </a:p>
          <a:p>
            <a:pPr indent="538163"/>
            <a:r>
              <a:rPr lang="ru-RU" sz="2400" dirty="0" smtClean="0">
                <a:latin typeface="TimesNewRomanPSMT"/>
              </a:rPr>
              <a:t>В </a:t>
            </a:r>
            <a:r>
              <a:rPr lang="ru-RU" sz="2400" dirty="0">
                <a:latin typeface="TimesNewRomanPSMT"/>
              </a:rPr>
              <a:t>пределах </a:t>
            </a:r>
            <a:r>
              <a:rPr lang="ru-RU" sz="2400" dirty="0" smtClean="0">
                <a:latin typeface="TimesNewRomanPSMT"/>
              </a:rPr>
              <a:t>как </a:t>
            </a:r>
            <a:r>
              <a:rPr lang="ru-RU" sz="2400" dirty="0" err="1" smtClean="0">
                <a:latin typeface="TimesNewRomanPSMT"/>
              </a:rPr>
              <a:t>Подлясско</a:t>
            </a:r>
            <a:r>
              <a:rPr lang="ru-RU" sz="2400" dirty="0" smtClean="0">
                <a:latin typeface="TimesNewRomanPSMT"/>
              </a:rPr>
              <a:t>-Брестской впадины, так и </a:t>
            </a:r>
            <a:r>
              <a:rPr lang="ru-RU" sz="2400" dirty="0" err="1" smtClean="0">
                <a:latin typeface="TimesNewRomanPSMT"/>
              </a:rPr>
              <a:t>Припятского</a:t>
            </a:r>
            <a:r>
              <a:rPr lang="ru-RU" sz="2400" dirty="0" smtClean="0">
                <a:latin typeface="TimesNewRomanPSMT"/>
              </a:rPr>
              <a:t> прогиба </a:t>
            </a:r>
            <a:r>
              <a:rPr lang="ru-RU" sz="2400" dirty="0">
                <a:latin typeface="TimesNewRomanPSMT"/>
              </a:rPr>
              <a:t>выделяется ряд водоносных горизонтов и комплексов</a:t>
            </a:r>
            <a:r>
              <a:rPr lang="ru-RU" sz="2400" dirty="0" smtClean="0">
                <a:latin typeface="TimesNewRomanPSMT"/>
              </a:rPr>
              <a:t>, которые </a:t>
            </a:r>
            <a:r>
              <a:rPr lang="ru-RU" sz="2400" dirty="0">
                <a:latin typeface="TimesNewRomanPSMT"/>
              </a:rPr>
              <a:t>составляют единую водонапорную систему платформенного типа.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100" y="99460"/>
            <a:ext cx="10912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RespectNr-Bold"/>
              </a:rPr>
              <a:t>О</a:t>
            </a:r>
            <a:r>
              <a:rPr lang="ru-RU" sz="3200" dirty="0" smtClean="0">
                <a:solidFill>
                  <a:prstClr val="black"/>
                </a:solidFill>
                <a:latin typeface="RespectNr-Bold"/>
              </a:rPr>
              <a:t> дублетах скважин: откачка – возврат термальных 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40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23" y="538517"/>
            <a:ext cx="1117133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RespectNr-Bold"/>
              </a:rPr>
              <a:t>Контрольные вопросы</a:t>
            </a:r>
          </a:p>
          <a:p>
            <a:endParaRPr lang="ru-RU" dirty="0" smtClean="0">
              <a:latin typeface="NewtonC"/>
            </a:endParaRPr>
          </a:p>
          <a:p>
            <a:r>
              <a:rPr lang="ru-RU" sz="2400" dirty="0" smtClean="0">
                <a:latin typeface="NewtonC"/>
              </a:rPr>
              <a:t>1</a:t>
            </a:r>
            <a:r>
              <a:rPr lang="ru-RU" sz="2400" dirty="0">
                <a:latin typeface="NewtonC"/>
              </a:rPr>
              <a:t>. Что представляют собой извлекаемые ресурсы геотермальной энергии?</a:t>
            </a:r>
          </a:p>
          <a:p>
            <a:r>
              <a:rPr lang="ru-RU" sz="2400" dirty="0">
                <a:latin typeface="NewtonC"/>
              </a:rPr>
              <a:t>2. Какие глубины принимают в расчетах при оценке плотности извлекаемых</a:t>
            </a:r>
          </a:p>
          <a:p>
            <a:r>
              <a:rPr lang="ru-RU" sz="2400" dirty="0">
                <a:latin typeface="NewtonC"/>
              </a:rPr>
              <a:t>ресурсов подземного </a:t>
            </a:r>
            <a:r>
              <a:rPr lang="ru-RU" sz="2400" dirty="0" smtClean="0">
                <a:latin typeface="NewtonC"/>
              </a:rPr>
              <a:t>тепла по методике Ленинградского горного института?</a:t>
            </a:r>
            <a:endParaRPr lang="ru-RU" sz="2400" dirty="0">
              <a:latin typeface="NewtonC"/>
            </a:endParaRPr>
          </a:p>
          <a:p>
            <a:r>
              <a:rPr lang="ru-RU" sz="2400" dirty="0">
                <a:latin typeface="NewtonC"/>
              </a:rPr>
              <a:t>3. Какие параметры учитывают при </a:t>
            </a:r>
            <a:r>
              <a:rPr lang="ru-RU" sz="2400" dirty="0" smtClean="0">
                <a:latin typeface="NewtonC"/>
              </a:rPr>
              <a:t>использовании </a:t>
            </a:r>
            <a:r>
              <a:rPr lang="ru-RU" sz="2400" dirty="0">
                <a:latin typeface="NewtonC"/>
              </a:rPr>
              <a:t>методики Ленинградского</a:t>
            </a:r>
          </a:p>
          <a:p>
            <a:r>
              <a:rPr lang="ru-RU" sz="2400" dirty="0">
                <a:latin typeface="NewtonC"/>
              </a:rPr>
              <a:t>(Санкт-Петербургского) горного института?</a:t>
            </a:r>
          </a:p>
          <a:p>
            <a:r>
              <a:rPr lang="ru-RU" sz="2400" dirty="0">
                <a:latin typeface="NewtonC"/>
              </a:rPr>
              <a:t>4. Чем отличаются категории ресурсов С</a:t>
            </a:r>
            <a:r>
              <a:rPr lang="ru-RU" sz="2400" baseline="-25000" dirty="0">
                <a:latin typeface="NewtonC"/>
              </a:rPr>
              <a:t>3</a:t>
            </a:r>
            <a:r>
              <a:rPr lang="ru-RU" sz="2400" dirty="0">
                <a:latin typeface="NewtonC"/>
              </a:rPr>
              <a:t>, Р</a:t>
            </a:r>
            <a:r>
              <a:rPr lang="ru-RU" sz="2400" baseline="-25000" dirty="0">
                <a:latin typeface="NewtonC"/>
              </a:rPr>
              <a:t>1</a:t>
            </a:r>
            <a:r>
              <a:rPr lang="ru-RU" sz="2400" dirty="0">
                <a:latin typeface="NewtonC"/>
              </a:rPr>
              <a:t> и Р</a:t>
            </a:r>
            <a:r>
              <a:rPr lang="ru-RU" sz="2400" baseline="-25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?</a:t>
            </a:r>
          </a:p>
          <a:p>
            <a:r>
              <a:rPr lang="ru-RU" sz="2400" dirty="0">
                <a:latin typeface="NewtonC"/>
              </a:rPr>
              <a:t>5. На чем основана методика расчетов плотности извлекаемых ресурсов </a:t>
            </a:r>
            <a:r>
              <a:rPr lang="ru-RU" sz="2400" dirty="0" smtClean="0">
                <a:latin typeface="NewtonC"/>
              </a:rPr>
              <a:t>геотермальной </a:t>
            </a:r>
            <a:r>
              <a:rPr lang="ru-RU" sz="2400" dirty="0">
                <a:latin typeface="NewtonC"/>
              </a:rPr>
              <a:t>энергии, принятая в странах Западной Европы?</a:t>
            </a:r>
          </a:p>
          <a:p>
            <a:r>
              <a:rPr lang="ru-RU" sz="2400" dirty="0">
                <a:latin typeface="NewtonC"/>
              </a:rPr>
              <a:t>6. Какие параметры необходимо учитывать при использовании методики </a:t>
            </a:r>
            <a:r>
              <a:rPr lang="ru-RU" sz="2400" dirty="0" smtClean="0">
                <a:latin typeface="NewtonC"/>
              </a:rPr>
              <a:t>рас</a:t>
            </a:r>
            <a:endParaRPr lang="ru-RU" sz="2400" dirty="0">
              <a:latin typeface="NewtonC"/>
            </a:endParaRPr>
          </a:p>
          <a:p>
            <a:r>
              <a:rPr lang="ru-RU" sz="2400" dirty="0">
                <a:latin typeface="NewtonC"/>
              </a:rPr>
              <a:t>четов плотности извлекаемых ресурсов геотермальной энергии, принятой в </a:t>
            </a:r>
            <a:r>
              <a:rPr lang="ru-RU" sz="2400" dirty="0" smtClean="0">
                <a:latin typeface="NewtonC"/>
              </a:rPr>
              <a:t>странах </a:t>
            </a:r>
            <a:r>
              <a:rPr lang="ru-RU" sz="2400" dirty="0">
                <a:latin typeface="NewtonC"/>
              </a:rPr>
              <a:t>Западной Европы?</a:t>
            </a:r>
          </a:p>
          <a:p>
            <a:r>
              <a:rPr lang="ru-RU" sz="2400" dirty="0">
                <a:latin typeface="NewtonC"/>
              </a:rPr>
              <a:t>7. Сравните обе рассмотренные выше методики расчета плотности </a:t>
            </a:r>
            <a:r>
              <a:rPr lang="ru-RU" sz="2400" dirty="0" smtClean="0">
                <a:latin typeface="NewtonC"/>
              </a:rPr>
              <a:t>извлекаемых </a:t>
            </a:r>
            <a:r>
              <a:rPr lang="ru-RU" sz="2400" dirty="0">
                <a:latin typeface="NewtonC"/>
              </a:rPr>
              <a:t>ресурсов геотермальной энергии.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4463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04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0254" y="208081"/>
            <a:ext cx="8011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Категория С</a:t>
            </a:r>
            <a:r>
              <a:rPr lang="ru-RU" sz="3200" baseline="-25000" dirty="0" smtClean="0">
                <a:solidFill>
                  <a:prstClr val="black"/>
                </a:solidFill>
                <a:latin typeface="NewtonC"/>
              </a:rPr>
              <a:t>3</a:t>
            </a:r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 геотермальных ресурсов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1635" y="910302"/>
            <a:ext cx="1121328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200" dirty="0" smtClean="0">
                <a:latin typeface="NewtonC"/>
              </a:rPr>
              <a:t>Категория </a:t>
            </a:r>
            <a:r>
              <a:rPr lang="ru-RU" sz="2200" dirty="0">
                <a:latin typeface="NewtonC"/>
              </a:rPr>
              <a:t>С</a:t>
            </a:r>
            <a:r>
              <a:rPr lang="ru-RU" sz="2200" baseline="-25000" dirty="0">
                <a:latin typeface="NewtonC"/>
              </a:rPr>
              <a:t>3</a:t>
            </a:r>
            <a:r>
              <a:rPr lang="ru-RU" sz="2200" dirty="0">
                <a:latin typeface="NewtonC"/>
              </a:rPr>
              <a:t> учитывает экономическую целесообразность </a:t>
            </a:r>
            <a:r>
              <a:rPr lang="ru-RU" sz="2200" dirty="0" smtClean="0">
                <a:latin typeface="NewtonC"/>
              </a:rPr>
              <a:t>освоения геотермальной </a:t>
            </a:r>
            <a:r>
              <a:rPr lang="ru-RU" sz="2200" dirty="0">
                <a:latin typeface="NewtonC"/>
              </a:rPr>
              <a:t>энергии и используется на стадии проектирования реальных </a:t>
            </a:r>
            <a:r>
              <a:rPr lang="ru-RU" sz="2200" dirty="0" smtClean="0">
                <a:latin typeface="NewtonC"/>
              </a:rPr>
              <a:t>геотермальных </a:t>
            </a:r>
            <a:r>
              <a:rPr lang="ru-RU" sz="2200" dirty="0">
                <a:latin typeface="NewtonC"/>
              </a:rPr>
              <a:t>установок. Ресурсы категории Р</a:t>
            </a:r>
            <a:r>
              <a:rPr lang="ru-RU" sz="2200" baseline="-25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 характеризуют предельную </a:t>
            </a:r>
            <a:r>
              <a:rPr lang="ru-RU" sz="2200" dirty="0" smtClean="0">
                <a:latin typeface="NewtonC"/>
              </a:rPr>
              <a:t>топливно-сырьевую </a:t>
            </a:r>
            <a:r>
              <a:rPr lang="ru-RU" sz="2200" dirty="0">
                <a:latin typeface="NewtonC"/>
              </a:rPr>
              <a:t>базу геотермальной энергетики рассматриваемого региона на </a:t>
            </a:r>
            <a:r>
              <a:rPr lang="ru-RU" sz="2200" dirty="0" smtClean="0">
                <a:latin typeface="NewtonC"/>
              </a:rPr>
              <a:t>отдаленную </a:t>
            </a:r>
            <a:r>
              <a:rPr lang="ru-RU" sz="2200" dirty="0">
                <a:latin typeface="NewtonC"/>
              </a:rPr>
              <a:t>перспективу.</a:t>
            </a:r>
          </a:p>
          <a:p>
            <a:pPr indent="360363"/>
            <a:r>
              <a:rPr lang="ru-RU" sz="2200" dirty="0">
                <a:latin typeface="NewtonC"/>
              </a:rPr>
              <a:t>Для общей оценки геотермального потенциала не ориентированной на </a:t>
            </a:r>
            <a:r>
              <a:rPr lang="ru-RU" sz="2200" dirty="0" smtClean="0">
                <a:latin typeface="NewtonC"/>
              </a:rPr>
              <a:t>детальный </a:t>
            </a:r>
            <a:r>
              <a:rPr lang="ru-RU" sz="2200" dirty="0">
                <a:latin typeface="NewtonC"/>
              </a:rPr>
              <a:t>подсчет ресурсов геотермальной энергии по отдельным геотермальным </a:t>
            </a:r>
            <a:r>
              <a:rPr lang="ru-RU" sz="2200" dirty="0" smtClean="0">
                <a:latin typeface="NewtonC"/>
              </a:rPr>
              <a:t>месторождениям </a:t>
            </a:r>
            <a:r>
              <a:rPr lang="ru-RU" sz="2200" dirty="0">
                <a:latin typeface="NewtonC"/>
              </a:rPr>
              <a:t>может использоваться рассматриваемая методика. </a:t>
            </a:r>
            <a:r>
              <a:rPr lang="ru-RU" sz="2200" dirty="0" smtClean="0">
                <a:latin typeface="NewtonC"/>
              </a:rPr>
              <a:t>Выполняемые по </a:t>
            </a:r>
            <a:r>
              <a:rPr lang="ru-RU" sz="2200" dirty="0">
                <a:latin typeface="NewtonC"/>
              </a:rPr>
              <a:t>ней расчеты нужны, чтобы дать </a:t>
            </a:r>
            <a:r>
              <a:rPr lang="ru-RU" sz="2200" dirty="0" smtClean="0">
                <a:latin typeface="NewtonC"/>
              </a:rPr>
              <a:t>ее количественную </a:t>
            </a:r>
            <a:r>
              <a:rPr lang="ru-RU" sz="2200" dirty="0">
                <a:latin typeface="NewtonC"/>
              </a:rPr>
              <a:t>оценку и на этой </a:t>
            </a:r>
            <a:r>
              <a:rPr lang="ru-RU" sz="2200" dirty="0" smtClean="0">
                <a:latin typeface="NewtonC"/>
              </a:rPr>
              <a:t>основе выделить </a:t>
            </a:r>
            <a:r>
              <a:rPr lang="ru-RU" sz="2200" dirty="0">
                <a:latin typeface="NewtonC"/>
              </a:rPr>
              <a:t>районы, более и менее перспективные для проведения детальных </a:t>
            </a:r>
            <a:r>
              <a:rPr lang="ru-RU" sz="2200" dirty="0" smtClean="0">
                <a:latin typeface="NewtonC"/>
              </a:rPr>
              <a:t>исследований</a:t>
            </a:r>
            <a:r>
              <a:rPr lang="ru-RU" sz="2200" dirty="0">
                <a:latin typeface="NewtonC"/>
              </a:rPr>
              <a:t>, они в дальнейшем послужат основой для </a:t>
            </a:r>
            <a:r>
              <a:rPr lang="ru-RU" sz="2200" dirty="0" smtClean="0">
                <a:latin typeface="NewtonC"/>
              </a:rPr>
              <a:t>научно-исследовательских и </a:t>
            </a:r>
            <a:r>
              <a:rPr lang="ru-RU" sz="2200" dirty="0">
                <a:latin typeface="NewtonC"/>
              </a:rPr>
              <a:t>проектных работ, посвященных конкретным геотермальным месторождениям</a:t>
            </a:r>
            <a:r>
              <a:rPr lang="ru-RU" sz="2200" dirty="0" smtClean="0">
                <a:latin typeface="NewtonC"/>
              </a:rPr>
              <a:t>.</a:t>
            </a:r>
          </a:p>
          <a:p>
            <a:pPr indent="360363"/>
            <a:r>
              <a:rPr lang="ru-RU" sz="2200" dirty="0">
                <a:latin typeface="NewtonC"/>
              </a:rPr>
              <a:t>Рассмотрим лишь две из наиболее часто применяемых методик. Одна из </a:t>
            </a:r>
            <a:r>
              <a:rPr lang="ru-RU" sz="2200" dirty="0" smtClean="0">
                <a:latin typeface="NewtonC"/>
              </a:rPr>
              <a:t>них была </a:t>
            </a:r>
            <a:r>
              <a:rPr lang="ru-RU" sz="2200" dirty="0">
                <a:latin typeface="NewtonC"/>
              </a:rPr>
              <a:t>разработана в СССР в Ленинградском (ныне </a:t>
            </a:r>
            <a:r>
              <a:rPr lang="ru-RU" sz="2200" dirty="0" smtClean="0">
                <a:latin typeface="NewtonC"/>
              </a:rPr>
              <a:t>Санкт-Петербургском</a:t>
            </a:r>
            <a:r>
              <a:rPr lang="ru-RU" sz="2200" dirty="0">
                <a:latin typeface="NewtonC"/>
              </a:rPr>
              <a:t>) </a:t>
            </a:r>
            <a:r>
              <a:rPr lang="ru-RU" sz="2200" dirty="0" smtClean="0">
                <a:latin typeface="NewtonC"/>
              </a:rPr>
              <a:t>горном </a:t>
            </a:r>
            <a:r>
              <a:rPr lang="ru-RU" sz="2200" dirty="0">
                <a:latin typeface="NewtonC"/>
              </a:rPr>
              <a:t>институте Ю. Д. </a:t>
            </a:r>
            <a:r>
              <a:rPr lang="ru-RU" sz="2200" dirty="0" err="1">
                <a:latin typeface="NewtonC"/>
              </a:rPr>
              <a:t>Дядькиным</a:t>
            </a:r>
            <a:r>
              <a:rPr lang="ru-RU" sz="2200" dirty="0">
                <a:latin typeface="NewtonC"/>
              </a:rPr>
              <a:t>, Э. И. Богуславским и другими </a:t>
            </a:r>
            <a:r>
              <a:rPr lang="ru-RU" sz="2200" dirty="0" smtClean="0">
                <a:latin typeface="NewtonC"/>
              </a:rPr>
              <a:t>исследователями </a:t>
            </a:r>
            <a:r>
              <a:rPr lang="ru-RU" sz="2200" dirty="0">
                <a:latin typeface="NewtonC"/>
              </a:rPr>
              <a:t>[</a:t>
            </a:r>
            <a:r>
              <a:rPr lang="ru-RU" sz="2200" dirty="0" err="1">
                <a:latin typeface="NewtonC"/>
              </a:rPr>
              <a:t>Дядькин</a:t>
            </a:r>
            <a:r>
              <a:rPr lang="ru-RU" sz="2200" dirty="0">
                <a:latin typeface="NewtonC"/>
              </a:rPr>
              <a:t> и др., 1991], а вторая используется в странах Западной Европы </a:t>
            </a:r>
            <a:r>
              <a:rPr lang="ru-RU" sz="2200" dirty="0" smtClean="0">
                <a:latin typeface="NewtonC"/>
              </a:rPr>
              <a:t>при оценке </a:t>
            </a:r>
            <a:r>
              <a:rPr lang="ru-RU" sz="2200" dirty="0">
                <a:latin typeface="NewtonC"/>
              </a:rPr>
              <a:t>ресурсов геотермальной энергии [</a:t>
            </a:r>
            <a:r>
              <a:rPr lang="ru-RU" sz="2200" dirty="0" err="1">
                <a:latin typeface="NewtonC"/>
              </a:rPr>
              <a:t>Atlas</a:t>
            </a:r>
            <a:r>
              <a:rPr lang="ru-RU" sz="2200" dirty="0">
                <a:latin typeface="NewtonC"/>
              </a:rPr>
              <a:t>, 2002].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7689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855" y="194855"/>
            <a:ext cx="11781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Методика Санкт-Петербургского горного института (1)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0635" y="841186"/>
            <a:ext cx="112289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200" dirty="0">
                <a:latin typeface="NewtonC"/>
              </a:rPr>
              <a:t>По этой методике, как отмечалось, принято выделять следующие </a:t>
            </a:r>
            <a:r>
              <a:rPr lang="ru-RU" sz="2200" dirty="0" smtClean="0">
                <a:latin typeface="NewtonC"/>
              </a:rPr>
              <a:t>категории при </a:t>
            </a:r>
            <a:r>
              <a:rPr lang="ru-RU" sz="2200" dirty="0">
                <a:latin typeface="NewtonC"/>
              </a:rPr>
              <a:t>оценке ресурсов геотермальной энергии [</a:t>
            </a:r>
            <a:r>
              <a:rPr lang="ru-RU" sz="2200" dirty="0" err="1">
                <a:latin typeface="NewtonC"/>
              </a:rPr>
              <a:t>Дядькин</a:t>
            </a:r>
            <a:r>
              <a:rPr lang="ru-RU" sz="2200" dirty="0">
                <a:latin typeface="NewtonC"/>
              </a:rPr>
              <a:t> и др., 1991]: </a:t>
            </a:r>
            <a:r>
              <a:rPr lang="ru-RU" sz="2200" dirty="0" smtClean="0">
                <a:latin typeface="NewtonC"/>
              </a:rPr>
              <a:t>перспективные </a:t>
            </a:r>
            <a:r>
              <a:rPr lang="ru-RU" sz="2200" dirty="0">
                <a:latin typeface="NewtonC"/>
              </a:rPr>
              <a:t>(С</a:t>
            </a:r>
            <a:r>
              <a:rPr lang="ru-RU" sz="2200" baseline="-25000" dirty="0">
                <a:latin typeface="NewtonC"/>
              </a:rPr>
              <a:t>3</a:t>
            </a:r>
            <a:r>
              <a:rPr lang="ru-RU" sz="2200" dirty="0">
                <a:latin typeface="NewtonC"/>
              </a:rPr>
              <a:t>) и прогнозные (Р</a:t>
            </a:r>
            <a:r>
              <a:rPr lang="ru-RU" sz="2200" baseline="-25000" dirty="0">
                <a:latin typeface="NewtonC"/>
              </a:rPr>
              <a:t>1</a:t>
            </a:r>
            <a:r>
              <a:rPr lang="ru-RU" sz="2200" dirty="0">
                <a:latin typeface="NewtonC"/>
              </a:rPr>
              <a:t> и Р</a:t>
            </a:r>
            <a:r>
              <a:rPr lang="ru-RU" sz="2200" baseline="-25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). </a:t>
            </a:r>
            <a:r>
              <a:rPr lang="ru-RU" sz="2200" dirty="0" smtClean="0">
                <a:latin typeface="NewtonC"/>
              </a:rPr>
              <a:t>Ресурсы категории </a:t>
            </a:r>
            <a:r>
              <a:rPr lang="ru-RU" sz="2200" dirty="0">
                <a:latin typeface="NewtonC"/>
              </a:rPr>
              <a:t>Р</a:t>
            </a:r>
            <a:r>
              <a:rPr lang="ru-RU" sz="2200" baseline="-25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, по сути – это запасы </a:t>
            </a:r>
            <a:r>
              <a:rPr lang="ru-RU" sz="2200" dirty="0" smtClean="0">
                <a:latin typeface="NewtonC"/>
              </a:rPr>
              <a:t>тепла</a:t>
            </a:r>
            <a:r>
              <a:rPr lang="ru-RU" sz="2200" dirty="0">
                <a:latin typeface="NewtonC"/>
              </a:rPr>
              <a:t>, накопленные в горных породах без учета реальной возможности </a:t>
            </a:r>
            <a:r>
              <a:rPr lang="ru-RU" sz="2200" dirty="0" smtClean="0">
                <a:latin typeface="NewtonC"/>
              </a:rPr>
              <a:t>извлечения этого </a:t>
            </a:r>
            <a:r>
              <a:rPr lang="ru-RU" sz="2200" dirty="0">
                <a:latin typeface="NewtonC"/>
              </a:rPr>
              <a:t>тепла. Они определяются для больших регионов. </a:t>
            </a:r>
            <a:endParaRPr lang="ru-RU" sz="2200" dirty="0" smtClean="0">
              <a:latin typeface="NewtonC"/>
            </a:endParaRPr>
          </a:p>
          <a:p>
            <a:pPr indent="444500"/>
            <a:r>
              <a:rPr lang="ru-RU" sz="2200" dirty="0" smtClean="0">
                <a:latin typeface="NewtonC"/>
              </a:rPr>
              <a:t>Такая </a:t>
            </a:r>
            <a:r>
              <a:rPr lang="ru-RU" sz="2200" dirty="0">
                <a:latin typeface="NewtonC"/>
              </a:rPr>
              <a:t>оценка </a:t>
            </a:r>
            <a:r>
              <a:rPr lang="ru-RU" sz="2200" dirty="0" smtClean="0">
                <a:latin typeface="NewtonC"/>
              </a:rPr>
              <a:t>базируется на </a:t>
            </a:r>
            <a:r>
              <a:rPr lang="ru-RU" sz="2200" dirty="0">
                <a:latin typeface="NewtonC"/>
              </a:rPr>
              <a:t>анализе региональных геолого-геофизических и геотермических </a:t>
            </a:r>
            <a:r>
              <a:rPr lang="ru-RU" sz="2200" dirty="0" smtClean="0">
                <a:latin typeface="NewtonC"/>
              </a:rPr>
              <a:t>материалов для </a:t>
            </a:r>
            <a:r>
              <a:rPr lang="ru-RU" sz="2200" dirty="0">
                <a:latin typeface="NewtonC"/>
              </a:rPr>
              <a:t>интервала разреза от глубины залегания, так называемого </a:t>
            </a:r>
            <a:r>
              <a:rPr lang="en-US" sz="2200" dirty="0" smtClean="0">
                <a:latin typeface="NewtonC"/>
              </a:rPr>
              <a:t>“</a:t>
            </a:r>
            <a:r>
              <a:rPr lang="ru-RU" sz="2200" dirty="0" smtClean="0">
                <a:latin typeface="NewtonC"/>
              </a:rPr>
              <a:t>нейтрального слоя</a:t>
            </a:r>
            <a:r>
              <a:rPr lang="en-US" sz="2200" dirty="0">
                <a:latin typeface="NewtonC"/>
              </a:rPr>
              <a:t>”</a:t>
            </a:r>
            <a:r>
              <a:rPr lang="ru-RU" sz="2200" dirty="0" smtClean="0">
                <a:latin typeface="NewtonC"/>
              </a:rPr>
              <a:t> до </a:t>
            </a:r>
            <a:r>
              <a:rPr lang="ru-RU" sz="2200" dirty="0">
                <a:latin typeface="NewtonC"/>
              </a:rPr>
              <a:t>достижимой современными способами глубины бурения, в качестве </a:t>
            </a:r>
            <a:r>
              <a:rPr lang="ru-RU" sz="2200" dirty="0" smtClean="0">
                <a:latin typeface="NewtonC"/>
              </a:rPr>
              <a:t>которой обычно </a:t>
            </a:r>
            <a:r>
              <a:rPr lang="ru-RU" sz="2200" dirty="0">
                <a:latin typeface="NewtonC"/>
              </a:rPr>
              <a:t>принимают 10 км. Она характеризует предельную топливно-сырьевую </a:t>
            </a:r>
            <a:r>
              <a:rPr lang="ru-RU" sz="2200" dirty="0" smtClean="0">
                <a:latin typeface="NewtonC"/>
              </a:rPr>
              <a:t>базу геотермальной </a:t>
            </a:r>
            <a:r>
              <a:rPr lang="ru-RU" sz="2200" dirty="0">
                <a:latin typeface="NewtonC"/>
              </a:rPr>
              <a:t>энергетики </a:t>
            </a:r>
            <a:r>
              <a:rPr lang="ru-RU" sz="2200" dirty="0" smtClean="0">
                <a:latin typeface="NewtonC"/>
              </a:rPr>
              <a:t>рассматриваемого региона </a:t>
            </a:r>
            <a:r>
              <a:rPr lang="ru-RU" sz="2200" dirty="0">
                <a:latin typeface="NewtonC"/>
              </a:rPr>
              <a:t>на отдаленную перспективу</a:t>
            </a:r>
            <a:r>
              <a:rPr lang="ru-RU" sz="2200" dirty="0" smtClean="0">
                <a:latin typeface="NewtonC"/>
              </a:rPr>
              <a:t>.</a:t>
            </a:r>
          </a:p>
          <a:p>
            <a:pPr indent="444500"/>
            <a:r>
              <a:rPr lang="ru-RU" sz="2400" dirty="0">
                <a:latin typeface="NewtonC"/>
              </a:rPr>
              <a:t>Обычно ресурсы категории </a:t>
            </a:r>
            <a:r>
              <a:rPr lang="ru-RU" sz="2400" dirty="0" smtClean="0">
                <a:latin typeface="NewtonC"/>
              </a:rPr>
              <a:t>Р</a:t>
            </a:r>
            <a:r>
              <a:rPr lang="ru-RU" sz="2400" baseline="-25000" dirty="0" smtClean="0">
                <a:latin typeface="NewtonC"/>
              </a:rPr>
              <a:t>1 </a:t>
            </a:r>
            <a:r>
              <a:rPr lang="ru-RU" sz="8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рассчитывают с учетом директивных </a:t>
            </a:r>
            <a:r>
              <a:rPr lang="ru-RU" sz="2400" dirty="0" smtClean="0">
                <a:latin typeface="NewtonC"/>
              </a:rPr>
              <a:t>требований </a:t>
            </a:r>
            <a:r>
              <a:rPr lang="ru-RU" sz="2400" dirty="0" err="1">
                <a:latin typeface="NewtonC"/>
              </a:rPr>
              <a:t>теплопотребителя</a:t>
            </a:r>
            <a:r>
              <a:rPr lang="ru-RU" sz="2400" dirty="0">
                <a:latin typeface="NewtonC"/>
              </a:rPr>
              <a:t> по температуре поступающего и возвращаемого </a:t>
            </a:r>
            <a:r>
              <a:rPr lang="ru-RU" sz="2400" dirty="0" smtClean="0">
                <a:latin typeface="NewtonC"/>
              </a:rPr>
              <a:t>теплоносителя </a:t>
            </a:r>
            <a:r>
              <a:rPr lang="ru-RU" sz="2400" dirty="0">
                <a:latin typeface="NewtonC"/>
              </a:rPr>
              <a:t>с учетом коэффициента температурного извлечения и возможного </a:t>
            </a:r>
            <a:r>
              <a:rPr lang="ru-RU" sz="2400" dirty="0" err="1" smtClean="0">
                <a:latin typeface="NewtonC"/>
              </a:rPr>
              <a:t>догрева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теплоносителя до глубин промышленно и массово освоенных бурением – 6 км</a:t>
            </a:r>
            <a:r>
              <a:rPr lang="ru-RU" sz="2400" dirty="0" smtClean="0">
                <a:latin typeface="NewtonC"/>
              </a:rPr>
              <a:t>, например </a:t>
            </a:r>
            <a:r>
              <a:rPr lang="ru-RU" sz="2400" dirty="0">
                <a:latin typeface="NewtonC"/>
              </a:rPr>
              <a:t>в ходе геолого-поисковых работ либо бурения, выполняемого при </a:t>
            </a:r>
            <a:r>
              <a:rPr lang="ru-RU" sz="2400" dirty="0" smtClean="0">
                <a:latin typeface="NewtonC"/>
              </a:rPr>
              <a:t>поисках </a:t>
            </a:r>
            <a:r>
              <a:rPr lang="ru-RU" sz="2400" dirty="0">
                <a:latin typeface="NewtonC"/>
              </a:rPr>
              <a:t>нефти и газа.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3492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187" y="161299"/>
            <a:ext cx="11781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Методика Санкт-Петербургского горного института (2)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2246" y="898356"/>
            <a:ext cx="115215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NewtonC"/>
              </a:rPr>
              <a:t>Экономическая эффективность ресурсов категорий </a:t>
            </a:r>
            <a:r>
              <a:rPr lang="ru-RU" sz="2200" dirty="0" smtClean="0">
                <a:latin typeface="NewtonC"/>
              </a:rPr>
              <a:t>С</a:t>
            </a:r>
            <a:r>
              <a:rPr lang="ru-RU" sz="2200" baseline="-25000" dirty="0" smtClean="0">
                <a:latin typeface="NewtonC"/>
              </a:rPr>
              <a:t>3</a:t>
            </a:r>
            <a:r>
              <a:rPr lang="ru-RU" sz="2200" dirty="0" smtClean="0">
                <a:latin typeface="NewtonC"/>
              </a:rPr>
              <a:t> </a:t>
            </a:r>
            <a:r>
              <a:rPr lang="ru-RU" sz="2200" dirty="0">
                <a:latin typeface="NewtonC"/>
              </a:rPr>
              <a:t>диктуется многими и </a:t>
            </a:r>
            <a:r>
              <a:rPr lang="ru-RU" sz="2200" dirty="0" smtClean="0">
                <a:latin typeface="NewtonC"/>
              </a:rPr>
              <a:t>не только </a:t>
            </a:r>
            <a:r>
              <a:rPr lang="ru-RU" sz="2200" dirty="0">
                <a:latin typeface="NewtonC"/>
              </a:rPr>
              <a:t>геологическими факторами, такими как:</a:t>
            </a:r>
          </a:p>
          <a:p>
            <a:r>
              <a:rPr lang="en-GB" sz="2200" dirty="0">
                <a:latin typeface="NewtonC"/>
              </a:rPr>
              <a:t> </a:t>
            </a:r>
            <a:r>
              <a:rPr lang="ru-RU" sz="2200" dirty="0" smtClean="0">
                <a:latin typeface="NewtonC"/>
              </a:rPr>
              <a:t>    температура </a:t>
            </a:r>
            <a:r>
              <a:rPr lang="ru-RU" sz="2200" dirty="0">
                <a:latin typeface="NewtonC"/>
              </a:rPr>
              <a:t>геотермального флюида;</a:t>
            </a:r>
          </a:p>
          <a:p>
            <a:r>
              <a:rPr lang="en-GB" sz="2200" dirty="0">
                <a:latin typeface="NewtonC"/>
              </a:rPr>
              <a:t> </a:t>
            </a:r>
            <a:r>
              <a:rPr lang="ru-RU" sz="2200" dirty="0" smtClean="0">
                <a:latin typeface="NewtonC"/>
              </a:rPr>
              <a:t>    дебиты </a:t>
            </a:r>
            <a:r>
              <a:rPr lang="ru-RU" sz="2200" dirty="0">
                <a:latin typeface="NewtonC"/>
              </a:rPr>
              <a:t>скважин;</a:t>
            </a:r>
          </a:p>
          <a:p>
            <a:r>
              <a:rPr lang="en-GB" sz="2200" dirty="0">
                <a:latin typeface="NewtonC"/>
              </a:rPr>
              <a:t> </a:t>
            </a:r>
            <a:r>
              <a:rPr lang="ru-RU" sz="2200" dirty="0" smtClean="0">
                <a:latin typeface="NewtonC"/>
              </a:rPr>
              <a:t>    минерализация </a:t>
            </a:r>
            <a:r>
              <a:rPr lang="ru-RU" sz="2200" dirty="0">
                <a:latin typeface="NewtonC"/>
              </a:rPr>
              <a:t>подземных вод;</a:t>
            </a:r>
          </a:p>
          <a:p>
            <a:r>
              <a:rPr lang="ru-RU" sz="2200" dirty="0">
                <a:latin typeface="NewtonC"/>
              </a:rPr>
              <a:t> </a:t>
            </a:r>
            <a:r>
              <a:rPr lang="ru-RU" sz="2200" dirty="0" smtClean="0">
                <a:latin typeface="NewtonC"/>
              </a:rPr>
              <a:t>    принятая </a:t>
            </a:r>
            <a:r>
              <a:rPr lang="ru-RU" sz="2200" dirty="0">
                <a:latin typeface="NewtonC"/>
              </a:rPr>
              <a:t>технологическая схема извлечения подземного тепла;</a:t>
            </a:r>
          </a:p>
          <a:p>
            <a:pPr marL="360363" indent="-360363"/>
            <a:r>
              <a:rPr lang="ru-RU" sz="2200" dirty="0" smtClean="0">
                <a:latin typeface="NewtonC"/>
              </a:rPr>
              <a:t>    </a:t>
            </a:r>
            <a:r>
              <a:rPr lang="ru-RU" sz="2200" dirty="0">
                <a:latin typeface="NewtonC"/>
              </a:rPr>
              <a:t> наличие потребителей тепла и их требования к параметрам потребляемой</a:t>
            </a:r>
          </a:p>
          <a:p>
            <a:pPr marL="360363" indent="-360363"/>
            <a:r>
              <a:rPr lang="ru-RU" sz="2200" dirty="0">
                <a:latin typeface="NewtonC"/>
              </a:rPr>
              <a:t>тепловой энергии (температура, расход, сезонность спроса и т. п.);</a:t>
            </a:r>
          </a:p>
          <a:p>
            <a:r>
              <a:rPr lang="ru-RU" sz="2200" dirty="0" smtClean="0">
                <a:latin typeface="NewtonC"/>
              </a:rPr>
              <a:t>     учет </a:t>
            </a:r>
            <a:r>
              <a:rPr lang="ru-RU" sz="2200" dirty="0">
                <a:latin typeface="NewtonC"/>
              </a:rPr>
              <a:t>необходимости либо ее отсутствие для закачки отработанного </a:t>
            </a:r>
            <a:r>
              <a:rPr lang="ru-RU" sz="2200" dirty="0" smtClean="0">
                <a:latin typeface="NewtonC"/>
              </a:rPr>
              <a:t>теплоносителя </a:t>
            </a:r>
            <a:r>
              <a:rPr lang="ru-RU" sz="2200" dirty="0">
                <a:latin typeface="NewtonC"/>
              </a:rPr>
              <a:t>в подземные горизонты;</a:t>
            </a:r>
          </a:p>
          <a:p>
            <a:r>
              <a:rPr lang="ru-RU" sz="2200" dirty="0" smtClean="0">
                <a:latin typeface="NewtonC"/>
              </a:rPr>
              <a:t>    </a:t>
            </a:r>
            <a:r>
              <a:rPr lang="ru-RU" sz="2200" dirty="0">
                <a:latin typeface="NewtonC"/>
              </a:rPr>
              <a:t> необходимость бурения эксплуатационных и нагнетательных скважин и </a:t>
            </a:r>
            <a:r>
              <a:rPr lang="ru-RU" sz="2200" dirty="0" smtClean="0">
                <a:latin typeface="NewtonC"/>
              </a:rPr>
              <a:t>их глубина</a:t>
            </a:r>
            <a:r>
              <a:rPr lang="ru-RU" sz="2200" dirty="0">
                <a:latin typeface="NewtonC"/>
              </a:rPr>
              <a:t>;</a:t>
            </a:r>
          </a:p>
          <a:p>
            <a:r>
              <a:rPr lang="ru-RU" sz="2200" dirty="0" smtClean="0">
                <a:latin typeface="NewtonC"/>
              </a:rPr>
              <a:t>    </a:t>
            </a:r>
            <a:r>
              <a:rPr lang="ru-RU" sz="2200" dirty="0">
                <a:latin typeface="NewtonC"/>
              </a:rPr>
              <a:t> затраты на приобретение скважинного оборудования и строительство </a:t>
            </a:r>
            <a:r>
              <a:rPr lang="ru-RU" sz="2200" dirty="0" smtClean="0">
                <a:latin typeface="NewtonC"/>
              </a:rPr>
              <a:t>помещений </a:t>
            </a:r>
            <a:r>
              <a:rPr lang="ru-RU" sz="2200" dirty="0">
                <a:latin typeface="NewtonC"/>
              </a:rPr>
              <a:t>под геотермальные станции</a:t>
            </a:r>
            <a:r>
              <a:rPr lang="ru-RU" sz="2200" dirty="0" smtClean="0">
                <a:latin typeface="NewtonC"/>
              </a:rPr>
              <a:t>;</a:t>
            </a:r>
          </a:p>
          <a:p>
            <a:r>
              <a:rPr lang="ru-RU" sz="2400" dirty="0" smtClean="0">
                <a:latin typeface="NewtonC"/>
              </a:rPr>
              <a:t>    длина </a:t>
            </a:r>
            <a:r>
              <a:rPr lang="ru-RU" sz="2400" dirty="0">
                <a:latin typeface="NewtonC"/>
              </a:rPr>
              <a:t>и диаметры подводящих теплотрасс и технологических </a:t>
            </a:r>
            <a:r>
              <a:rPr lang="ru-RU" sz="2400" dirty="0" smtClean="0">
                <a:latin typeface="NewtonC"/>
              </a:rPr>
              <a:t>трубопроводов </a:t>
            </a:r>
            <a:r>
              <a:rPr lang="ru-RU" sz="2400" dirty="0">
                <a:latin typeface="NewtonC"/>
              </a:rPr>
              <a:t>для захоронения отработанных вод;</a:t>
            </a:r>
          </a:p>
          <a:p>
            <a:r>
              <a:rPr lang="ru-RU" sz="2400" dirty="0" smtClean="0">
                <a:latin typeface="NewtonC"/>
              </a:rPr>
              <a:t>    местные </a:t>
            </a:r>
            <a:r>
              <a:rPr lang="ru-RU" sz="2400" dirty="0">
                <a:latin typeface="NewtonC"/>
              </a:rPr>
              <a:t>цены на традиционные виды топлива и т. д.</a:t>
            </a:r>
            <a:endParaRPr lang="ru-RU" sz="22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93552" y="1728132"/>
            <a:ext cx="260058" cy="176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61" y="1995027"/>
            <a:ext cx="280440" cy="23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61" y="2327838"/>
            <a:ext cx="280440" cy="231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77" y="2734077"/>
            <a:ext cx="280440" cy="231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6" y="3054984"/>
            <a:ext cx="280440" cy="231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77" y="3678200"/>
            <a:ext cx="280440" cy="2316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3" y="4383323"/>
            <a:ext cx="280440" cy="2316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4" y="4716134"/>
            <a:ext cx="280440" cy="2316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64" y="5389268"/>
            <a:ext cx="280440" cy="231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64" y="6145616"/>
            <a:ext cx="280440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87" y="161299"/>
            <a:ext cx="11781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Методика Санкт-Петербургского горного института (3)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1243" y="807630"/>
            <a:ext cx="115635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2800" dirty="0">
                <a:latin typeface="NewtonC"/>
              </a:rPr>
              <a:t>Плотность извлекаемых запасов геотермальной энергии категории Р1 </a:t>
            </a:r>
            <a:r>
              <a:rPr lang="ru-RU" sz="2800" dirty="0" smtClean="0">
                <a:latin typeface="NewtonC"/>
              </a:rPr>
              <a:t>значительно </a:t>
            </a:r>
            <a:r>
              <a:rPr lang="ru-RU" sz="2800" dirty="0">
                <a:latin typeface="NewtonC"/>
              </a:rPr>
              <a:t>меньше, чем категории Р</a:t>
            </a:r>
            <a:r>
              <a:rPr lang="ru-RU" sz="2800" baseline="-25000" dirty="0">
                <a:latin typeface="NewtonC"/>
              </a:rPr>
              <a:t>2</a:t>
            </a:r>
            <a:r>
              <a:rPr lang="ru-RU" sz="2800" dirty="0">
                <a:latin typeface="NewtonC"/>
              </a:rPr>
              <a:t>. Согласно Ю. Д. </a:t>
            </a:r>
            <a:r>
              <a:rPr lang="ru-RU" sz="2800" dirty="0" err="1">
                <a:latin typeface="NewtonC"/>
              </a:rPr>
              <a:t>Дядькину</a:t>
            </a:r>
            <a:r>
              <a:rPr lang="ru-RU" sz="2800" dirty="0">
                <a:latin typeface="NewtonC"/>
              </a:rPr>
              <a:t> и др., этот режим </a:t>
            </a:r>
            <a:r>
              <a:rPr lang="ru-RU" sz="2800" dirty="0" smtClean="0">
                <a:latin typeface="NewtonC"/>
              </a:rPr>
              <a:t>определяют </a:t>
            </a:r>
            <a:r>
              <a:rPr lang="ru-RU" sz="2800" dirty="0">
                <a:latin typeface="NewtonC"/>
              </a:rPr>
              <a:t>для случаев горячего водоснабжения </a:t>
            </a:r>
            <a:r>
              <a:rPr lang="ru-RU" sz="2800" dirty="0" err="1">
                <a:latin typeface="NewtonC"/>
              </a:rPr>
              <a:t>теплопотребителей</a:t>
            </a:r>
            <a:r>
              <a:rPr lang="ru-RU" sz="2800" dirty="0">
                <a:latin typeface="NewtonC"/>
              </a:rPr>
              <a:t> и для </a:t>
            </a:r>
            <a:r>
              <a:rPr lang="ru-RU" sz="2800" dirty="0" smtClean="0">
                <a:latin typeface="NewtonC"/>
              </a:rPr>
              <a:t>отопительного теплоснабжения</a:t>
            </a:r>
            <a:r>
              <a:rPr lang="ru-RU" sz="2800" dirty="0">
                <a:latin typeface="NewtonC"/>
              </a:rPr>
              <a:t>. </a:t>
            </a:r>
            <a:endParaRPr lang="ru-RU" sz="2800" dirty="0" smtClean="0">
              <a:latin typeface="NewtonC"/>
            </a:endParaRPr>
          </a:p>
          <a:p>
            <a:pPr indent="536575"/>
            <a:r>
              <a:rPr lang="ru-RU" sz="2800" dirty="0" smtClean="0">
                <a:latin typeface="NewtonC"/>
              </a:rPr>
              <a:t>Для </a:t>
            </a:r>
            <a:r>
              <a:rPr lang="ru-RU" sz="2800" dirty="0">
                <a:latin typeface="NewtonC"/>
              </a:rPr>
              <a:t>первого случая с учетом потерь температуры в </a:t>
            </a:r>
            <a:r>
              <a:rPr lang="ru-RU" sz="2800" dirty="0" smtClean="0">
                <a:latin typeface="NewtonC"/>
              </a:rPr>
              <a:t>теплообменнике </a:t>
            </a:r>
            <a:r>
              <a:rPr lang="ru-RU" sz="2800" dirty="0">
                <a:latin typeface="NewtonC"/>
              </a:rPr>
              <a:t>(~ +10 °С) обычно принимается режим, где верхняя температура </a:t>
            </a:r>
            <a:r>
              <a:rPr lang="ru-RU" sz="2800" dirty="0" smtClean="0">
                <a:latin typeface="NewtonC"/>
              </a:rPr>
              <a:t>теплоносителя равна </a:t>
            </a:r>
            <a:r>
              <a:rPr lang="ru-RU" sz="2800" dirty="0">
                <a:latin typeface="NewtonC"/>
              </a:rPr>
              <a:t>+70 °С, а возвращаемая +20 °С. </a:t>
            </a:r>
            <a:endParaRPr lang="ru-RU" sz="2800" dirty="0" smtClean="0">
              <a:latin typeface="NewtonC"/>
            </a:endParaRPr>
          </a:p>
          <a:p>
            <a:pPr indent="536575"/>
            <a:r>
              <a:rPr lang="ru-RU" sz="2800" dirty="0" smtClean="0">
                <a:latin typeface="NewtonC"/>
              </a:rPr>
              <a:t>Для </a:t>
            </a:r>
            <a:r>
              <a:rPr lang="ru-RU" sz="2800" dirty="0">
                <a:latin typeface="NewtonC"/>
              </a:rPr>
              <a:t>отопительных целей базовые </a:t>
            </a:r>
            <a:r>
              <a:rPr lang="ru-RU" sz="2800" dirty="0" smtClean="0">
                <a:latin typeface="NewtonC"/>
              </a:rPr>
              <a:t>температуры </a:t>
            </a:r>
            <a:r>
              <a:rPr lang="ru-RU" sz="2800" dirty="0">
                <a:latin typeface="NewtonC"/>
              </a:rPr>
              <a:t>составляют соответственно +90 и +40 °С. Мы здесь не делаем акцент на </a:t>
            </a:r>
            <a:r>
              <a:rPr lang="ru-RU" sz="2800" dirty="0" smtClean="0">
                <a:latin typeface="NewtonC"/>
              </a:rPr>
              <a:t>использование </a:t>
            </a:r>
            <a:r>
              <a:rPr lang="ru-RU" sz="2800" dirty="0">
                <a:latin typeface="NewtonC"/>
              </a:rPr>
              <a:t>тепловых насосов. Схемы теплоснабжения с применением </a:t>
            </a:r>
            <a:r>
              <a:rPr lang="ru-RU" sz="2800" dirty="0" smtClean="0">
                <a:latin typeface="NewtonC"/>
              </a:rPr>
              <a:t>тепловых насосов </a:t>
            </a:r>
            <a:r>
              <a:rPr lang="ru-RU" sz="2800" dirty="0">
                <a:latin typeface="NewtonC"/>
              </a:rPr>
              <a:t>могут работать и с более низкими температурами водоносного горизонта.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134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2063" y="379412"/>
            <a:ext cx="113083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Плотность геотермальных ресурсов категории Р</a:t>
            </a:r>
            <a:r>
              <a:rPr lang="ru-RU" sz="3400" baseline="-25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endParaRPr lang="ru-RU" sz="3400" baseline="-25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2672" y="1159967"/>
            <a:ext cx="115516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Плотность прогнозных запасов геотермальной энергии категории Р</a:t>
            </a:r>
            <a:r>
              <a:rPr lang="ru-RU" sz="2400" baseline="-25000" dirty="0">
                <a:latin typeface="NewtonC"/>
              </a:rPr>
              <a:t>1</a:t>
            </a:r>
            <a:r>
              <a:rPr lang="ru-RU" sz="2400" dirty="0">
                <a:latin typeface="NewtonC"/>
              </a:rPr>
              <a:t> (т у. т./м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) </a:t>
            </a:r>
          </a:p>
          <a:p>
            <a:r>
              <a:rPr lang="ru-RU" sz="2400" dirty="0">
                <a:latin typeface="NewtonC"/>
              </a:rPr>
              <a:t>рассчитывается по формуле [</a:t>
            </a:r>
            <a:r>
              <a:rPr lang="ru-RU" sz="2400" dirty="0" err="1">
                <a:latin typeface="NewtonC"/>
              </a:rPr>
              <a:t>Дядькин</a:t>
            </a:r>
            <a:r>
              <a:rPr lang="ru-RU" sz="2400" dirty="0">
                <a:latin typeface="NewtonC"/>
              </a:rPr>
              <a:t> и др., 1991]</a:t>
            </a:r>
          </a:p>
          <a:p>
            <a:pPr algn="ctr"/>
            <a:r>
              <a:rPr lang="en-GB" sz="2400" i="1" dirty="0" smtClean="0">
                <a:latin typeface="NewtonC-Italic"/>
              </a:rPr>
              <a:t>q</a:t>
            </a:r>
            <a:r>
              <a:rPr lang="en-GB" sz="2400" baseline="-25000" dirty="0" smtClean="0">
                <a:latin typeface="NewtonC"/>
              </a:rPr>
              <a:t>p1</a:t>
            </a:r>
            <a:r>
              <a:rPr lang="ru-RU" sz="2400" dirty="0" smtClean="0">
                <a:latin typeface="NewtonC"/>
              </a:rPr>
              <a:t> </a:t>
            </a:r>
            <a:r>
              <a:rPr lang="en-GB" sz="2400" dirty="0" smtClean="0"/>
              <a:t>= </a:t>
            </a:r>
            <a:r>
              <a:rPr lang="en-GB" sz="2400" i="1" dirty="0">
                <a:latin typeface="NewtonC-Italic"/>
              </a:rPr>
              <a:t>KR</a:t>
            </a:r>
            <a:r>
              <a:rPr lang="ru-RU" sz="2400" baseline="-25000" dirty="0" err="1">
                <a:latin typeface="NewtonC"/>
              </a:rPr>
              <a:t>из</a:t>
            </a:r>
            <a:r>
              <a:rPr lang="ru-RU" sz="2400" i="1" dirty="0" err="1">
                <a:latin typeface="NewtonC-Italic"/>
              </a:rPr>
              <a:t>С</a:t>
            </a:r>
            <a:r>
              <a:rPr lang="en-GB" sz="2400" i="1" dirty="0">
                <a:latin typeface="NewtonC-Italic"/>
              </a:rPr>
              <a:t>v</a:t>
            </a:r>
            <a:r>
              <a:rPr lang="en-GB" sz="2400" dirty="0">
                <a:latin typeface="NewtonC"/>
              </a:rPr>
              <a:t>(</a:t>
            </a:r>
            <a:r>
              <a:rPr lang="ru-RU" sz="2400" i="1" dirty="0" err="1">
                <a:latin typeface="NewtonC-Italic"/>
              </a:rPr>
              <a:t>Н</a:t>
            </a:r>
            <a:r>
              <a:rPr lang="ru-RU" sz="2400" baseline="-25000" dirty="0" err="1">
                <a:latin typeface="NewtonC"/>
              </a:rPr>
              <a:t>н</a:t>
            </a:r>
            <a:r>
              <a:rPr lang="ru-RU" sz="2400" dirty="0">
                <a:latin typeface="NewtonC"/>
              </a:rPr>
              <a:t> – </a:t>
            </a:r>
            <a:r>
              <a:rPr lang="ru-RU" sz="2400" i="1" dirty="0" err="1">
                <a:latin typeface="NewtonC-Italic"/>
              </a:rPr>
              <a:t>Н</a:t>
            </a:r>
            <a:r>
              <a:rPr lang="ru-RU" sz="2400" baseline="-25000" dirty="0" err="1">
                <a:latin typeface="NewtonC"/>
              </a:rPr>
              <a:t>в</a:t>
            </a:r>
            <a:r>
              <a:rPr lang="ru-RU" sz="2400" dirty="0">
                <a:latin typeface="NewtonC"/>
              </a:rPr>
              <a:t>)(</a:t>
            </a:r>
            <a:r>
              <a:rPr lang="ru-RU" sz="2400" i="1" dirty="0" err="1">
                <a:latin typeface="NewtonC-Italic"/>
              </a:rPr>
              <a:t>Т</a:t>
            </a:r>
            <a:r>
              <a:rPr lang="ru-RU" sz="2400" baseline="-25000" dirty="0" err="1">
                <a:latin typeface="NewtonC"/>
              </a:rPr>
              <a:t>ср</a:t>
            </a:r>
            <a:r>
              <a:rPr lang="ru-RU" sz="2400" dirty="0">
                <a:latin typeface="NewtonC"/>
              </a:rPr>
              <a:t> – </a:t>
            </a:r>
            <a:r>
              <a:rPr lang="ru-RU" sz="2400" i="1" dirty="0">
                <a:latin typeface="NewtonC-Italic"/>
              </a:rPr>
              <a:t>Т</a:t>
            </a:r>
            <a:r>
              <a:rPr lang="en-GB" sz="2400" baseline="-25000" dirty="0">
                <a:latin typeface="NewtonC"/>
              </a:rPr>
              <a:t>o</a:t>
            </a:r>
            <a:r>
              <a:rPr lang="en-GB" sz="2400" dirty="0">
                <a:latin typeface="NewtonC"/>
              </a:rPr>
              <a:t>), </a:t>
            </a:r>
            <a:r>
              <a:rPr lang="ru-RU" sz="2400" dirty="0" smtClean="0">
                <a:latin typeface="NewtonC"/>
              </a:rPr>
              <a:t>							</a:t>
            </a:r>
            <a:r>
              <a:rPr lang="en-GB" sz="2400" dirty="0" smtClean="0">
                <a:latin typeface="NewtonC"/>
              </a:rPr>
              <a:t>(</a:t>
            </a:r>
            <a:r>
              <a:rPr lang="en-GB" sz="2400" dirty="0">
                <a:latin typeface="NewtonC"/>
              </a:rPr>
              <a:t>11.1)</a:t>
            </a:r>
          </a:p>
          <a:p>
            <a:r>
              <a:rPr lang="ru-RU" sz="2400" dirty="0">
                <a:latin typeface="NewtonC"/>
              </a:rPr>
              <a:t>где </a:t>
            </a:r>
            <a:r>
              <a:rPr lang="ru-RU" sz="2400" i="1" dirty="0">
                <a:latin typeface="NewtonC-Italic"/>
              </a:rPr>
              <a:t>K </a:t>
            </a:r>
            <a:r>
              <a:rPr lang="ru-RU" sz="2400" dirty="0">
                <a:latin typeface="NewtonC"/>
              </a:rPr>
              <a:t>– норма расхода топлива на товарное тепло, равная 0,043 </a:t>
            </a:r>
            <a:r>
              <a:rPr lang="ru-RU" sz="2400" dirty="0" smtClean="0">
                <a:latin typeface="NewtonC"/>
              </a:rPr>
              <a:t>×10</a:t>
            </a:r>
            <a:r>
              <a:rPr lang="ru-RU" sz="2400" baseline="30000" dirty="0" smtClean="0">
                <a:latin typeface="NewtonC"/>
              </a:rPr>
              <a:t>–9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т у. т./Дж;</a:t>
            </a:r>
          </a:p>
          <a:p>
            <a:r>
              <a:rPr lang="ru-RU" sz="2400" i="1" dirty="0" err="1">
                <a:latin typeface="NewtonC-Italic"/>
              </a:rPr>
              <a:t>R</a:t>
            </a:r>
            <a:r>
              <a:rPr lang="ru-RU" sz="2400" baseline="-25000" dirty="0" err="1">
                <a:latin typeface="NewtonC"/>
              </a:rPr>
              <a:t>из</a:t>
            </a:r>
            <a:r>
              <a:rPr lang="ru-RU" sz="2400" dirty="0">
                <a:latin typeface="NewtonC"/>
              </a:rPr>
              <a:t> = 0,125 + </a:t>
            </a:r>
            <a:r>
              <a:rPr lang="ru-RU" sz="2400" dirty="0" err="1">
                <a:latin typeface="NewtonC"/>
              </a:rPr>
              <a:t>Δtg</a:t>
            </a:r>
            <a:r>
              <a:rPr lang="ru-RU" sz="2400" dirty="0">
                <a:latin typeface="NewtonC"/>
              </a:rPr>
              <a:t>/(</a:t>
            </a:r>
            <a:r>
              <a:rPr lang="ru-RU" sz="2400" i="1" dirty="0">
                <a:latin typeface="NewtonC-Italic"/>
              </a:rPr>
              <a:t>T </a:t>
            </a:r>
            <a:r>
              <a:rPr lang="ru-RU" sz="2400" dirty="0">
                <a:latin typeface="NewtonC"/>
              </a:rPr>
              <a:t>– </a:t>
            </a:r>
            <a:r>
              <a:rPr lang="ru-RU" sz="2400" i="1" dirty="0">
                <a:latin typeface="NewtonC-Italic"/>
              </a:rPr>
              <a:t>t</a:t>
            </a:r>
            <a:r>
              <a:rPr lang="ru-RU" sz="2400" baseline="-25000" dirty="0">
                <a:latin typeface="NewtonC"/>
              </a:rPr>
              <a:t>o</a:t>
            </a:r>
            <a:r>
              <a:rPr lang="ru-RU" sz="2400" dirty="0">
                <a:latin typeface="NewtonC"/>
              </a:rPr>
              <a:t>) – коэффициент извлечения; </a:t>
            </a:r>
            <a:r>
              <a:rPr lang="ru-RU" sz="2400" dirty="0" err="1">
                <a:latin typeface="NewtonC"/>
              </a:rPr>
              <a:t>Δtg</a:t>
            </a:r>
            <a:r>
              <a:rPr lang="ru-RU" sz="2400" dirty="0">
                <a:latin typeface="NewtonC"/>
              </a:rPr>
              <a:t> – величина </a:t>
            </a:r>
            <a:r>
              <a:rPr lang="ru-RU" sz="2400" dirty="0" err="1">
                <a:latin typeface="NewtonC"/>
              </a:rPr>
              <a:t>догрева</a:t>
            </a:r>
            <a:r>
              <a:rPr lang="ru-RU" sz="2400" dirty="0">
                <a:latin typeface="NewtonC"/>
              </a:rPr>
              <a:t>; </a:t>
            </a:r>
            <a:r>
              <a:rPr lang="ru-RU" sz="2400" i="1" dirty="0">
                <a:latin typeface="NewtonC-Italic"/>
              </a:rPr>
              <a:t>Т </a:t>
            </a:r>
            <a:r>
              <a:rPr lang="ru-RU" sz="2400" dirty="0" smtClean="0">
                <a:latin typeface="NewtonC"/>
              </a:rPr>
              <a:t>– начальная </a:t>
            </a:r>
            <a:r>
              <a:rPr lang="ru-RU" sz="2400" dirty="0">
                <a:latin typeface="NewtonC"/>
              </a:rPr>
              <a:t>температура; </a:t>
            </a:r>
            <a:r>
              <a:rPr lang="ru-RU" sz="2400" i="1" dirty="0">
                <a:latin typeface="NewtonC-Italic"/>
              </a:rPr>
              <a:t>t</a:t>
            </a:r>
            <a:r>
              <a:rPr lang="ru-RU" sz="2400" baseline="-25000" dirty="0">
                <a:latin typeface="NewtonC"/>
              </a:rPr>
              <a:t>o</a:t>
            </a:r>
            <a:r>
              <a:rPr lang="ru-RU" sz="2400" dirty="0">
                <a:latin typeface="NewtonC"/>
              </a:rPr>
              <a:t> – температура сбрасываемого флюида; </a:t>
            </a:r>
            <a:r>
              <a:rPr lang="ru-RU" sz="2400" i="1" dirty="0" err="1">
                <a:latin typeface="NewtonC-Italic"/>
              </a:rPr>
              <a:t>Сv</a:t>
            </a:r>
            <a:r>
              <a:rPr lang="ru-RU" sz="2400" i="1" dirty="0">
                <a:latin typeface="NewtonC-Italic"/>
              </a:rPr>
              <a:t> </a:t>
            </a:r>
            <a:r>
              <a:rPr lang="ru-RU" sz="2400" dirty="0">
                <a:latin typeface="NewtonC"/>
              </a:rPr>
              <a:t>– </a:t>
            </a:r>
            <a:r>
              <a:rPr lang="ru-RU" sz="2400" dirty="0" smtClean="0">
                <a:latin typeface="NewtonC"/>
              </a:rPr>
              <a:t>объемная теплоемкость </a:t>
            </a:r>
            <a:r>
              <a:rPr lang="ru-RU" sz="2400" dirty="0">
                <a:latin typeface="NewtonC"/>
              </a:rPr>
              <a:t>пород, Дж/(м</a:t>
            </a:r>
            <a:r>
              <a:rPr lang="ru-RU" sz="2400" baseline="30000" dirty="0">
                <a:latin typeface="NewtonC"/>
              </a:rPr>
              <a:t>3</a:t>
            </a:r>
            <a:r>
              <a:rPr lang="ru-RU" sz="2400" dirty="0">
                <a:latin typeface="NewtonC"/>
              </a:rPr>
              <a:t> °С); </a:t>
            </a:r>
            <a:r>
              <a:rPr lang="ru-RU" sz="2400" i="1" dirty="0" err="1">
                <a:latin typeface="NewtonC-Italic"/>
              </a:rPr>
              <a:t>Н</a:t>
            </a:r>
            <a:r>
              <a:rPr lang="ru-RU" sz="2400" baseline="-25000" dirty="0" err="1">
                <a:latin typeface="NewtonC"/>
              </a:rPr>
              <a:t>н</a:t>
            </a:r>
            <a:r>
              <a:rPr lang="ru-RU" sz="2400" dirty="0">
                <a:latin typeface="NewtonC"/>
              </a:rPr>
              <a:t> – глубина ресурсного интервала, </a:t>
            </a:r>
            <a:r>
              <a:rPr lang="ru-RU" sz="2400" dirty="0" smtClean="0">
                <a:latin typeface="NewtonC"/>
              </a:rPr>
              <a:t>примерно </a:t>
            </a:r>
            <a:r>
              <a:rPr lang="ru-RU" sz="2400" dirty="0">
                <a:latin typeface="NewtonC"/>
              </a:rPr>
              <a:t>6 км; </a:t>
            </a:r>
            <a:r>
              <a:rPr lang="ru-RU" sz="2400" i="1" dirty="0" err="1">
                <a:latin typeface="NewtonC-Italic"/>
              </a:rPr>
              <a:t>Н</a:t>
            </a:r>
            <a:r>
              <a:rPr lang="ru-RU" sz="2400" baseline="-25000" dirty="0" err="1">
                <a:latin typeface="NewtonC"/>
              </a:rPr>
              <a:t>в</a:t>
            </a:r>
            <a:r>
              <a:rPr lang="ru-RU" sz="2400" dirty="0">
                <a:latin typeface="NewtonC"/>
              </a:rPr>
              <a:t> – верхняя граница ресурсного интервала, определяемая по </a:t>
            </a:r>
            <a:r>
              <a:rPr lang="ru-RU" sz="2400" dirty="0" smtClean="0">
                <a:latin typeface="NewtonC"/>
              </a:rPr>
              <a:t>формуле:</a:t>
            </a:r>
            <a:endParaRPr lang="ru-RU" sz="2400" dirty="0">
              <a:latin typeface="NewtonC"/>
            </a:endParaRPr>
          </a:p>
          <a:p>
            <a:pPr algn="ctr"/>
            <a:r>
              <a:rPr lang="ru-RU" sz="2400" i="1" dirty="0" err="1">
                <a:latin typeface="NewtonC-Italic"/>
              </a:rPr>
              <a:t>Н</a:t>
            </a:r>
            <a:r>
              <a:rPr lang="ru-RU" sz="2400" baseline="-25000" dirty="0" err="1">
                <a:latin typeface="NewtonC"/>
              </a:rPr>
              <a:t>в</a:t>
            </a:r>
            <a:r>
              <a:rPr lang="ru-RU" sz="2400" dirty="0">
                <a:latin typeface="NewtonC"/>
              </a:rPr>
              <a:t> = (</a:t>
            </a:r>
            <a:r>
              <a:rPr lang="ru-RU" sz="2400" i="1" dirty="0" err="1">
                <a:latin typeface="NewtonC-Italic"/>
              </a:rPr>
              <a:t>Т</a:t>
            </a:r>
            <a:r>
              <a:rPr lang="ru-RU" sz="2400" baseline="-25000" dirty="0" err="1">
                <a:latin typeface="NewtonC"/>
              </a:rPr>
              <a:t>в</a:t>
            </a:r>
            <a:r>
              <a:rPr lang="ru-RU" sz="2400" dirty="0">
                <a:latin typeface="NewtonC"/>
              </a:rPr>
              <a:t> – </a:t>
            </a:r>
            <a:r>
              <a:rPr lang="ru-RU" sz="2400" i="1" dirty="0" err="1" smtClean="0">
                <a:latin typeface="NewtonC-Italic"/>
              </a:rPr>
              <a:t>T</a:t>
            </a:r>
            <a:r>
              <a:rPr lang="ru-RU" sz="2400" baseline="-25000" dirty="0" err="1" smtClean="0">
                <a:latin typeface="NewtonC"/>
              </a:rPr>
              <a:t>н.с</a:t>
            </a:r>
            <a:r>
              <a:rPr lang="ru-RU" sz="2400" dirty="0">
                <a:latin typeface="NewtonC"/>
              </a:rPr>
              <a:t>)/</a:t>
            </a:r>
            <a:r>
              <a:rPr lang="ru-RU" sz="2400" i="1" dirty="0">
                <a:latin typeface="NewtonC-Italic"/>
              </a:rPr>
              <a:t>G </a:t>
            </a:r>
            <a:r>
              <a:rPr lang="ru-RU" sz="2400" dirty="0">
                <a:latin typeface="NewtonC"/>
              </a:rPr>
              <a:t>+ </a:t>
            </a:r>
            <a:r>
              <a:rPr lang="ru-RU" sz="2400" i="1" dirty="0" err="1" smtClean="0">
                <a:latin typeface="NewtonC-Italic"/>
              </a:rPr>
              <a:t>h</a:t>
            </a:r>
            <a:r>
              <a:rPr lang="ru-RU" sz="2400" baseline="-25000" dirty="0" err="1" smtClean="0">
                <a:latin typeface="NewtonC"/>
              </a:rPr>
              <a:t>н.с</a:t>
            </a:r>
            <a:r>
              <a:rPr lang="ru-RU" sz="2400" dirty="0">
                <a:latin typeface="NewtonC"/>
              </a:rPr>
              <a:t>, </a:t>
            </a:r>
            <a:endParaRPr lang="ru-RU" sz="2400" dirty="0" smtClean="0">
              <a:latin typeface="NewtonC"/>
            </a:endParaRPr>
          </a:p>
          <a:p>
            <a:endParaRPr lang="ru-RU" sz="2400" dirty="0" smtClean="0">
              <a:latin typeface="NewtonC"/>
            </a:endParaRPr>
          </a:p>
          <a:p>
            <a:r>
              <a:rPr lang="ru-RU" sz="2400" dirty="0" smtClean="0">
                <a:latin typeface="NewtonC"/>
              </a:rPr>
              <a:t>где </a:t>
            </a:r>
            <a:r>
              <a:rPr lang="ru-RU" sz="2400" i="1" dirty="0">
                <a:latin typeface="NewtonC-Italic"/>
              </a:rPr>
              <a:t>G </a:t>
            </a:r>
            <a:r>
              <a:rPr lang="ru-RU" sz="2400" dirty="0">
                <a:latin typeface="NewtonC"/>
              </a:rPr>
              <a:t>– средний градиент температуры; </a:t>
            </a:r>
            <a:r>
              <a:rPr lang="ru-RU" sz="2400" i="1" dirty="0" err="1" smtClean="0">
                <a:latin typeface="NewtonC-Italic"/>
              </a:rPr>
              <a:t>h</a:t>
            </a:r>
            <a:r>
              <a:rPr lang="ru-RU" sz="2400" baseline="-25000" dirty="0" err="1" smtClean="0">
                <a:latin typeface="NewtonC"/>
              </a:rPr>
              <a:t>н.с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– глубина </a:t>
            </a:r>
            <a:r>
              <a:rPr lang="ru-RU" sz="2400" dirty="0" smtClean="0">
                <a:latin typeface="NewtonC"/>
              </a:rPr>
              <a:t>залегания </a:t>
            </a:r>
            <a:r>
              <a:rPr lang="ru-RU" sz="2400" dirty="0">
                <a:latin typeface="NewtonC"/>
              </a:rPr>
              <a:t>нейтрального слоя; </a:t>
            </a:r>
            <a:r>
              <a:rPr lang="ru-RU" sz="2400" i="1" dirty="0" err="1" smtClean="0">
                <a:latin typeface="NewtonC-Italic"/>
              </a:rPr>
              <a:t>Т</a:t>
            </a:r>
            <a:r>
              <a:rPr lang="ru-RU" sz="2400" baseline="-25000" dirty="0" err="1" smtClean="0">
                <a:latin typeface="NewtonC"/>
              </a:rPr>
              <a:t>н.с</a:t>
            </a:r>
            <a:r>
              <a:rPr lang="ru-RU" sz="2400" dirty="0">
                <a:latin typeface="NewtonC"/>
              </a:rPr>
              <a:t>, </a:t>
            </a:r>
            <a:r>
              <a:rPr lang="ru-RU" sz="2400" i="1" dirty="0" err="1">
                <a:latin typeface="NewtonC-Italic"/>
              </a:rPr>
              <a:t>Т</a:t>
            </a:r>
            <a:r>
              <a:rPr lang="ru-RU" sz="2400" baseline="-25000" dirty="0" err="1">
                <a:latin typeface="NewtonC"/>
              </a:rPr>
              <a:t>ср</a:t>
            </a:r>
            <a:r>
              <a:rPr lang="ru-RU" sz="2400" dirty="0">
                <a:latin typeface="NewtonC"/>
              </a:rPr>
              <a:t> – температура нейтрального слоя и </a:t>
            </a:r>
            <a:r>
              <a:rPr lang="ru-RU" sz="2400" dirty="0" smtClean="0">
                <a:latin typeface="NewtonC"/>
              </a:rPr>
              <a:t>средняя температура </a:t>
            </a:r>
            <a:r>
              <a:rPr lang="ru-RU" sz="2400" dirty="0">
                <a:latin typeface="NewtonC"/>
              </a:rPr>
              <a:t>в рассматриваемом </a:t>
            </a:r>
            <a:r>
              <a:rPr lang="ru-RU" sz="2400" dirty="0" smtClean="0">
                <a:latin typeface="NewtonC"/>
              </a:rPr>
              <a:t>интервале, соответственно.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44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393" y="374111"/>
            <a:ext cx="11803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NewtonC"/>
              </a:rPr>
              <a:t>Плотность </a:t>
            </a:r>
            <a:r>
              <a:rPr lang="ru-RU" sz="4000" dirty="0">
                <a:latin typeface="NewtonC"/>
              </a:rPr>
              <a:t>извлекаемых ресурсов в северной зоне </a:t>
            </a:r>
            <a:r>
              <a:rPr lang="ru-RU" sz="4000" dirty="0" err="1" smtClean="0">
                <a:latin typeface="NewtonC"/>
              </a:rPr>
              <a:t>Припятского</a:t>
            </a:r>
            <a:r>
              <a:rPr lang="ru-RU" sz="4000" dirty="0" smtClean="0">
                <a:latin typeface="NewtonC"/>
              </a:rPr>
              <a:t> прогиба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123" y="1697550"/>
            <a:ext cx="1179038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NewRomanPSMT"/>
              </a:rPr>
              <a:t>Начало исследований по количественной оценке </a:t>
            </a:r>
            <a:r>
              <a:rPr lang="ru-RU" sz="2800" dirty="0" smtClean="0">
                <a:latin typeface="TimesNewRomanPSMT"/>
              </a:rPr>
              <a:t>перспективности </a:t>
            </a:r>
            <a:r>
              <a:rPr lang="ru-RU" sz="2800" dirty="0">
                <a:latin typeface="TimesNewRomanPSMT"/>
              </a:rPr>
              <a:t>территории Беларуси </a:t>
            </a:r>
            <a:r>
              <a:rPr lang="ru-RU" sz="2800" dirty="0" smtClean="0">
                <a:latin typeface="TimesNewRomanPSMT"/>
              </a:rPr>
              <a:t>для использования </a:t>
            </a:r>
            <a:r>
              <a:rPr lang="ru-RU" sz="2800" dirty="0">
                <a:latin typeface="TimesNewRomanPSMT"/>
              </a:rPr>
              <a:t>подземного тепла относилось к 1998 году, когда были отмечены </a:t>
            </a:r>
            <a:r>
              <a:rPr lang="ru-RU" sz="2800" dirty="0" err="1">
                <a:latin typeface="TimesNewRomanPSMT"/>
              </a:rPr>
              <a:t>Припятский</a:t>
            </a:r>
            <a:r>
              <a:rPr lang="ru-RU" sz="2800" dirty="0">
                <a:latin typeface="TimesNewRomanPSMT"/>
              </a:rPr>
              <a:t> </a:t>
            </a:r>
            <a:r>
              <a:rPr lang="ru-RU" sz="2800" dirty="0" smtClean="0">
                <a:latin typeface="TimesNewRomanPSMT"/>
              </a:rPr>
              <a:t>прогиб и </a:t>
            </a:r>
            <a:r>
              <a:rPr lang="ru-RU" sz="2800" dirty="0" err="1" smtClean="0">
                <a:latin typeface="TimesNewRomanPSMT"/>
              </a:rPr>
              <a:t>Подлясско</a:t>
            </a:r>
            <a:r>
              <a:rPr lang="ru-RU" sz="2800" dirty="0" smtClean="0">
                <a:latin typeface="TimesNewRomanPSMT"/>
              </a:rPr>
              <a:t>-Брестской впадина </a:t>
            </a:r>
            <a:r>
              <a:rPr lang="ru-RU" sz="2800" dirty="0">
                <a:latin typeface="TimesNewRomanPSMT"/>
              </a:rPr>
              <a:t>как представляющие интерес для</a:t>
            </a:r>
          </a:p>
          <a:p>
            <a:r>
              <a:rPr lang="ru-RU" sz="2800" dirty="0">
                <a:latin typeface="TimesNewRomanPSMT"/>
              </a:rPr>
              <a:t>постановки более детальных исследований [Zui, </a:t>
            </a:r>
            <a:r>
              <a:rPr lang="ru-RU" sz="2800" dirty="0" err="1">
                <a:latin typeface="TimesNewRomanPSMT"/>
              </a:rPr>
              <a:t>Levashkevich</a:t>
            </a:r>
            <a:r>
              <a:rPr lang="ru-RU" sz="2800" dirty="0">
                <a:latin typeface="TimesNewRomanPSMT"/>
              </a:rPr>
              <a:t>, 1999]. Остальная территория </a:t>
            </a:r>
            <a:r>
              <a:rPr lang="ru-RU" sz="2800" dirty="0" smtClean="0">
                <a:latin typeface="TimesNewRomanPSMT"/>
              </a:rPr>
              <a:t>страны по </a:t>
            </a:r>
            <a:r>
              <a:rPr lang="ru-RU" sz="2800" dirty="0">
                <a:latin typeface="TimesNewRomanPSMT"/>
              </a:rPr>
              <a:t>принятой методике расчетов тогда </a:t>
            </a:r>
            <a:r>
              <a:rPr lang="ru-RU" sz="2800" dirty="0" smtClean="0">
                <a:latin typeface="TimesNewRomanPSMT"/>
              </a:rPr>
              <a:t>представлялась как </a:t>
            </a:r>
            <a:r>
              <a:rPr lang="ru-RU" sz="2800" dirty="0" err="1">
                <a:latin typeface="TimesNewRomanPSMT"/>
              </a:rPr>
              <a:t>молоперспективная</a:t>
            </a:r>
            <a:r>
              <a:rPr lang="ru-RU" sz="2800" dirty="0" smtClean="0">
                <a:latin typeface="TimesNewRomanPSMT"/>
              </a:rPr>
              <a:t>. </a:t>
            </a:r>
            <a:r>
              <a:rPr lang="ru-RU" sz="2600" dirty="0" smtClean="0">
                <a:latin typeface="NewtonC"/>
              </a:rPr>
              <a:t>Данные </a:t>
            </a:r>
            <a:r>
              <a:rPr lang="ru-RU" sz="2600" dirty="0">
                <a:latin typeface="NewtonC"/>
              </a:rPr>
              <a:t>по рассчитанной </a:t>
            </a:r>
            <a:r>
              <a:rPr lang="ru-RU" sz="2600" dirty="0" smtClean="0">
                <a:latin typeface="NewtonC"/>
              </a:rPr>
              <a:t>по этой методике плотности </a:t>
            </a:r>
            <a:r>
              <a:rPr lang="ru-RU" sz="2600" dirty="0">
                <a:latin typeface="NewtonC"/>
              </a:rPr>
              <a:t>геотермальных ресурсов для </a:t>
            </a:r>
            <a:r>
              <a:rPr lang="ru-RU" sz="2600" dirty="0" smtClean="0">
                <a:latin typeface="NewtonC"/>
              </a:rPr>
              <a:t>территории </a:t>
            </a:r>
            <a:r>
              <a:rPr lang="ru-RU" sz="2600" dirty="0" smtClean="0">
                <a:latin typeface="NewtonC"/>
              </a:rPr>
              <a:t>Беларуси приведены </a:t>
            </a:r>
            <a:r>
              <a:rPr lang="ru-RU" sz="2600" dirty="0">
                <a:latin typeface="NewtonC"/>
              </a:rPr>
              <a:t>в [Zui, </a:t>
            </a:r>
            <a:r>
              <a:rPr lang="ru-RU" sz="2600" dirty="0" err="1">
                <a:latin typeface="NewtonC"/>
              </a:rPr>
              <a:t>Levashkevich</a:t>
            </a:r>
            <a:r>
              <a:rPr lang="ru-RU" sz="2600" dirty="0">
                <a:latin typeface="NewtonC"/>
              </a:rPr>
              <a:t>, 1999</a:t>
            </a:r>
            <a:r>
              <a:rPr lang="ru-RU" sz="2600" dirty="0" smtClean="0">
                <a:latin typeface="NewtonC"/>
              </a:rPr>
              <a:t>; Zui</a:t>
            </a:r>
            <a:r>
              <a:rPr lang="ru-RU" sz="2600" dirty="0">
                <a:latin typeface="NewtonC"/>
              </a:rPr>
              <a:t>, </a:t>
            </a:r>
            <a:r>
              <a:rPr lang="ru-RU" sz="2600" dirty="0" err="1">
                <a:latin typeface="NewtonC"/>
              </a:rPr>
              <a:t>Gribik</a:t>
            </a:r>
            <a:r>
              <a:rPr lang="ru-RU" sz="2600" dirty="0">
                <a:latin typeface="NewtonC"/>
              </a:rPr>
              <a:t>, 2000] и отдельных более поздних публикациях</a:t>
            </a:r>
            <a:r>
              <a:rPr lang="ru-RU" sz="2600" dirty="0" smtClean="0">
                <a:latin typeface="NewtonC"/>
              </a:rPr>
              <a:t>.</a:t>
            </a:r>
            <a:endParaRPr lang="ru-RU" sz="2600" dirty="0">
              <a:latin typeface="NewtonC"/>
            </a:endParaRPr>
          </a:p>
        </p:txBody>
      </p:sp>
    </p:spTree>
    <p:extLst>
      <p:ext uri="{BB962C8B-B14F-4D97-AF65-F5344CB8AC3E}">
        <p14:creationId xmlns:p14="http://schemas.microsoft.com/office/powerpoint/2010/main" val="401066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02" y="395867"/>
            <a:ext cx="9118788" cy="64621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157" y="1037813"/>
            <a:ext cx="25726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NewtonC-Italic"/>
              </a:rPr>
              <a:t>Рис. 11.1</a:t>
            </a:r>
            <a:r>
              <a:rPr lang="ru-RU" sz="2000" dirty="0">
                <a:latin typeface="NewtonC"/>
              </a:rPr>
              <a:t>. Схема плотности извлекаемых ресурсов категории </a:t>
            </a:r>
            <a:r>
              <a:rPr lang="ru-RU" sz="2000" dirty="0" smtClean="0">
                <a:latin typeface="NewtonC"/>
              </a:rPr>
              <a:t>Р</a:t>
            </a:r>
            <a:r>
              <a:rPr lang="ru-RU" sz="2000" baseline="-25000" dirty="0" smtClean="0">
                <a:latin typeface="NewtonC"/>
              </a:rPr>
              <a:t>1 </a:t>
            </a:r>
            <a:r>
              <a:rPr lang="ru-RU" sz="2000" dirty="0" smtClean="0">
                <a:latin typeface="NewtonC"/>
              </a:rPr>
              <a:t>для </a:t>
            </a:r>
            <a:r>
              <a:rPr lang="ru-RU" sz="2000" dirty="0" err="1">
                <a:latin typeface="NewtonC"/>
              </a:rPr>
              <a:t>Припятского</a:t>
            </a:r>
            <a:r>
              <a:rPr lang="ru-RU" sz="2000" dirty="0">
                <a:latin typeface="NewtonC"/>
              </a:rPr>
              <a:t> прогиба [Zui, </a:t>
            </a:r>
            <a:r>
              <a:rPr lang="ru-RU" sz="2000" dirty="0" err="1">
                <a:latin typeface="NewtonC"/>
              </a:rPr>
              <a:t>Levashkevich</a:t>
            </a:r>
            <a:r>
              <a:rPr lang="ru-RU" sz="2000" dirty="0">
                <a:latin typeface="NewtonC"/>
              </a:rPr>
              <a:t>, 2000], </a:t>
            </a:r>
            <a:r>
              <a:rPr lang="ru-RU" sz="2000" dirty="0" smtClean="0">
                <a:latin typeface="NewtonC"/>
              </a:rPr>
              <a:t>рассчитанная по </a:t>
            </a:r>
            <a:r>
              <a:rPr lang="ru-RU" sz="2000" dirty="0">
                <a:latin typeface="NewtonC"/>
              </a:rPr>
              <a:t>методике </a:t>
            </a:r>
            <a:r>
              <a:rPr lang="ru-RU" sz="2000" dirty="0" err="1">
                <a:latin typeface="NewtonC"/>
              </a:rPr>
              <a:t>Дядькина</a:t>
            </a:r>
            <a:r>
              <a:rPr lang="ru-RU" sz="2000" dirty="0">
                <a:latin typeface="NewtonC"/>
              </a:rPr>
              <a:t> [</a:t>
            </a:r>
            <a:r>
              <a:rPr lang="ru-RU" sz="2000" dirty="0" err="1">
                <a:latin typeface="NewtonC"/>
              </a:rPr>
              <a:t>Дядькин</a:t>
            </a:r>
            <a:r>
              <a:rPr lang="ru-RU" sz="2000" dirty="0">
                <a:latin typeface="NewtonC"/>
              </a:rPr>
              <a:t> и др., 1991], </a:t>
            </a:r>
            <a:r>
              <a:rPr lang="ru-RU" sz="2000" dirty="0" smtClean="0">
                <a:latin typeface="NewtonC"/>
              </a:rPr>
              <a:t>(</a:t>
            </a:r>
            <a:r>
              <a:rPr lang="ru-RU" sz="2000" dirty="0" err="1" smtClean="0">
                <a:latin typeface="NewtonC"/>
              </a:rPr>
              <a:t>т.у.т</a:t>
            </a:r>
            <a:r>
              <a:rPr lang="ru-RU" sz="2000" dirty="0" smtClean="0">
                <a:latin typeface="NewtonC"/>
              </a:rPr>
              <a:t>./м</a:t>
            </a:r>
            <a:r>
              <a:rPr lang="ru-RU" sz="2000" baseline="30000" dirty="0" smtClean="0">
                <a:latin typeface="NewtonC"/>
              </a:rPr>
              <a:t>2</a:t>
            </a:r>
            <a:r>
              <a:rPr lang="ru-RU" sz="2000" dirty="0" smtClean="0">
                <a:latin typeface="NewtonC"/>
              </a:rPr>
              <a:t>) без привязки к </a:t>
            </a:r>
            <a:r>
              <a:rPr lang="ru-RU" sz="2000" dirty="0">
                <a:latin typeface="NewtonC"/>
              </a:rPr>
              <a:t>конкретным </a:t>
            </a:r>
            <a:r>
              <a:rPr lang="ru-RU" sz="2000" dirty="0" smtClean="0">
                <a:latin typeface="NewtonC"/>
              </a:rPr>
              <a:t>толщам </a:t>
            </a:r>
            <a:r>
              <a:rPr lang="ru-RU" sz="2000" dirty="0">
                <a:latin typeface="NewtonC"/>
              </a:rPr>
              <a:t>платформенного чехла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1603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2807</Words>
  <Application>Microsoft Office PowerPoint</Application>
  <PresentationFormat>Широкоэкранный</PresentationFormat>
  <Paragraphs>115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NewtonC</vt:lpstr>
      <vt:lpstr>NewtonC-Italic</vt:lpstr>
      <vt:lpstr>RespectNr-Bold</vt:lpstr>
      <vt:lpstr>Times New Roman</vt:lpstr>
      <vt:lpstr>TimesNewRomanPSMT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zui</dc:creator>
  <cp:lastModifiedBy>zui</cp:lastModifiedBy>
  <cp:revision>8</cp:revision>
  <dcterms:created xsi:type="dcterms:W3CDTF">2019-03-14T08:39:09Z</dcterms:created>
  <dcterms:modified xsi:type="dcterms:W3CDTF">2019-03-14T15:23:17Z</dcterms:modified>
</cp:coreProperties>
</file>