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420" r:id="rId3"/>
    <p:sldId id="421" r:id="rId4"/>
    <p:sldId id="422" r:id="rId5"/>
    <p:sldId id="423" r:id="rId6"/>
    <p:sldId id="424" r:id="rId7"/>
    <p:sldId id="425" r:id="rId8"/>
    <p:sldId id="294" r:id="rId9"/>
    <p:sldId id="384" r:id="rId10"/>
    <p:sldId id="418" r:id="rId11"/>
    <p:sldId id="402" r:id="rId12"/>
    <p:sldId id="362" r:id="rId13"/>
    <p:sldId id="298" r:id="rId14"/>
    <p:sldId id="353" r:id="rId15"/>
    <p:sldId id="383" r:id="rId16"/>
    <p:sldId id="407" r:id="rId17"/>
    <p:sldId id="413" r:id="rId18"/>
    <p:sldId id="408" r:id="rId19"/>
    <p:sldId id="409" r:id="rId20"/>
    <p:sldId id="419" r:id="rId21"/>
    <p:sldId id="410" r:id="rId22"/>
    <p:sldId id="411" r:id="rId23"/>
    <p:sldId id="412" r:id="rId24"/>
    <p:sldId id="394" r:id="rId25"/>
    <p:sldId id="400" r:id="rId26"/>
    <p:sldId id="355" r:id="rId27"/>
    <p:sldId id="357" r:id="rId28"/>
    <p:sldId id="41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25" y="234916"/>
            <a:ext cx="117697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Лекция 15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НИЗКОЭНТАЛЬПИЙНАЯ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ГЕОТЕРМАЛЬНАЯ ЭНЕРГИЯ</a:t>
            </a:r>
            <a:endParaRPr lang="ru-RU" sz="3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06011" y="6038308"/>
            <a:ext cx="1092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NewtonC"/>
              </a:rPr>
              <a:t>Рисунок - </a:t>
            </a:r>
            <a:r>
              <a:rPr lang="ru-RU" sz="1600" dirty="0">
                <a:latin typeface="NewtonC"/>
              </a:rPr>
              <a:t>Рост инсталлированной </a:t>
            </a:r>
            <a:r>
              <a:rPr lang="ru-RU" sz="1600" dirty="0" smtClean="0">
                <a:latin typeface="NewtonC"/>
              </a:rPr>
              <a:t>мощности </a:t>
            </a:r>
            <a:r>
              <a:rPr lang="ru-RU" sz="1600" dirty="0">
                <a:latin typeface="NewtonC"/>
              </a:rPr>
              <a:t>(МВт) прямого </a:t>
            </a:r>
            <a:r>
              <a:rPr lang="ru-RU" sz="1600" dirty="0" smtClean="0">
                <a:latin typeface="NewtonC"/>
              </a:rPr>
              <a:t>использования подземного </a:t>
            </a:r>
            <a:r>
              <a:rPr lang="ru-RU" sz="1600" dirty="0">
                <a:latin typeface="NewtonC"/>
              </a:rPr>
              <a:t>тепла (штриховая линия)</a:t>
            </a:r>
          </a:p>
          <a:p>
            <a:r>
              <a:rPr lang="ru-RU" sz="1600" dirty="0">
                <a:latin typeface="NewtonC"/>
              </a:rPr>
              <a:t>и ежегодного использования </a:t>
            </a:r>
            <a:r>
              <a:rPr lang="ru-RU" sz="1600" dirty="0" smtClean="0">
                <a:latin typeface="NewtonC"/>
              </a:rPr>
              <a:t>тепловой </a:t>
            </a:r>
            <a:r>
              <a:rPr lang="ru-RU" sz="1600" dirty="0">
                <a:latin typeface="NewtonC"/>
              </a:rPr>
              <a:t>энергии (ТДж/г) (сплошная линия</a:t>
            </a:r>
            <a:r>
              <a:rPr lang="ru-RU" sz="1600" dirty="0" smtClean="0">
                <a:latin typeface="NewtonC"/>
              </a:rPr>
              <a:t>) с </a:t>
            </a:r>
            <a:r>
              <a:rPr lang="ru-RU" sz="1600" dirty="0">
                <a:latin typeface="NewtonC"/>
              </a:rPr>
              <a:t>1995 по 2015 г.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01" y="1303815"/>
            <a:ext cx="7127256" cy="46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33" y="1216404"/>
            <a:ext cx="7697760" cy="4996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114" y="438190"/>
            <a:ext cx="118116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latin typeface="NewtonC"/>
              </a:rPr>
              <a:t>Рост инсталлированной мощности </a:t>
            </a:r>
            <a:r>
              <a:rPr lang="ru-RU" sz="2700" dirty="0" smtClean="0">
                <a:latin typeface="NewtonC"/>
              </a:rPr>
              <a:t>в мире (МВт</a:t>
            </a:r>
            <a:r>
              <a:rPr lang="ru-RU" sz="2700" dirty="0">
                <a:latin typeface="NewtonC"/>
              </a:rPr>
              <a:t>) </a:t>
            </a:r>
            <a:r>
              <a:rPr lang="ru-RU" sz="2700" dirty="0" smtClean="0">
                <a:latin typeface="NewtonC"/>
              </a:rPr>
              <a:t>по в</a:t>
            </a:r>
            <a:r>
              <a:rPr lang="ru-RU" sz="2700" dirty="0" smtClean="0">
                <a:solidFill>
                  <a:prstClr val="black"/>
                </a:solidFill>
                <a:latin typeface="NewtonC"/>
              </a:rPr>
              <a:t>ыработке </a:t>
            </a:r>
            <a:r>
              <a:rPr lang="ru-RU" sz="2700" dirty="0">
                <a:solidFill>
                  <a:prstClr val="black"/>
                </a:solidFill>
                <a:latin typeface="NewtonC"/>
              </a:rPr>
              <a:t>тепловой энергии</a:t>
            </a:r>
            <a:r>
              <a:rPr lang="ru-RU" sz="2800" dirty="0">
                <a:solidFill>
                  <a:prstClr val="black"/>
                </a:solidFill>
                <a:latin typeface="NewtonC"/>
              </a:rPr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226" y="3122289"/>
            <a:ext cx="8850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NewtonC-Italic"/>
              </a:rPr>
              <a:t>Рис. 9.10</a:t>
            </a:r>
            <a:r>
              <a:rPr lang="ru-RU" dirty="0">
                <a:latin typeface="NewtonC"/>
              </a:rPr>
              <a:t>. Рост инсталлированной </a:t>
            </a:r>
            <a:endParaRPr lang="ru-RU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мощности </a:t>
            </a:r>
            <a:r>
              <a:rPr lang="ru-RU" dirty="0">
                <a:latin typeface="NewtonC"/>
              </a:rPr>
              <a:t>(МВт) прямого </a:t>
            </a:r>
            <a:endParaRPr lang="ru-RU" dirty="0" smtClean="0">
              <a:latin typeface="NewtonC"/>
            </a:endParaRPr>
          </a:p>
          <a:p>
            <a:r>
              <a:rPr lang="ru-RU" dirty="0" smtClean="0">
                <a:latin typeface="NewtonC"/>
              </a:rPr>
              <a:t>использования</a:t>
            </a:r>
            <a:endParaRPr lang="ru-RU" dirty="0">
              <a:latin typeface="NewtonC"/>
            </a:endParaRPr>
          </a:p>
          <a:p>
            <a:r>
              <a:rPr lang="ru-RU" dirty="0">
                <a:latin typeface="NewtonC"/>
              </a:rPr>
              <a:t>подземного тепла (штриховая линия</a:t>
            </a:r>
            <a:r>
              <a:rPr lang="ru-RU" dirty="0" smtClean="0">
                <a:latin typeface="NewtonC"/>
              </a:rPr>
              <a:t>)</a:t>
            </a:r>
          </a:p>
          <a:p>
            <a:r>
              <a:rPr lang="ru-RU" dirty="0" smtClean="0">
                <a:latin typeface="NewtonC"/>
              </a:rPr>
              <a:t>и </a:t>
            </a:r>
            <a:r>
              <a:rPr lang="ru-RU" dirty="0">
                <a:latin typeface="NewtonC"/>
              </a:rPr>
              <a:t>ежегодного использования </a:t>
            </a:r>
            <a:r>
              <a:rPr lang="ru-RU" dirty="0" smtClean="0">
                <a:latin typeface="NewtonC"/>
              </a:rPr>
              <a:t>тепло-</a:t>
            </a:r>
          </a:p>
          <a:p>
            <a:r>
              <a:rPr lang="ru-RU" dirty="0" smtClean="0">
                <a:latin typeface="NewtonC"/>
              </a:rPr>
              <a:t>Вой энергии </a:t>
            </a:r>
            <a:r>
              <a:rPr lang="ru-RU" dirty="0">
                <a:latin typeface="NewtonC"/>
              </a:rPr>
              <a:t>(ТДж/г) (сплошная </a:t>
            </a:r>
            <a:r>
              <a:rPr lang="ru-RU" dirty="0" smtClean="0">
                <a:latin typeface="NewtonC"/>
              </a:rPr>
              <a:t>линия)</a:t>
            </a:r>
          </a:p>
          <a:p>
            <a:r>
              <a:rPr lang="ru-RU" dirty="0" smtClean="0">
                <a:latin typeface="NewtonC"/>
              </a:rPr>
              <a:t>с </a:t>
            </a:r>
            <a:r>
              <a:rPr lang="ru-RU" dirty="0">
                <a:latin typeface="NewtonC"/>
              </a:rPr>
              <a:t>1995 по 2015 г. [</a:t>
            </a:r>
            <a:r>
              <a:rPr lang="ru-RU" dirty="0" err="1">
                <a:latin typeface="NewtonC"/>
              </a:rPr>
              <a:t>Lund</a:t>
            </a:r>
            <a:r>
              <a:rPr lang="ru-RU" dirty="0">
                <a:latin typeface="NewtonC"/>
              </a:rPr>
              <a:t>, </a:t>
            </a:r>
            <a:r>
              <a:rPr lang="ru-RU" dirty="0" err="1">
                <a:latin typeface="NewtonC"/>
              </a:rPr>
              <a:t>Boyd</a:t>
            </a:r>
            <a:r>
              <a:rPr lang="ru-RU" dirty="0">
                <a:latin typeface="NewtonC"/>
              </a:rPr>
              <a:t>, 2015]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225" y="0"/>
            <a:ext cx="11794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Мировая </a:t>
            </a:r>
            <a:r>
              <a:rPr lang="ru-RU" sz="3200" dirty="0">
                <a:solidFill>
                  <a:prstClr val="black"/>
                </a:solidFill>
                <a:latin typeface="NewtonC"/>
              </a:rPr>
              <a:t>выработки </a:t>
            </a:r>
            <a:r>
              <a:rPr lang="ru-RU" sz="3200" dirty="0" err="1" smtClean="0">
                <a:solidFill>
                  <a:prstClr val="black"/>
                </a:solidFill>
                <a:latin typeface="NewtonC"/>
              </a:rPr>
              <a:t>низкоэнтальпийной</a:t>
            </a:r>
            <a:r>
              <a:rPr lang="ru-RU" sz="3200" dirty="0" smtClean="0">
                <a:solidFill>
                  <a:prstClr val="black"/>
                </a:solidFill>
                <a:latin typeface="NewtonC"/>
              </a:rPr>
              <a:t> тепловой </a:t>
            </a:r>
            <a:r>
              <a:rPr lang="ru-RU" sz="3200" dirty="0">
                <a:solidFill>
                  <a:prstClr val="black"/>
                </a:solidFill>
                <a:latin typeface="NewtonC"/>
              </a:rPr>
              <a:t>энергии</a:t>
            </a:r>
            <a:endParaRPr lang="ru-RU" sz="3200" b="1" dirty="0">
              <a:solidFill>
                <a:prstClr val="black"/>
              </a:solidFill>
              <a:latin typeface="NewtonC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467" y="1318601"/>
            <a:ext cx="116075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Из всей мировой выработки тепловой энергии по категориям около 55,3 % по-</a:t>
            </a:r>
          </a:p>
          <a:p>
            <a:r>
              <a:rPr lang="ru-RU" sz="2400" dirty="0">
                <a:latin typeface="NewtonC"/>
              </a:rPr>
              <a:t>лучено за счет использования геотермальных </a:t>
            </a:r>
            <a:r>
              <a:rPr lang="ru-RU" sz="2400" dirty="0" err="1">
                <a:latin typeface="NewtonC"/>
              </a:rPr>
              <a:t>теплонасосных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smtClean="0">
                <a:latin typeface="NewtonC"/>
              </a:rPr>
              <a:t>установок, </a:t>
            </a:r>
            <a:r>
              <a:rPr lang="ru-RU" sz="2400" dirty="0">
                <a:latin typeface="NewtonC"/>
              </a:rPr>
              <a:t>20,3 % </a:t>
            </a:r>
            <a:r>
              <a:rPr lang="ru-RU" sz="2400" dirty="0" smtClean="0">
                <a:latin typeface="NewtonC"/>
              </a:rPr>
              <a:t>– для </a:t>
            </a:r>
            <a:r>
              <a:rPr lang="ru-RU" sz="2400" dirty="0">
                <a:latin typeface="NewtonC"/>
              </a:rPr>
              <a:t>ванн и обогрева плавательных бассейнов (включая бальнеологию), 15,0 % </a:t>
            </a:r>
            <a:r>
              <a:rPr lang="ru-RU" sz="2400" dirty="0" smtClean="0">
                <a:latin typeface="NewtonC"/>
              </a:rPr>
              <a:t>– для </a:t>
            </a:r>
            <a:r>
              <a:rPr lang="ru-RU" sz="2400" dirty="0">
                <a:latin typeface="NewtonC"/>
              </a:rPr>
              <a:t>отопления помещений, 4,5 % – для отопления теплиц и площадок грунта</a:t>
            </a:r>
            <a:r>
              <a:rPr lang="ru-RU" sz="2400" dirty="0" smtClean="0">
                <a:latin typeface="NewtonC"/>
              </a:rPr>
              <a:t>, 2,0 </a:t>
            </a:r>
            <a:r>
              <a:rPr lang="ru-RU" sz="2400" dirty="0">
                <a:latin typeface="NewtonC"/>
              </a:rPr>
              <a:t>% – для прудов рыбного хозяйства (</a:t>
            </a:r>
            <a:r>
              <a:rPr lang="ru-RU" sz="2400" dirty="0" err="1">
                <a:latin typeface="NewtonC"/>
              </a:rPr>
              <a:t>аквакультура</a:t>
            </a:r>
            <a:r>
              <a:rPr lang="ru-RU" sz="2400" dirty="0">
                <a:latin typeface="NewtonC"/>
              </a:rPr>
              <a:t>), 1,8 % – для </a:t>
            </a:r>
            <a:r>
              <a:rPr lang="ru-RU" sz="2400" dirty="0" smtClean="0">
                <a:latin typeface="NewtonC"/>
              </a:rPr>
              <a:t>промышленных </a:t>
            </a:r>
            <a:r>
              <a:rPr lang="ru-RU" sz="2400" dirty="0">
                <a:latin typeface="NewtonC"/>
              </a:rPr>
              <a:t>нужд, 0,4 % – для </a:t>
            </a:r>
            <a:r>
              <a:rPr lang="ru-RU" sz="2400" dirty="0" err="1">
                <a:latin typeface="NewtonC"/>
              </a:rPr>
              <a:t>растаивания</a:t>
            </a:r>
            <a:r>
              <a:rPr lang="ru-RU" sz="2400" dirty="0">
                <a:latin typeface="NewtonC"/>
              </a:rPr>
              <a:t> снега на склонах дорог и кондиционирования</a:t>
            </a:r>
            <a:r>
              <a:rPr lang="ru-RU" sz="2400" dirty="0" smtClean="0">
                <a:latin typeface="NewtonC"/>
              </a:rPr>
              <a:t>, 0,4 </a:t>
            </a:r>
            <a:r>
              <a:rPr lang="ru-RU" sz="2400" dirty="0">
                <a:latin typeface="NewtonC"/>
              </a:rPr>
              <a:t>% – для сушки сельскохозяйственной продукции и 0,3 % – для других </a:t>
            </a:r>
            <a:r>
              <a:rPr lang="ru-RU" sz="2400" dirty="0" smtClean="0">
                <a:latin typeface="NewtonC"/>
              </a:rPr>
              <a:t>целей [</a:t>
            </a:r>
            <a:r>
              <a:rPr lang="ru-RU" sz="2400" dirty="0" err="1">
                <a:latin typeface="NewtonC"/>
              </a:rPr>
              <a:t>Lund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>
                <a:latin typeface="NewtonC"/>
              </a:rPr>
              <a:t>Boyd</a:t>
            </a:r>
            <a:r>
              <a:rPr lang="ru-RU" sz="2400" dirty="0">
                <a:latin typeface="NewtonC"/>
              </a:rPr>
              <a:t>, 2015]. Использование геотермальной энергии привело к </a:t>
            </a:r>
            <a:r>
              <a:rPr lang="ru-RU" sz="2400" dirty="0" smtClean="0">
                <a:latin typeface="NewtonC"/>
              </a:rPr>
              <a:t>экономии 52,5 </a:t>
            </a:r>
            <a:r>
              <a:rPr lang="ru-RU" sz="2400" dirty="0">
                <a:latin typeface="NewtonC"/>
              </a:rPr>
              <a:t>млн т нефти ежегодно и предотвратило выброс в атмосферу 46 млн т </a:t>
            </a:r>
            <a:r>
              <a:rPr lang="ru-RU" sz="2400" dirty="0" smtClean="0">
                <a:latin typeface="NewtonC"/>
              </a:rPr>
              <a:t>углерода </a:t>
            </a:r>
            <a:r>
              <a:rPr lang="ru-RU" sz="2400" dirty="0">
                <a:latin typeface="NewtonC"/>
              </a:rPr>
              <a:t>и 148 млн т CO</a:t>
            </a:r>
            <a:r>
              <a:rPr lang="ru-RU" sz="2400" baseline="-25000" dirty="0">
                <a:latin typeface="NewtonC"/>
              </a:rPr>
              <a:t>2</a:t>
            </a:r>
            <a:r>
              <a:rPr lang="ru-RU" sz="2400" dirty="0">
                <a:latin typeface="NewtonC"/>
              </a:rPr>
              <a:t>. Приблизительно 2218 скважин было пробурено в 42 </a:t>
            </a:r>
            <a:r>
              <a:rPr lang="ru-RU" sz="2400" dirty="0" smtClean="0">
                <a:latin typeface="NewtonC"/>
              </a:rPr>
              <a:t>странах для </a:t>
            </a:r>
            <a:r>
              <a:rPr lang="ru-RU" sz="2400" dirty="0">
                <a:latin typeface="NewtonC"/>
              </a:rPr>
              <a:t>геотермальных целей. В геотермальные проекты было инвестировано </a:t>
            </a:r>
            <a:r>
              <a:rPr lang="ru-RU" sz="2400" dirty="0" smtClean="0">
                <a:latin typeface="NewtonC"/>
              </a:rPr>
              <a:t>около 220 </a:t>
            </a:r>
            <a:r>
              <a:rPr lang="ru-RU" sz="2400" dirty="0">
                <a:latin typeface="NewtonC"/>
              </a:rPr>
              <a:t>млрд долл. США в 49 странах мира.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174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294" y="360726"/>
            <a:ext cx="992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Использование </a:t>
            </a:r>
            <a:r>
              <a:rPr lang="ru-RU" sz="3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низкоэнтальпийной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 энергии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969" y="1099314"/>
            <a:ext cx="11448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latin typeface="NewtonC"/>
              </a:rPr>
              <a:t>Прямое использование геотермальной энергии без ее преобразования в </a:t>
            </a:r>
            <a:r>
              <a:rPr lang="ru-RU" sz="2400" dirty="0" smtClean="0">
                <a:latin typeface="NewtonC"/>
              </a:rPr>
              <a:t>другие виды </a:t>
            </a:r>
            <a:r>
              <a:rPr lang="ru-RU" sz="2400" dirty="0">
                <a:latin typeface="NewtonC"/>
              </a:rPr>
              <a:t>энергии, например электроэнергию, по состоянию на апрель 2015 г. </a:t>
            </a:r>
            <a:r>
              <a:rPr lang="ru-RU" sz="2400" dirty="0" smtClean="0">
                <a:latin typeface="NewtonC"/>
              </a:rPr>
              <a:t>велось в </a:t>
            </a:r>
            <a:r>
              <a:rPr lang="ru-RU" sz="2400" dirty="0">
                <a:latin typeface="NewtonC"/>
              </a:rPr>
              <a:t>82 странах мира. Для сравнения отметим, что в 1995 г. их было 28, в 2000 г. – 58</a:t>
            </a:r>
            <a:r>
              <a:rPr lang="ru-RU" sz="2400" dirty="0" smtClean="0">
                <a:latin typeface="NewtonC"/>
              </a:rPr>
              <a:t>, в </a:t>
            </a:r>
            <a:r>
              <a:rPr lang="ru-RU" sz="2400" dirty="0">
                <a:latin typeface="NewtonC"/>
              </a:rPr>
              <a:t>2005 г. – 72 и в 2010 г. – 78 стран [</a:t>
            </a:r>
            <a:r>
              <a:rPr lang="ru-RU" sz="2400" dirty="0" err="1">
                <a:latin typeface="NewtonC"/>
              </a:rPr>
              <a:t>Lund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>
                <a:latin typeface="NewtonC"/>
              </a:rPr>
              <a:t>Boyd</a:t>
            </a:r>
            <a:r>
              <a:rPr lang="ru-RU" sz="2400" dirty="0">
                <a:latin typeface="NewtonC"/>
              </a:rPr>
              <a:t>, 2015]. Эти данные говорят о </a:t>
            </a:r>
            <a:r>
              <a:rPr lang="ru-RU" sz="2400" dirty="0" smtClean="0">
                <a:latin typeface="NewtonC"/>
              </a:rPr>
              <a:t>возрастающем </a:t>
            </a:r>
            <a:r>
              <a:rPr lang="ru-RU" sz="2400" dirty="0">
                <a:latin typeface="NewtonC"/>
              </a:rPr>
              <a:t>интересе к использованию подземного тепла.</a:t>
            </a:r>
          </a:p>
          <a:p>
            <a:pPr indent="360363"/>
            <a:r>
              <a:rPr lang="ru-RU" sz="2400" dirty="0">
                <a:latin typeface="NewtonC"/>
              </a:rPr>
              <a:t>В Беларуси тепловая мощность действующих геотермальных установок </a:t>
            </a:r>
            <a:r>
              <a:rPr lang="ru-RU" sz="2400" dirty="0" smtClean="0">
                <a:latin typeface="NewtonC"/>
              </a:rPr>
              <a:t>на </a:t>
            </a:r>
            <a:r>
              <a:rPr lang="ru-RU" sz="2400" dirty="0" smtClean="0">
                <a:latin typeface="NewtonC"/>
              </a:rPr>
              <a:t>сегодня </a:t>
            </a:r>
            <a:r>
              <a:rPr lang="ru-RU" sz="2400" dirty="0">
                <a:latin typeface="NewtonC"/>
              </a:rPr>
              <a:t>около 7,5 </a:t>
            </a:r>
            <a:r>
              <a:rPr lang="ru-RU" sz="2400" dirty="0">
                <a:latin typeface="NewtonC"/>
              </a:rPr>
              <a:t>– 10 МВт (данные, видимо, заниженные, поскольку точного учета нет), </a:t>
            </a:r>
            <a:r>
              <a:rPr lang="ru-RU" sz="2400" dirty="0" smtClean="0">
                <a:latin typeface="NewtonC"/>
              </a:rPr>
              <a:t>тогда </a:t>
            </a:r>
            <a:r>
              <a:rPr lang="ru-RU" sz="2400" dirty="0">
                <a:latin typeface="NewtonC"/>
              </a:rPr>
              <a:t>как в Польше – 488,84 МВт, Литве – 94,6 МВт, Латвии – 1,63 МВт, </a:t>
            </a:r>
            <a:r>
              <a:rPr lang="ru-RU" sz="2400" dirty="0" smtClean="0">
                <a:latin typeface="NewtonC"/>
              </a:rPr>
              <a:t>Эстонии </a:t>
            </a:r>
            <a:r>
              <a:rPr lang="ru-RU" sz="2400" dirty="0">
                <a:latin typeface="NewtonC"/>
              </a:rPr>
              <a:t>– 63,0 МВт, Украине – 10,9 МВт. По прилегающим районам России </a:t>
            </a:r>
            <a:r>
              <a:rPr lang="ru-RU" sz="2400" dirty="0" smtClean="0">
                <a:latin typeface="NewtonC"/>
              </a:rPr>
              <a:t>данных нет</a:t>
            </a:r>
            <a:r>
              <a:rPr lang="ru-RU" sz="2400" dirty="0">
                <a:latin typeface="NewtonC"/>
              </a:rPr>
              <a:t>. Растет популярность использования подземного тепла с помощью </a:t>
            </a:r>
            <a:r>
              <a:rPr lang="ru-RU" sz="2400" dirty="0" smtClean="0">
                <a:latin typeface="NewtonC"/>
              </a:rPr>
              <a:t>тепловых насосов</a:t>
            </a:r>
            <a:r>
              <a:rPr lang="ru-RU" sz="2400" dirty="0">
                <a:latin typeface="NewtonC"/>
              </a:rPr>
              <a:t>. Ежегодно использование энергии этих установок возрастает в 1,63 раза</a:t>
            </a:r>
            <a:r>
              <a:rPr lang="ru-RU" sz="2400" dirty="0" smtClean="0">
                <a:latin typeface="NewtonC"/>
              </a:rPr>
              <a:t>, или </a:t>
            </a:r>
            <a:r>
              <a:rPr lang="ru-RU" sz="2400" dirty="0">
                <a:latin typeface="NewtonC"/>
              </a:rPr>
              <a:t>на 10,3 % по сравнению с 2010 г. Этот метод позволяет использовать </a:t>
            </a:r>
            <a:r>
              <a:rPr lang="ru-RU" sz="2400" dirty="0" smtClean="0">
                <a:latin typeface="NewtonC"/>
              </a:rPr>
              <a:t>геотермальную </a:t>
            </a:r>
            <a:r>
              <a:rPr lang="ru-RU" sz="2400" dirty="0">
                <a:latin typeface="NewtonC"/>
              </a:rPr>
              <a:t>энергию повсеместно в мире.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356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515" y="5183327"/>
            <a:ext cx="11516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0451" y="-58487"/>
            <a:ext cx="11258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NewtonC"/>
              </a:rPr>
              <a:t>Прямое </a:t>
            </a:r>
            <a:r>
              <a:rPr lang="ru-RU" sz="3200" dirty="0" smtClean="0">
                <a:latin typeface="NewtonC"/>
              </a:rPr>
              <a:t>использование </a:t>
            </a:r>
            <a:r>
              <a:rPr lang="ru-RU" sz="3200" dirty="0">
                <a:latin typeface="NewtonC"/>
              </a:rPr>
              <a:t>подземного тепла в мире в 2015 г.</a:t>
            </a:r>
            <a:endParaRPr lang="en-GB" sz="3200" b="1" dirty="0">
              <a:solidFill>
                <a:prstClr val="black"/>
              </a:solidFill>
              <a:latin typeface="Newton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692" y="813856"/>
            <a:ext cx="111386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NewtonC"/>
              </a:rPr>
              <a:t>В мире </a:t>
            </a:r>
            <a:r>
              <a:rPr lang="ru-RU" sz="2000" dirty="0">
                <a:latin typeface="NewtonC"/>
              </a:rPr>
              <a:t>по установленной мощности (МВт) геотермальных генераторов </a:t>
            </a:r>
            <a:r>
              <a:rPr lang="ru-RU" sz="2000" dirty="0" smtClean="0">
                <a:latin typeface="NewtonC"/>
              </a:rPr>
              <a:t>лидируют </a:t>
            </a:r>
            <a:r>
              <a:rPr lang="ru-RU" sz="2000" dirty="0">
                <a:latin typeface="NewtonC"/>
              </a:rPr>
              <a:t>США, Китай, Швеция, Германия и Франция, а по использованию </a:t>
            </a:r>
            <a:r>
              <a:rPr lang="ru-RU" sz="2000" dirty="0" smtClean="0">
                <a:latin typeface="NewtonC"/>
              </a:rPr>
              <a:t>геотермальной </a:t>
            </a:r>
            <a:r>
              <a:rPr lang="ru-RU" sz="2000" dirty="0">
                <a:latin typeface="NewtonC"/>
              </a:rPr>
              <a:t>энергии (ТДж/год) – Китай, США, Швеция, Финляндия и Канада.</a:t>
            </a:r>
          </a:p>
          <a:p>
            <a:r>
              <a:rPr lang="ru-RU" sz="2000" dirty="0">
                <a:latin typeface="NewtonC"/>
              </a:rPr>
              <a:t>По инсталлированной мощности по отношению к населению (МВт/население</a:t>
            </a:r>
            <a:r>
              <a:rPr lang="ru-RU" sz="2000" dirty="0" smtClean="0">
                <a:latin typeface="NewtonC"/>
              </a:rPr>
              <a:t>) первые </a:t>
            </a:r>
            <a:r>
              <a:rPr lang="ru-RU" sz="2000" dirty="0">
                <a:latin typeface="NewtonC"/>
              </a:rPr>
              <a:t>пять мест занимают Исландия, Швеция, Финляндия, Норвегия и </a:t>
            </a:r>
            <a:r>
              <a:rPr lang="ru-RU" sz="2000" dirty="0" smtClean="0">
                <a:latin typeface="NewtonC"/>
              </a:rPr>
              <a:t>Швейцария</a:t>
            </a:r>
            <a:r>
              <a:rPr lang="ru-RU" sz="2000" dirty="0">
                <a:latin typeface="NewtonC"/>
              </a:rPr>
              <a:t>, а по использованию геотермальной энергии (ТДж/год/население) – </a:t>
            </a:r>
            <a:r>
              <a:rPr lang="ru-RU" sz="2000" dirty="0" smtClean="0">
                <a:latin typeface="NewtonC"/>
              </a:rPr>
              <a:t>Исландия, </a:t>
            </a:r>
            <a:r>
              <a:rPr lang="ru-RU" sz="2000" dirty="0">
                <a:latin typeface="NewtonC"/>
              </a:rPr>
              <a:t>Швеция, Финляндия, Новая Зеландия и Норвегия [</a:t>
            </a:r>
            <a:r>
              <a:rPr lang="ru-RU" sz="2000" dirty="0" err="1">
                <a:latin typeface="NewtonC"/>
              </a:rPr>
              <a:t>Lund</a:t>
            </a:r>
            <a:r>
              <a:rPr lang="ru-RU" sz="2000" dirty="0">
                <a:latin typeface="NewtonC"/>
              </a:rPr>
              <a:t>, </a:t>
            </a:r>
            <a:r>
              <a:rPr lang="ru-RU" sz="2000" dirty="0" err="1">
                <a:latin typeface="NewtonC"/>
              </a:rPr>
              <a:t>Boyd</a:t>
            </a:r>
            <a:r>
              <a:rPr lang="ru-RU" sz="2000" dirty="0">
                <a:latin typeface="NewtonC"/>
              </a:rPr>
              <a:t>, 2015</a:t>
            </a:r>
            <a:r>
              <a:rPr lang="ru-RU" sz="2000" dirty="0" smtClean="0">
                <a:latin typeface="NewtonC"/>
              </a:rPr>
              <a:t>].</a:t>
            </a:r>
            <a:endParaRPr lang="ru-RU" sz="2000" dirty="0">
              <a:latin typeface="NewtonC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25" y="2968937"/>
            <a:ext cx="4908408" cy="33226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5098" y="3218517"/>
            <a:ext cx="55665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NewtonC"/>
              </a:rPr>
              <a:t>Гистограмма распределения в процентном отношении прямого использования подземного тепла в мире (по категориям: </a:t>
            </a:r>
            <a:r>
              <a:rPr lang="ru-RU" sz="2000" dirty="0" err="1">
                <a:solidFill>
                  <a:prstClr val="black"/>
                </a:solidFill>
                <a:latin typeface="NewtonC"/>
              </a:rPr>
              <a:t>теплонасосные</a:t>
            </a:r>
            <a:r>
              <a:rPr lang="ru-RU" sz="2000" dirty="0">
                <a:solidFill>
                  <a:prstClr val="black"/>
                </a:solidFill>
                <a:latin typeface="NewtonC"/>
              </a:rPr>
              <a:t> установки, отопление помещений, теплиц, </a:t>
            </a:r>
            <a:r>
              <a:rPr lang="ru-RU" sz="2000" dirty="0" err="1">
                <a:solidFill>
                  <a:prstClr val="black"/>
                </a:solidFill>
                <a:latin typeface="NewtonC"/>
              </a:rPr>
              <a:t>аквакультура</a:t>
            </a:r>
            <a:r>
              <a:rPr lang="ru-RU" sz="2000" dirty="0">
                <a:solidFill>
                  <a:prstClr val="black"/>
                </a:solidFill>
                <a:latin typeface="NewtonC"/>
              </a:rPr>
              <a:t> и обогрев прудов, сельскохозяйственная сушка, промышленное использование, ванны и плавательные бассейны, кондиционирование/</a:t>
            </a:r>
            <a:r>
              <a:rPr lang="ru-RU" sz="2000" dirty="0" err="1">
                <a:solidFill>
                  <a:prstClr val="black"/>
                </a:solidFill>
                <a:latin typeface="NewtonC"/>
              </a:rPr>
              <a:t>растаивание</a:t>
            </a:r>
            <a:r>
              <a:rPr lang="ru-RU" sz="2000" dirty="0">
                <a:solidFill>
                  <a:prstClr val="black"/>
                </a:solidFill>
                <a:latin typeface="NewtonC"/>
              </a:rPr>
              <a:t> снега и др.) приведена на рис. 9.11.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7566" y="6211669"/>
            <a:ext cx="7094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NewtonC-Italic"/>
              </a:rPr>
              <a:t>Рис. 9.11</a:t>
            </a:r>
            <a:r>
              <a:rPr lang="ru-RU" dirty="0">
                <a:latin typeface="NewtonC"/>
              </a:rPr>
              <a:t>. Гистограмма по прямому </a:t>
            </a:r>
            <a:r>
              <a:rPr lang="ru-RU" dirty="0" smtClean="0">
                <a:latin typeface="NewtonC"/>
              </a:rPr>
              <a:t>использованию подземного </a:t>
            </a:r>
            <a:r>
              <a:rPr lang="ru-RU" dirty="0">
                <a:latin typeface="NewtonC"/>
              </a:rPr>
              <a:t>тепла в мире в 2015 г. (МВт)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6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7405" y="58723"/>
            <a:ext cx="10531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Использование геотермальной энергии в Евросоюзе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837" y="1259082"/>
            <a:ext cx="114961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latin typeface="NewtonC"/>
              </a:rPr>
              <a:t>На сегодня возобновляемые источники занимают только около 5 % в </a:t>
            </a:r>
            <a:r>
              <a:rPr lang="ru-RU" sz="2400" dirty="0" smtClean="0">
                <a:latin typeface="NewtonC"/>
              </a:rPr>
              <a:t>энергетическом </a:t>
            </a:r>
            <a:r>
              <a:rPr lang="ru-RU" sz="2400" dirty="0">
                <a:latin typeface="NewtonC"/>
              </a:rPr>
              <a:t>балансе Европейского союза, ожидается, что их роль возрастет до </a:t>
            </a:r>
            <a:r>
              <a:rPr lang="ru-RU" sz="2400" dirty="0" smtClean="0">
                <a:latin typeface="NewtonC"/>
              </a:rPr>
              <a:t>10–12 </a:t>
            </a:r>
            <a:r>
              <a:rPr lang="ru-RU" sz="2400" dirty="0">
                <a:latin typeface="NewtonC"/>
              </a:rPr>
              <a:t>% в ближайшие годы. В Евросоюзе поставлена цель достичь 20 % </a:t>
            </a:r>
            <a:r>
              <a:rPr lang="ru-RU" sz="2400" dirty="0" smtClean="0">
                <a:latin typeface="NewtonC"/>
              </a:rPr>
              <a:t>выработки всех </a:t>
            </a:r>
            <a:r>
              <a:rPr lang="ru-RU" sz="2400" dirty="0">
                <a:latin typeface="NewtonC"/>
              </a:rPr>
              <a:t>возобновляемых видов энергии к 2020 г. и сократить выбросы </a:t>
            </a:r>
            <a:r>
              <a:rPr lang="ru-RU" sz="2400" dirty="0" smtClean="0">
                <a:latin typeface="NewtonC"/>
              </a:rPr>
              <a:t>парниковых газов </a:t>
            </a:r>
            <a:r>
              <a:rPr lang="ru-RU" sz="2400" dirty="0">
                <a:latin typeface="NewtonC"/>
              </a:rPr>
              <a:t>в атмосферу соответственно. В этом отношении использование </a:t>
            </a:r>
            <a:r>
              <a:rPr lang="ru-RU" sz="2400" dirty="0" smtClean="0">
                <a:latin typeface="NewtonC"/>
              </a:rPr>
              <a:t>ресурсов подземного </a:t>
            </a:r>
            <a:r>
              <a:rPr lang="ru-RU" sz="2400" dirty="0">
                <a:latin typeface="NewtonC"/>
              </a:rPr>
              <a:t>тепла является наиболее перспективным.</a:t>
            </a:r>
          </a:p>
          <a:p>
            <a:pPr indent="360363"/>
            <a:r>
              <a:rPr lang="ru-RU" sz="2400" dirty="0">
                <a:latin typeface="NewtonC"/>
              </a:rPr>
              <a:t>В настоящее время на отопление и кондиционирование зданий в </a:t>
            </a:r>
            <a:r>
              <a:rPr lang="ru-RU" sz="2400" dirty="0" smtClean="0">
                <a:latin typeface="NewtonC"/>
              </a:rPr>
              <a:t>ЕС потребляется </a:t>
            </a:r>
            <a:r>
              <a:rPr lang="ru-RU" sz="2400" dirty="0">
                <a:latin typeface="NewtonC"/>
              </a:rPr>
              <a:t>почти 50 % всей энергии. Ее выработка традиционными методами </a:t>
            </a:r>
            <a:r>
              <a:rPr lang="ru-RU" sz="2400" dirty="0" smtClean="0">
                <a:latin typeface="NewtonC"/>
              </a:rPr>
              <a:t>за счет </a:t>
            </a:r>
            <a:r>
              <a:rPr lang="ru-RU" sz="2400" dirty="0">
                <a:latin typeface="NewtonC"/>
              </a:rPr>
              <a:t>сжигания ископаемых видов топлива – это большой источник выброса в </a:t>
            </a:r>
            <a:r>
              <a:rPr lang="ru-RU" sz="2400" dirty="0" smtClean="0">
                <a:latin typeface="NewtonC"/>
              </a:rPr>
              <a:t>атмосферу </a:t>
            </a:r>
            <a:r>
              <a:rPr lang="ru-RU" sz="2400" dirty="0">
                <a:latin typeface="NewtonC"/>
              </a:rPr>
              <a:t>парникового углекислого газа. Возобновляемые источники, такие </a:t>
            </a:r>
            <a:r>
              <a:rPr lang="ru-RU" sz="2400" dirty="0" smtClean="0">
                <a:latin typeface="NewtonC"/>
              </a:rPr>
              <a:t>как геотермальная </a:t>
            </a:r>
            <a:r>
              <a:rPr lang="ru-RU" sz="2400" dirty="0">
                <a:latin typeface="NewtonC"/>
              </a:rPr>
              <a:t>энергия, солнечное тепло, биомасса и </a:t>
            </a:r>
            <a:r>
              <a:rPr lang="ru-RU" sz="2400" dirty="0" err="1">
                <a:latin typeface="NewtonC"/>
              </a:rPr>
              <a:t>теплонасосные</a:t>
            </a:r>
            <a:r>
              <a:rPr lang="ru-RU" sz="2400" dirty="0">
                <a:latin typeface="NewtonC"/>
              </a:rPr>
              <a:t> установки</a:t>
            </a:r>
            <a:r>
              <a:rPr lang="ru-RU" sz="2400" dirty="0" smtClean="0">
                <a:latin typeface="NewtonC"/>
              </a:rPr>
              <a:t>,</a:t>
            </a:r>
            <a:r>
              <a:rPr lang="ru-RU" sz="2400" dirty="0">
                <a:latin typeface="NewtonC"/>
              </a:rPr>
              <a:t> разработанные на сегодня, позволяют заместить потребление ископаемых </a:t>
            </a:r>
            <a:r>
              <a:rPr lang="ru-RU" sz="2400" dirty="0" smtClean="0">
                <a:latin typeface="NewtonC"/>
              </a:rPr>
              <a:t>видов топлива </a:t>
            </a:r>
            <a:r>
              <a:rPr lang="ru-RU" sz="2400" dirty="0">
                <a:latin typeface="NewtonC"/>
              </a:rPr>
              <a:t>[</a:t>
            </a:r>
            <a:r>
              <a:rPr lang="en-GB" sz="2400" dirty="0">
                <a:latin typeface="NewtonC"/>
              </a:rPr>
              <a:t>EGEC Newsletter, 2016].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670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4612" y="1225689"/>
            <a:ext cx="115096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400" dirty="0">
                <a:latin typeface="NewtonC"/>
              </a:rPr>
              <a:t>Сейчас в Европе 88 действующих крупных электростанций суммарной </a:t>
            </a:r>
            <a:r>
              <a:rPr lang="ru-RU" sz="2400" dirty="0" smtClean="0">
                <a:latin typeface="NewtonC"/>
              </a:rPr>
              <a:t>мощностью </a:t>
            </a:r>
            <a:r>
              <a:rPr lang="ru-RU" sz="2400" dirty="0">
                <a:latin typeface="NewtonC"/>
              </a:rPr>
              <a:t>2285 МВт, из них 52 – в Евросоюзе суммарной мощностью 991 МВт. </a:t>
            </a:r>
            <a:r>
              <a:rPr lang="ru-RU" sz="2400" dirty="0" smtClean="0">
                <a:latin typeface="NewtonC"/>
              </a:rPr>
              <a:t>Их количество </a:t>
            </a:r>
            <a:r>
              <a:rPr lang="ru-RU" sz="2400" dirty="0">
                <a:latin typeface="NewtonC"/>
              </a:rPr>
              <a:t>возрастает. Так, в Европе в декабре 2014 г. было всего 77 </a:t>
            </a:r>
            <a:r>
              <a:rPr lang="ru-RU" sz="2400" dirty="0" smtClean="0">
                <a:latin typeface="NewtonC"/>
              </a:rPr>
              <a:t>электростанций </a:t>
            </a:r>
            <a:r>
              <a:rPr lang="ru-RU" sz="2400" dirty="0">
                <a:latin typeface="NewtonC"/>
              </a:rPr>
              <a:t>суммарной мощностью 2000 МВт.</a:t>
            </a:r>
          </a:p>
          <a:p>
            <a:pPr indent="536575"/>
            <a:r>
              <a:rPr lang="ru-RU" sz="2400" dirty="0">
                <a:latin typeface="NewtonC"/>
              </a:rPr>
              <a:t>В настоящее время в </a:t>
            </a:r>
            <a:r>
              <a:rPr lang="ru-RU" sz="2400" dirty="0" smtClean="0">
                <a:latin typeface="NewtonC"/>
              </a:rPr>
              <a:t>Европе, кроме геотермальных электростанций, уже </a:t>
            </a:r>
            <a:r>
              <a:rPr lang="ru-RU" sz="2400" dirty="0">
                <a:latin typeface="NewtonC"/>
              </a:rPr>
              <a:t>действует около 1,4 млн геотермальных </a:t>
            </a:r>
            <a:r>
              <a:rPr lang="ru-RU" sz="2400" dirty="0" err="1" smtClean="0">
                <a:latin typeface="NewtonC"/>
              </a:rPr>
              <a:t>теплонасосных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установок </a:t>
            </a:r>
            <a:r>
              <a:rPr lang="ru-RU" sz="2400" dirty="0" smtClean="0">
                <a:latin typeface="NewtonC"/>
              </a:rPr>
              <a:t>с суммарной </a:t>
            </a:r>
            <a:r>
              <a:rPr lang="ru-RU" sz="2400" dirty="0">
                <a:latin typeface="NewtonC"/>
              </a:rPr>
              <a:t>тепловой мощностью около 19 000 МВт [</a:t>
            </a:r>
            <a:r>
              <a:rPr lang="ru-RU" sz="2400" dirty="0" smtClean="0">
                <a:latin typeface="NewtonC"/>
              </a:rPr>
              <a:t>EGEC </a:t>
            </a:r>
            <a:r>
              <a:rPr lang="en-GB" sz="2400" dirty="0" smtClean="0">
                <a:latin typeface="NewtonC"/>
              </a:rPr>
              <a:t>Newsletter</a:t>
            </a:r>
            <a:r>
              <a:rPr lang="en-GB" sz="2400" dirty="0">
                <a:latin typeface="NewtonC"/>
              </a:rPr>
              <a:t>, 2016</a:t>
            </a:r>
            <a:r>
              <a:rPr lang="en-GB" sz="2400" dirty="0" smtClean="0">
                <a:latin typeface="NewtonC"/>
              </a:rPr>
              <a:t>].</a:t>
            </a:r>
            <a:r>
              <a:rPr lang="ru-RU" sz="2400" dirty="0" smtClean="0">
                <a:latin typeface="NewtonC"/>
              </a:rPr>
              <a:t> </a:t>
            </a:r>
          </a:p>
          <a:p>
            <a:pPr indent="536575"/>
            <a:r>
              <a:rPr lang="ru-RU" sz="2400" dirty="0" smtClean="0">
                <a:latin typeface="NewtonC"/>
              </a:rPr>
              <a:t>Геотермальная </a:t>
            </a:r>
            <a:r>
              <a:rPr lang="ru-RU" sz="2400" dirty="0">
                <a:latin typeface="NewtonC"/>
              </a:rPr>
              <a:t>энергия содержится в земных недрах повсеместно и в </a:t>
            </a:r>
            <a:r>
              <a:rPr lang="ru-RU" sz="2400" dirty="0" smtClean="0">
                <a:latin typeface="NewtonC"/>
              </a:rPr>
              <a:t>значительном </a:t>
            </a:r>
            <a:r>
              <a:rPr lang="ru-RU" sz="2400" dirty="0">
                <a:latin typeface="NewtonC"/>
              </a:rPr>
              <a:t>объеме. Для освоения этой энергии возможно использование не </a:t>
            </a:r>
            <a:r>
              <a:rPr lang="ru-RU" sz="2400" dirty="0" smtClean="0">
                <a:latin typeface="NewtonC"/>
              </a:rPr>
              <a:t>только новых</a:t>
            </a:r>
            <a:r>
              <a:rPr lang="ru-RU" sz="2400" dirty="0">
                <a:latin typeface="NewtonC"/>
              </a:rPr>
              <a:t>, но и старых </a:t>
            </a:r>
            <a:r>
              <a:rPr lang="ru-RU" sz="2400" dirty="0" smtClean="0">
                <a:latin typeface="NewtonC"/>
              </a:rPr>
              <a:t>скважин, например пробуренных в ходе поисков нефти и не давшие ее притока. </a:t>
            </a:r>
            <a:r>
              <a:rPr lang="ru-RU" sz="2400" dirty="0">
                <a:latin typeface="NewtonC"/>
              </a:rPr>
              <a:t>При этом необходимы затраты только на их </a:t>
            </a:r>
            <a:r>
              <a:rPr lang="ru-RU" sz="2400" dirty="0" smtClean="0">
                <a:latin typeface="NewtonC"/>
              </a:rPr>
              <a:t>реконструкцию</a:t>
            </a:r>
            <a:r>
              <a:rPr lang="ru-RU" sz="2400" dirty="0">
                <a:latin typeface="NewtonC"/>
              </a:rPr>
              <a:t>. После завершения эксплуатации пригодны скважины нефтяных и </a:t>
            </a:r>
            <a:r>
              <a:rPr lang="ru-RU" sz="2400" dirty="0" smtClean="0">
                <a:latin typeface="NewtonC"/>
              </a:rPr>
              <a:t>газовых </a:t>
            </a:r>
            <a:r>
              <a:rPr lang="ru-RU" sz="2400" dirty="0">
                <a:latin typeface="NewtonC"/>
              </a:rPr>
              <a:t>месторождений. Можно применять теплые воды, добываемые из </a:t>
            </a:r>
            <a:r>
              <a:rPr lang="ru-RU" sz="2400" dirty="0" smtClean="0">
                <a:latin typeface="NewtonC"/>
              </a:rPr>
              <a:t>заброшенных </a:t>
            </a:r>
            <a:r>
              <a:rPr lang="ru-RU" sz="2400" dirty="0">
                <a:latin typeface="NewtonC"/>
              </a:rPr>
              <a:t>шахт, а также откачиваемые из скважин при водопонижении.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865" y="119354"/>
            <a:ext cx="11283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RespectNr-Bold"/>
              </a:rPr>
              <a:t>КРАТКИЕ СВЕДЕНИЯ О СФЕРАХ </a:t>
            </a:r>
            <a:r>
              <a:rPr lang="ru-RU" sz="3200" b="1" dirty="0" smtClean="0">
                <a:latin typeface="RespectNr-Bold"/>
              </a:rPr>
              <a:t>ПРИМЕНЕНИЯ ГЕОТЕРМАЛЬНОЙ ЭНЕРГИИ (1)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039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7681" y="309919"/>
            <a:ext cx="1041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ИСПОЛЬЗОВАНИЕ ГЕОТЕРМАЛЬНОЙ </a:t>
            </a:r>
            <a:r>
              <a:rPr lang="ru-RU" sz="2800" dirty="0" smtClean="0">
                <a:solidFill>
                  <a:prstClr val="black"/>
                </a:solidFill>
              </a:rPr>
              <a:t>ЭЛЕКТРОЭНЕРГИИ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(1)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739" y="1031807"/>
            <a:ext cx="113066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latin typeface="NewtonC"/>
              </a:rPr>
              <a:t>Как отмечалось, только в отдельных районах мира выявлены запасы </a:t>
            </a:r>
            <a:r>
              <a:rPr lang="ru-RU" sz="2400" dirty="0" err="1">
                <a:latin typeface="NewtonC"/>
              </a:rPr>
              <a:t>высо</a:t>
            </a:r>
            <a:r>
              <a:rPr lang="ru-RU" sz="2400" dirty="0">
                <a:latin typeface="NewtonC"/>
              </a:rPr>
              <a:t>-</a:t>
            </a:r>
          </a:p>
          <a:p>
            <a:pPr indent="360363"/>
            <a:r>
              <a:rPr lang="ru-RU" sz="2400" dirty="0" err="1">
                <a:latin typeface="NewtonC"/>
              </a:rPr>
              <a:t>коэнтальпийной</a:t>
            </a:r>
            <a:r>
              <a:rPr lang="ru-RU" sz="2400" dirty="0">
                <a:latin typeface="NewtonC"/>
              </a:rPr>
              <a:t> пароводяной смеси, пригодной для выработки </a:t>
            </a:r>
            <a:r>
              <a:rPr lang="ru-RU" sz="2400" dirty="0" err="1">
                <a:latin typeface="NewtonC"/>
              </a:rPr>
              <a:t>электроэнер</a:t>
            </a:r>
            <a:r>
              <a:rPr lang="ru-RU" sz="2400" dirty="0">
                <a:latin typeface="NewtonC"/>
              </a:rPr>
              <a:t>-</a:t>
            </a:r>
          </a:p>
          <a:p>
            <a:pPr indent="360363"/>
            <a:r>
              <a:rPr lang="ru-RU" sz="2400" dirty="0" err="1">
                <a:latin typeface="NewtonC"/>
              </a:rPr>
              <a:t>гии</a:t>
            </a:r>
            <a:r>
              <a:rPr lang="ru-RU" sz="2400" dirty="0">
                <a:latin typeface="NewtonC"/>
              </a:rPr>
              <a:t>. Диапазон же температур геотермального резервуара, пригодного для </a:t>
            </a:r>
            <a:r>
              <a:rPr lang="ru-RU" sz="2400" dirty="0" smtClean="0">
                <a:latin typeface="NewtonC"/>
              </a:rPr>
              <a:t>прямого </a:t>
            </a:r>
            <a:r>
              <a:rPr lang="ru-RU" sz="2400" dirty="0">
                <a:latin typeface="NewtonC"/>
              </a:rPr>
              <a:t>использования геотермальной энергии, значительно шире и может быть </a:t>
            </a:r>
            <a:r>
              <a:rPr lang="ru-RU" sz="2400" dirty="0" smtClean="0">
                <a:latin typeface="NewtonC"/>
              </a:rPr>
              <a:t>от +</a:t>
            </a:r>
            <a:r>
              <a:rPr lang="ru-RU" sz="2400" dirty="0">
                <a:latin typeface="NewtonC"/>
              </a:rPr>
              <a:t>25 ... +30 °С (иногда – от +7 °С) до +300 °С. Во всяком случае, воды с </a:t>
            </a:r>
            <a:r>
              <a:rPr lang="ru-RU" sz="2400" dirty="0" smtClean="0">
                <a:latin typeface="NewtonC"/>
              </a:rPr>
              <a:t>температурой </a:t>
            </a:r>
            <a:r>
              <a:rPr lang="ru-RU" sz="2400" dirty="0">
                <a:latin typeface="NewtonC"/>
              </a:rPr>
              <a:t>+20 ... +35 °C уже можно рассматривать как вполне пригодные для </a:t>
            </a:r>
            <a:r>
              <a:rPr lang="ru-RU" sz="2400" dirty="0" smtClean="0">
                <a:latin typeface="NewtonC"/>
              </a:rPr>
              <a:t>извлечения </a:t>
            </a:r>
            <a:r>
              <a:rPr lang="ru-RU" sz="2400" dirty="0">
                <a:latin typeface="NewtonC"/>
              </a:rPr>
              <a:t>геотермальной энергии. Это означает, что намного большее количество </a:t>
            </a:r>
            <a:r>
              <a:rPr lang="ru-RU" sz="2400" dirty="0" smtClean="0">
                <a:latin typeface="NewtonC"/>
              </a:rPr>
              <a:t>районов </a:t>
            </a:r>
            <a:r>
              <a:rPr lang="ru-RU" sz="2400" dirty="0">
                <a:latin typeface="NewtonC"/>
              </a:rPr>
              <a:t>мира, а не только участки современной </a:t>
            </a:r>
            <a:r>
              <a:rPr lang="ru-RU" sz="2400" dirty="0" err="1">
                <a:latin typeface="NewtonC"/>
              </a:rPr>
              <a:t>тектоно</a:t>
            </a:r>
            <a:r>
              <a:rPr lang="ru-RU" sz="2400" dirty="0">
                <a:latin typeface="NewtonC"/>
              </a:rPr>
              <a:t>-термальной активизации</a:t>
            </a:r>
            <a:r>
              <a:rPr lang="ru-RU" sz="2400" dirty="0" smtClean="0">
                <a:latin typeface="NewtonC"/>
              </a:rPr>
              <a:t>, представляют </a:t>
            </a:r>
            <a:r>
              <a:rPr lang="ru-RU" sz="2400" dirty="0">
                <a:latin typeface="NewtonC"/>
              </a:rPr>
              <a:t>практический интерес для использования подземного тепла. </a:t>
            </a:r>
            <a:r>
              <a:rPr lang="ru-RU" sz="2400" dirty="0" smtClean="0">
                <a:latin typeface="NewtonC"/>
              </a:rPr>
              <a:t>Это тем </a:t>
            </a:r>
            <a:r>
              <a:rPr lang="ru-RU" sz="2400" dirty="0">
                <a:latin typeface="NewtonC"/>
              </a:rPr>
              <a:t>более важно, что в большинстве промышленно развитых стран большая </a:t>
            </a:r>
            <a:r>
              <a:rPr lang="ru-RU" sz="2400" dirty="0" smtClean="0">
                <a:latin typeface="NewtonC"/>
              </a:rPr>
              <a:t>часть потребностей </a:t>
            </a:r>
            <a:r>
              <a:rPr lang="ru-RU" sz="2400" dirty="0">
                <a:latin typeface="NewtonC"/>
              </a:rPr>
              <a:t>в тепловой энергии обеспечивается за счет применения </a:t>
            </a:r>
            <a:r>
              <a:rPr lang="ru-RU" sz="2400" dirty="0" smtClean="0">
                <a:latin typeface="NewtonC"/>
              </a:rPr>
              <a:t>теплоносителей </a:t>
            </a:r>
            <a:r>
              <a:rPr lang="ru-RU" sz="2400" dirty="0">
                <a:latin typeface="NewtonC"/>
              </a:rPr>
              <a:t>с низкой температурой, например для горячего водоснабжения, даже если</a:t>
            </a:r>
          </a:p>
          <a:p>
            <a:pPr indent="360363"/>
            <a:r>
              <a:rPr lang="ru-RU" sz="2400" dirty="0">
                <a:latin typeface="NewtonC"/>
              </a:rPr>
              <a:t>она производится за счет сжигания высококалорийных углеводородов в котельных.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79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670" y="801030"/>
            <a:ext cx="117361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На практике показано, что геотермальную энергию можно применять не толь</a:t>
            </a:r>
            <a:r>
              <a:rPr lang="ru-RU" sz="2400" dirty="0" smtClean="0">
                <a:latin typeface="NewtonC"/>
              </a:rPr>
              <a:t>ко </a:t>
            </a:r>
            <a:r>
              <a:rPr lang="ru-RU" sz="2400" dirty="0">
                <a:latin typeface="NewtonC"/>
              </a:rPr>
              <a:t>для производства электроэнергии и выработки тепла, но и, например, для </a:t>
            </a:r>
            <a:r>
              <a:rPr lang="ru-RU" sz="2400" dirty="0" smtClean="0">
                <a:latin typeface="NewtonC"/>
              </a:rPr>
              <a:t>получения </a:t>
            </a:r>
            <a:r>
              <a:rPr lang="ru-RU" sz="2400" dirty="0">
                <a:latin typeface="NewtonC"/>
              </a:rPr>
              <a:t>пресной воды до 3 дм</a:t>
            </a:r>
            <a:r>
              <a:rPr lang="ru-RU" sz="2400" baseline="30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/мин (3 л/мин) или до 4,5 м</a:t>
            </a:r>
            <a:r>
              <a:rPr lang="ru-RU" sz="2400" baseline="30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 воды в сутки в </a:t>
            </a:r>
            <a:r>
              <a:rPr lang="ru-RU" sz="2400" dirty="0" smtClean="0">
                <a:latin typeface="NewtonC"/>
              </a:rPr>
              <a:t>засушливых </a:t>
            </a:r>
            <a:r>
              <a:rPr lang="ru-RU" sz="2400" dirty="0">
                <a:latin typeface="NewtonC"/>
              </a:rPr>
              <a:t>районах круглогодично, в частности из морской воды путем </a:t>
            </a:r>
            <a:r>
              <a:rPr lang="ru-RU" sz="2400" dirty="0" smtClean="0">
                <a:latin typeface="NewtonC"/>
              </a:rPr>
              <a:t>выпаривания за </a:t>
            </a:r>
            <a:r>
              <a:rPr lang="ru-RU" sz="2400" dirty="0">
                <a:latin typeface="NewtonC"/>
              </a:rPr>
              <a:t>счет использования геотермальной воды с температурой </a:t>
            </a:r>
            <a:r>
              <a:rPr lang="ru-RU" sz="2400" dirty="0" err="1">
                <a:latin typeface="NewtonC"/>
              </a:rPr>
              <a:t>самоизлива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smtClean="0">
                <a:latin typeface="NewtonC"/>
              </a:rPr>
              <a:t>например </a:t>
            </a:r>
            <a:r>
              <a:rPr lang="ru-RU" sz="2400" dirty="0">
                <a:latin typeface="NewtonC"/>
              </a:rPr>
              <a:t>до +71 °C, дебитом до 150 м</a:t>
            </a:r>
            <a:r>
              <a:rPr lang="ru-RU" sz="2400" baseline="30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/сутки и расходом энергии 104 кДж/дм</a:t>
            </a:r>
            <a:r>
              <a:rPr lang="ru-RU" sz="2400" baseline="30000" dirty="0">
                <a:latin typeface="NewtonC"/>
              </a:rPr>
              <a:t>3</a:t>
            </a:r>
            <a:r>
              <a:rPr lang="ru-RU" sz="2400" dirty="0">
                <a:latin typeface="NewtonC"/>
              </a:rPr>
              <a:t> в </a:t>
            </a:r>
            <a:r>
              <a:rPr lang="ru-RU" sz="2400" dirty="0" smtClean="0">
                <a:latin typeface="NewtonC"/>
              </a:rPr>
              <a:t>районе </a:t>
            </a:r>
            <a:r>
              <a:rPr lang="ru-RU" sz="2400" dirty="0" err="1" smtClean="0">
                <a:latin typeface="NewtonC"/>
              </a:rPr>
              <a:t>Хаммам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Фараун</a:t>
            </a:r>
            <a:r>
              <a:rPr lang="ru-RU" sz="2400" dirty="0">
                <a:latin typeface="NewtonC"/>
              </a:rPr>
              <a:t> (</a:t>
            </a:r>
            <a:r>
              <a:rPr lang="ru-RU" sz="2400" dirty="0" err="1">
                <a:latin typeface="NewtonC"/>
              </a:rPr>
              <a:t>Hammam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Faraun</a:t>
            </a:r>
            <a:r>
              <a:rPr lang="ru-RU" sz="2400" dirty="0">
                <a:latin typeface="NewtonC"/>
              </a:rPr>
              <a:t>), который находится на восточном </a:t>
            </a:r>
            <a:r>
              <a:rPr lang="ru-RU" sz="2400" dirty="0" smtClean="0">
                <a:latin typeface="NewtonC"/>
              </a:rPr>
              <a:t>побережье Суэцкого </a:t>
            </a:r>
            <a:r>
              <a:rPr lang="ru-RU" sz="2400" dirty="0">
                <a:latin typeface="NewtonC"/>
              </a:rPr>
              <a:t>залива [</a:t>
            </a:r>
            <a:r>
              <a:rPr lang="ru-RU" sz="2400" dirty="0" err="1">
                <a:latin typeface="NewtonC"/>
              </a:rPr>
              <a:t>Pawlikowski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et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al</a:t>
            </a:r>
            <a:r>
              <a:rPr lang="ru-RU" sz="2400" dirty="0">
                <a:latin typeface="NewtonC"/>
              </a:rPr>
              <a:t>., 2000]. При необходимости выработку </a:t>
            </a:r>
            <a:r>
              <a:rPr lang="ru-RU" sz="2400" dirty="0" smtClean="0">
                <a:latin typeface="NewtonC"/>
              </a:rPr>
              <a:t>питьевой </a:t>
            </a:r>
            <a:r>
              <a:rPr lang="ru-RU" sz="2400" dirty="0">
                <a:latin typeface="NewtonC"/>
              </a:rPr>
              <a:t>воды можно довести до 1500–2000 л/час.</a:t>
            </a:r>
          </a:p>
          <a:p>
            <a:r>
              <a:rPr lang="ru-RU" sz="2400" dirty="0">
                <a:latin typeface="NewtonC"/>
              </a:rPr>
              <a:t>За последние два десятилетия значительно активизировались работы по </a:t>
            </a:r>
            <a:r>
              <a:rPr lang="ru-RU" sz="2400" dirty="0" smtClean="0">
                <a:latin typeface="NewtonC"/>
              </a:rPr>
              <a:t>освоению </a:t>
            </a:r>
            <a:r>
              <a:rPr lang="ru-RU" sz="2400" dirty="0" err="1">
                <a:latin typeface="NewtonC"/>
              </a:rPr>
              <a:t>низкоэнтальпийных</a:t>
            </a:r>
            <a:r>
              <a:rPr lang="ru-RU" sz="2400" dirty="0">
                <a:latin typeface="NewtonC"/>
              </a:rPr>
              <a:t> источников подземного тепла. Так, еще в 2000 г. в </a:t>
            </a:r>
            <a:r>
              <a:rPr lang="ru-RU" sz="2400" dirty="0" smtClean="0">
                <a:latin typeface="NewtonC"/>
              </a:rPr>
              <a:t>Польше </a:t>
            </a:r>
            <a:r>
              <a:rPr lang="ru-RU" sz="2400" dirty="0">
                <a:latin typeface="NewtonC"/>
              </a:rPr>
              <a:t>планировалось к 2020 г. увеличить </a:t>
            </a:r>
            <a:r>
              <a:rPr lang="ru-RU" sz="2400" dirty="0" smtClean="0">
                <a:latin typeface="NewtonC"/>
              </a:rPr>
              <a:t>потребление </a:t>
            </a:r>
            <a:r>
              <a:rPr lang="ru-RU" sz="2400" dirty="0">
                <a:latin typeface="NewtonC"/>
              </a:rPr>
              <a:t>геотермальной энергии </a:t>
            </a:r>
            <a:r>
              <a:rPr lang="ru-RU" sz="2400" dirty="0" smtClean="0">
                <a:latin typeface="NewtonC"/>
              </a:rPr>
              <a:t>до 5,5–6,3 </a:t>
            </a:r>
            <a:r>
              <a:rPr lang="ru-RU" sz="2400" dirty="0">
                <a:latin typeface="NewtonC"/>
              </a:rPr>
              <a:t>% [</a:t>
            </a:r>
            <a:r>
              <a:rPr lang="ru-RU" sz="2400" dirty="0" err="1">
                <a:latin typeface="NewtonC"/>
              </a:rPr>
              <a:t>Ney</a:t>
            </a:r>
            <a:r>
              <a:rPr lang="ru-RU" sz="2400" dirty="0">
                <a:latin typeface="NewtonC"/>
              </a:rPr>
              <a:t>, 2000], а по неофициальным оценкам – до 10–12 %. В </a:t>
            </a:r>
            <a:r>
              <a:rPr lang="ru-RU" sz="2400" dirty="0" smtClean="0">
                <a:latin typeface="NewtonC"/>
              </a:rPr>
              <a:t>настоящее время </a:t>
            </a:r>
            <a:r>
              <a:rPr lang="ru-RU" sz="2400" dirty="0">
                <a:latin typeface="NewtonC"/>
              </a:rPr>
              <a:t>доля геотермальной энергии в энергетическом балансе мира достигает 2 </a:t>
            </a:r>
            <a:r>
              <a:rPr lang="ru-RU" sz="2400" dirty="0" smtClean="0">
                <a:latin typeface="NewtonC"/>
              </a:rPr>
              <a:t>%, а </a:t>
            </a:r>
            <a:r>
              <a:rPr lang="ru-RU" sz="2400" dirty="0">
                <a:latin typeface="NewtonC"/>
              </a:rPr>
              <a:t>в Российской Федерации – только 0,1 % [</a:t>
            </a:r>
            <a:r>
              <a:rPr lang="ru-RU" sz="2400" dirty="0" err="1">
                <a:latin typeface="NewtonC"/>
              </a:rPr>
              <a:t>Magomedov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et</a:t>
            </a:r>
            <a:r>
              <a:rPr lang="ru-RU" sz="2400" dirty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al</a:t>
            </a:r>
            <a:r>
              <a:rPr lang="ru-RU" sz="2400" dirty="0">
                <a:latin typeface="NewtonC"/>
              </a:rPr>
              <a:t>., 1998].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857" y="219806"/>
            <a:ext cx="10919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ИСПОЛЬЗОВАНИЕ ГЕОТЕРМАЛЬНОЙ Э</a:t>
            </a:r>
            <a:r>
              <a:rPr lang="ru-RU" sz="2800" dirty="0" smtClean="0">
                <a:solidFill>
                  <a:prstClr val="black"/>
                </a:solidFill>
              </a:rPr>
              <a:t>НЕРГИИ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(3)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3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50" y="155348"/>
            <a:ext cx="11501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ИСПОЛЬЗОВАНИЕ ГЕОТЕРМАЛЬНОЙ </a:t>
            </a:r>
            <a:r>
              <a:rPr lang="ru-RU" sz="2800" dirty="0" smtClean="0">
                <a:solidFill>
                  <a:prstClr val="black"/>
                </a:solidFill>
              </a:rPr>
              <a:t>ЭНЕРГИИ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(2)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190" y="788689"/>
            <a:ext cx="115068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200" dirty="0">
                <a:latin typeface="NewtonC"/>
              </a:rPr>
              <a:t>В настоящее время подземное тепло используется в промышленности для </a:t>
            </a:r>
            <a:r>
              <a:rPr lang="ru-RU" sz="2200" dirty="0" smtClean="0">
                <a:latin typeface="NewtonC"/>
              </a:rPr>
              <a:t>всех видов </a:t>
            </a:r>
            <a:r>
              <a:rPr lang="ru-RU" sz="2200" dirty="0">
                <a:latin typeface="NewtonC"/>
              </a:rPr>
              <a:t>сушки и мытья органических и неорганических материалов, </a:t>
            </a:r>
            <a:r>
              <a:rPr lang="ru-RU" sz="2200" dirty="0" smtClean="0">
                <a:latin typeface="NewtonC"/>
              </a:rPr>
              <a:t>выпаривания в </a:t>
            </a:r>
            <a:r>
              <a:rPr lang="ru-RU" sz="2200" dirty="0">
                <a:latin typeface="NewtonC"/>
              </a:rPr>
              <a:t>химической промышленности, приготовления пищи, разведения животных</a:t>
            </a:r>
            <a:r>
              <a:rPr lang="ru-RU" sz="2200" dirty="0" smtClean="0">
                <a:latin typeface="NewtonC"/>
              </a:rPr>
              <a:t>, водоплавающей </a:t>
            </a:r>
            <a:r>
              <a:rPr lang="ru-RU" sz="2200" dirty="0">
                <a:latin typeface="NewtonC"/>
              </a:rPr>
              <a:t>птицы, ускорения роста рыбы, отопления жилых домов, </a:t>
            </a:r>
            <a:r>
              <a:rPr lang="ru-RU" sz="2200" dirty="0" smtClean="0">
                <a:latin typeface="NewtonC"/>
              </a:rPr>
              <a:t>зданий и </a:t>
            </a:r>
            <a:r>
              <a:rPr lang="ru-RU" sz="2200" dirty="0">
                <a:latin typeface="NewtonC"/>
              </a:rPr>
              <a:t>сооружений, теплиц, подогрева почвы, кондиционирования воздуха, </a:t>
            </a:r>
            <a:r>
              <a:rPr lang="ru-RU" sz="2200" dirty="0" smtClean="0">
                <a:latin typeface="NewtonC"/>
              </a:rPr>
              <a:t>выращивания </a:t>
            </a:r>
            <a:r>
              <a:rPr lang="ru-RU" sz="2200" dirty="0">
                <a:latin typeface="NewtonC"/>
              </a:rPr>
              <a:t>овощей и цветов зимой и других целей.</a:t>
            </a:r>
          </a:p>
          <a:p>
            <a:pPr indent="360363"/>
            <a:r>
              <a:rPr lang="ru-RU" sz="2200" dirty="0">
                <a:latin typeface="NewtonC"/>
              </a:rPr>
              <a:t>Исландия удовлетворяет большинство потребностей в энергии (кроме </a:t>
            </a:r>
            <a:r>
              <a:rPr lang="ru-RU" sz="2200" dirty="0" smtClean="0">
                <a:latin typeface="NewtonC"/>
              </a:rPr>
              <a:t>автомобилей</a:t>
            </a:r>
            <a:r>
              <a:rPr lang="ru-RU" sz="2200" dirty="0">
                <a:latin typeface="NewtonC"/>
              </a:rPr>
              <a:t>, самолетов и кораблей) за счет широкого применения подземного </a:t>
            </a:r>
            <a:r>
              <a:rPr lang="ru-RU" sz="2200" dirty="0" smtClean="0">
                <a:latin typeface="NewtonC"/>
              </a:rPr>
              <a:t>тепла и </a:t>
            </a:r>
            <a:r>
              <a:rPr lang="ru-RU" sz="2200" dirty="0">
                <a:latin typeface="NewtonC"/>
              </a:rPr>
              <a:t>гидроэнергии. Она является самой чистой страной Европы, поскольку </a:t>
            </a:r>
            <a:r>
              <a:rPr lang="ru-RU" sz="2200" dirty="0" smtClean="0">
                <a:latin typeface="NewtonC"/>
              </a:rPr>
              <a:t>нефтепродукты</a:t>
            </a:r>
            <a:r>
              <a:rPr lang="ru-RU" sz="2200" dirty="0">
                <a:latin typeface="NewtonC"/>
              </a:rPr>
              <a:t>, сжигание которых приводит к загрязнению окружающей среды, </a:t>
            </a:r>
            <a:r>
              <a:rPr lang="ru-RU" sz="2200" dirty="0" smtClean="0">
                <a:latin typeface="NewtonC"/>
              </a:rPr>
              <a:t>используются </a:t>
            </a:r>
            <a:r>
              <a:rPr lang="ru-RU" sz="2200" dirty="0">
                <a:latin typeface="NewtonC"/>
              </a:rPr>
              <a:t>в ней незначительно.</a:t>
            </a:r>
          </a:p>
          <a:p>
            <a:pPr indent="360363"/>
            <a:r>
              <a:rPr lang="ru-RU" sz="2200" dirty="0">
                <a:latin typeface="NewtonC"/>
              </a:rPr>
              <a:t>Во многих странах термальные воды применяются в лечебных целях для ванн,</a:t>
            </a:r>
          </a:p>
          <a:p>
            <a:pPr indent="360363"/>
            <a:r>
              <a:rPr lang="ru-RU" sz="2200" dirty="0">
                <a:latin typeface="NewtonC"/>
              </a:rPr>
              <a:t>плавательных бассейнов: Карловы Вары в Чехии, курорты в южной части Германии</a:t>
            </a:r>
            <a:r>
              <a:rPr lang="ru-RU" sz="2200" dirty="0" smtClean="0">
                <a:latin typeface="NewtonC"/>
              </a:rPr>
              <a:t>;</a:t>
            </a:r>
            <a:r>
              <a:rPr lang="ru-RU" sz="2200" dirty="0">
                <a:latin typeface="NewtonC"/>
              </a:rPr>
              <a:t> курорты города </a:t>
            </a:r>
            <a:r>
              <a:rPr lang="ru-RU" sz="2200" dirty="0" err="1">
                <a:latin typeface="NewtonC"/>
              </a:rPr>
              <a:t>Беппу</a:t>
            </a:r>
            <a:r>
              <a:rPr lang="ru-RU" sz="2200" dirty="0">
                <a:latin typeface="NewtonC"/>
              </a:rPr>
              <a:t> в префектуре </a:t>
            </a:r>
            <a:r>
              <a:rPr lang="ru-RU" sz="2200" dirty="0" err="1">
                <a:latin typeface="NewtonC"/>
              </a:rPr>
              <a:t>Кюсю</a:t>
            </a:r>
            <a:r>
              <a:rPr lang="ru-RU" sz="2200" dirty="0">
                <a:latin typeface="NewtonC"/>
              </a:rPr>
              <a:t>, Япония; бассейны и бани в районе </a:t>
            </a:r>
            <a:r>
              <a:rPr lang="ru-RU" sz="2200" dirty="0" smtClean="0">
                <a:latin typeface="NewtonC"/>
              </a:rPr>
              <a:t>Будапешта</a:t>
            </a:r>
            <a:r>
              <a:rPr lang="ru-RU" sz="2200" dirty="0">
                <a:latin typeface="NewtonC"/>
              </a:rPr>
              <a:t>; многие курорты Средиземноморского побережья в Италии, Греции, </a:t>
            </a:r>
            <a:r>
              <a:rPr lang="ru-RU" sz="2200" dirty="0" smtClean="0">
                <a:latin typeface="NewtonC"/>
              </a:rPr>
              <a:t>Турции</a:t>
            </a:r>
            <a:r>
              <a:rPr lang="ru-RU" sz="2200" dirty="0">
                <a:latin typeface="NewtonC"/>
              </a:rPr>
              <a:t>, Франции, Испании; отдельные курорты Украины (Закарпатье), Кавказа и др.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7114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393" y="658255"/>
            <a:ext cx="114845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C"/>
              </a:rPr>
              <a:t>Хотя период рентабельной эксплуатации геотермальных месторождений и огра</a:t>
            </a:r>
            <a:r>
              <a:rPr lang="ru-RU" sz="2400" dirty="0" smtClean="0">
                <a:latin typeface="NewtonC"/>
              </a:rPr>
              <a:t>ничен</a:t>
            </a:r>
            <a:r>
              <a:rPr lang="ru-RU" sz="2400" dirty="0">
                <a:latin typeface="NewtonC"/>
              </a:rPr>
              <a:t>, этот вид энергии относится к возобновляемым ресурсам планеты, а его </a:t>
            </a:r>
            <a:r>
              <a:rPr lang="ru-RU" sz="2400" dirty="0" smtClean="0">
                <a:latin typeface="NewtonC"/>
              </a:rPr>
              <a:t>запасы </a:t>
            </a:r>
            <a:r>
              <a:rPr lang="ru-RU" sz="2400" dirty="0">
                <a:latin typeface="NewtonC"/>
              </a:rPr>
              <a:t>в глобальном масштабе велики. Продолжительность эксплуатации </a:t>
            </a:r>
            <a:r>
              <a:rPr lang="ru-RU" sz="2400" dirty="0" smtClean="0">
                <a:latin typeface="NewtonC"/>
              </a:rPr>
              <a:t>геотермального </a:t>
            </a:r>
            <a:r>
              <a:rPr lang="ru-RU" sz="2400" dirty="0">
                <a:latin typeface="NewtonC"/>
              </a:rPr>
              <a:t>месторождения зависит от местных геологических условий, </a:t>
            </a:r>
            <a:r>
              <a:rPr lang="ru-RU" sz="2400" dirty="0" smtClean="0">
                <a:latin typeface="NewtonC"/>
              </a:rPr>
              <a:t>используемой схемы </a:t>
            </a:r>
            <a:r>
              <a:rPr lang="ru-RU" sz="2400" dirty="0">
                <a:latin typeface="NewtonC"/>
              </a:rPr>
              <a:t>разработки, темпов отбора термального флюида и может достигать </a:t>
            </a:r>
            <a:r>
              <a:rPr lang="ru-RU" sz="2400" dirty="0" smtClean="0">
                <a:latin typeface="NewtonC"/>
              </a:rPr>
              <a:t>длительного </a:t>
            </a:r>
            <a:r>
              <a:rPr lang="ru-RU" sz="2400" dirty="0">
                <a:latin typeface="NewtonC"/>
              </a:rPr>
              <a:t>периода времени, по крайней мере превышающего время механического </a:t>
            </a:r>
            <a:r>
              <a:rPr lang="ru-RU" sz="2400" dirty="0" smtClean="0">
                <a:latin typeface="NewtonC"/>
              </a:rPr>
              <a:t>износа </a:t>
            </a:r>
            <a:r>
              <a:rPr lang="ru-RU" sz="2400" dirty="0">
                <a:latin typeface="NewtonC"/>
              </a:rPr>
              <a:t>оборудования и трубопроводов. Так, месторождения </a:t>
            </a:r>
            <a:r>
              <a:rPr lang="ru-RU" sz="2400" dirty="0" err="1">
                <a:latin typeface="NewtonC"/>
              </a:rPr>
              <a:t>Лаугарнес</a:t>
            </a:r>
            <a:r>
              <a:rPr lang="ru-RU" sz="2400" dirty="0">
                <a:latin typeface="NewtonC"/>
              </a:rPr>
              <a:t> (</a:t>
            </a:r>
            <a:r>
              <a:rPr lang="ru-RU" sz="2400" dirty="0" err="1">
                <a:latin typeface="NewtonC"/>
              </a:rPr>
              <a:t>Laugarnes</a:t>
            </a:r>
            <a:r>
              <a:rPr lang="ru-RU" sz="2400" dirty="0" smtClean="0">
                <a:latin typeface="NewtonC"/>
              </a:rPr>
              <a:t>) и </a:t>
            </a:r>
            <a:r>
              <a:rPr lang="ru-RU" sz="2400" dirty="0" err="1">
                <a:latin typeface="NewtonC"/>
              </a:rPr>
              <a:t>Рейкир</a:t>
            </a:r>
            <a:r>
              <a:rPr lang="ru-RU" sz="2400" dirty="0">
                <a:latin typeface="NewtonC"/>
              </a:rPr>
              <a:t> (</a:t>
            </a:r>
            <a:r>
              <a:rPr lang="ru-RU" sz="2400" dirty="0" err="1">
                <a:latin typeface="NewtonC"/>
              </a:rPr>
              <a:t>Reykir</a:t>
            </a:r>
            <a:r>
              <a:rPr lang="ru-RU" sz="2400" dirty="0">
                <a:latin typeface="NewtonC"/>
              </a:rPr>
              <a:t>) в Исландии, обеспечивающие отопление Рейкьявика, </a:t>
            </a:r>
            <a:r>
              <a:rPr lang="ru-RU" sz="2400" dirty="0" smtClean="0">
                <a:latin typeface="NewtonC"/>
              </a:rPr>
              <a:t>служат уже </a:t>
            </a:r>
            <a:r>
              <a:rPr lang="ru-RU" sz="2400" dirty="0">
                <a:latin typeface="NewtonC"/>
              </a:rPr>
              <a:t>несколько десятилетий. Насосы, опущенные в скважины в 1960-х гг. и </a:t>
            </a:r>
            <a:r>
              <a:rPr lang="ru-RU" sz="2400" dirty="0" smtClean="0">
                <a:latin typeface="NewtonC"/>
              </a:rPr>
              <a:t>начале 1970-х </a:t>
            </a:r>
            <a:r>
              <a:rPr lang="ru-RU" sz="2400" dirty="0">
                <a:latin typeface="NewtonC"/>
              </a:rPr>
              <a:t>гг., обеспечивают добычу 1033 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3</a:t>
            </a:r>
            <a:r>
              <a:rPr lang="ru-RU" sz="2400" dirty="0" smtClean="0">
                <a:latin typeface="NewtonC"/>
              </a:rPr>
              <a:t>/час </a:t>
            </a:r>
            <a:r>
              <a:rPr lang="ru-RU" sz="2400" dirty="0">
                <a:latin typeface="NewtonC"/>
              </a:rPr>
              <a:t>воды с температурой +128 °С для </a:t>
            </a:r>
            <a:r>
              <a:rPr lang="ru-RU" sz="2400" dirty="0" err="1" smtClean="0">
                <a:latin typeface="NewtonC"/>
              </a:rPr>
              <a:t>Лаугарнес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и 5700 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3</a:t>
            </a:r>
            <a:r>
              <a:rPr lang="ru-RU" sz="2400" dirty="0" smtClean="0">
                <a:latin typeface="NewtonC"/>
              </a:rPr>
              <a:t>/час </a:t>
            </a:r>
            <a:r>
              <a:rPr lang="ru-RU" sz="2400" dirty="0">
                <a:latin typeface="NewtonC"/>
              </a:rPr>
              <a:t>с температурой +87 °С для месторождения </a:t>
            </a:r>
            <a:r>
              <a:rPr lang="ru-RU" sz="2400" dirty="0" err="1">
                <a:latin typeface="NewtonC"/>
              </a:rPr>
              <a:t>Рейкир</a:t>
            </a:r>
            <a:r>
              <a:rPr lang="ru-RU" sz="2400" dirty="0">
                <a:latin typeface="NewtonC"/>
              </a:rPr>
              <a:t> [</a:t>
            </a:r>
            <a:r>
              <a:rPr lang="ru-RU" sz="2400" dirty="0" err="1" smtClean="0">
                <a:latin typeface="NewtonC"/>
              </a:rPr>
              <a:t>Gunnarsson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 err="1" smtClean="0">
                <a:latin typeface="NewtonC"/>
              </a:rPr>
              <a:t>et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 err="1">
                <a:latin typeface="NewtonC"/>
              </a:rPr>
              <a:t>al</a:t>
            </a:r>
            <a:r>
              <a:rPr lang="ru-RU" sz="2400" dirty="0">
                <a:latin typeface="NewtonC"/>
              </a:rPr>
              <a:t>., 1992] без закачки отработанных вод в скважины. В Рейкьявике </a:t>
            </a:r>
            <a:r>
              <a:rPr lang="ru-RU" sz="2400" dirty="0" smtClean="0">
                <a:latin typeface="NewtonC"/>
              </a:rPr>
              <a:t>потребляемая </a:t>
            </a:r>
            <a:r>
              <a:rPr lang="ru-RU" sz="2400" dirty="0">
                <a:latin typeface="NewtonC"/>
              </a:rPr>
              <a:t>мощность колеблется от 650 МВт зимой до 270 МВт летом при </a:t>
            </a:r>
            <a:r>
              <a:rPr lang="ru-RU" sz="2400" dirty="0" smtClean="0">
                <a:latin typeface="NewtonC"/>
              </a:rPr>
              <a:t>максимальном спросе </a:t>
            </a:r>
            <a:r>
              <a:rPr lang="ru-RU" sz="2400" dirty="0">
                <a:latin typeface="NewtonC"/>
              </a:rPr>
              <a:t>в январе до 700 МВт. Недавно в стране введена в строй еще одна </a:t>
            </a:r>
            <a:r>
              <a:rPr lang="ru-RU" sz="2400" dirty="0" smtClean="0">
                <a:latin typeface="NewtonC"/>
              </a:rPr>
              <a:t>геотермальная </a:t>
            </a:r>
            <a:r>
              <a:rPr lang="ru-RU" sz="2400" dirty="0">
                <a:latin typeface="NewtonC"/>
              </a:rPr>
              <a:t>станция </a:t>
            </a:r>
            <a:r>
              <a:rPr lang="ru-RU" sz="2400" dirty="0" err="1">
                <a:latin typeface="NewtonC"/>
              </a:rPr>
              <a:t>Несевелир</a:t>
            </a:r>
            <a:r>
              <a:rPr lang="ru-RU" sz="2400" dirty="0">
                <a:latin typeface="NewtonC"/>
              </a:rPr>
              <a:t>, </a:t>
            </a:r>
            <a:r>
              <a:rPr lang="ru-RU" sz="2400" dirty="0" err="1" smtClean="0">
                <a:latin typeface="NewtonC"/>
              </a:rPr>
              <a:t>беспечивающая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2900 </a:t>
            </a:r>
            <a:r>
              <a:rPr lang="ru-RU" sz="2400" dirty="0" smtClean="0">
                <a:latin typeface="NewtonC"/>
              </a:rPr>
              <a:t>м</a:t>
            </a:r>
            <a:r>
              <a:rPr lang="ru-RU" sz="2400" baseline="30000" dirty="0" smtClean="0">
                <a:latin typeface="NewtonC"/>
              </a:rPr>
              <a:t>3</a:t>
            </a:r>
            <a:r>
              <a:rPr lang="ru-RU" sz="2400" dirty="0" smtClean="0">
                <a:latin typeface="NewtonC"/>
              </a:rPr>
              <a:t>/час </a:t>
            </a:r>
            <a:r>
              <a:rPr lang="ru-RU" sz="2400" dirty="0">
                <a:latin typeface="NewtonC"/>
              </a:rPr>
              <a:t>воды при температуре +83 °С.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909" y="82912"/>
            <a:ext cx="838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ИСПОЛЬЗОВАНИЕ ГЕОТЕРМАЛЬНОЙ ЭНЕРГИИ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(4)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228" y="704799"/>
            <a:ext cx="1154325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Запасы тепла Земли практически неисчерпаемы — при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остывании земного ядра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 на 1 °C выделится 2*10</a:t>
            </a:r>
            <a:r>
              <a:rPr lang="ru-RU" sz="22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20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кВт⋅ч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 энергии, что в 10000 раз больше, чем содержится во всем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разведанном ископаемом топливе, 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и в миллионы раз больше годового энергопотребления человечества. При этом температура ядра превышает 6000 °C, а скорость остывания оценивается в 300-500 °C за миллиард лет.</a:t>
            </a:r>
          </a:p>
          <a:p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Тепловой поток, текущий из недр Земли через её поверхность,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 разным данным составляет 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47±2 ТВт тепла (400 тыс. </a:t>
            </a:r>
            <a:r>
              <a:rPr lang="ru-RU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ТВт⋅ч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 в год, что в 17 раз больше всей мировой выработки, и эквивалентно сжиганию 46 млрд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тонн угля), 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а тепловая мощность, вырабатываемая Землей за счет радиоактивного распада 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урана-235 и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урана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238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тория-2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калия-40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 оценивается в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33±20</a:t>
            </a:r>
            <a:r>
              <a:rPr lang="ru-RU" sz="2200" baseline="30000" dirty="0" smtClean="0">
                <a:solidFill>
                  <a:srgbClr val="222222"/>
                </a:solidFill>
                <a:latin typeface="Arial" panose="020B0604020202020204" pitchFamily="34" charset="0"/>
              </a:rPr>
              <a:t>28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 ТВт, т.е. до 70% </a:t>
            </a:r>
            <a:r>
              <a:rPr lang="ru-RU" sz="2200" dirty="0" err="1">
                <a:solidFill>
                  <a:srgbClr val="222222"/>
                </a:solidFill>
                <a:latin typeface="Arial" panose="020B0604020202020204" pitchFamily="34" charset="0"/>
              </a:rPr>
              <a:t>теплопотерь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 Земли 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восполняется. 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Использование даже 1% этой мощности эквивалентно нескольким сотням мощных электростанций. Однако, плотность теплового потока при этом составляет менее 0,1 Вт/м</a:t>
            </a:r>
            <a:r>
              <a:rPr lang="ru-RU" sz="22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</a:rPr>
              <a:t> (в тысячи и десятки тысяч раз меньше плотности солнечного излучения), что затрудняет её использование</a:t>
            </a:r>
            <a:r>
              <a:rPr lang="ru-RU" sz="22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Большие запасы подземных термальных вод находятся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 Дагестане, Северной Осетии, Чечне, Ингушетии,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Кабардино-Балкарии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Ставропольском и Краснодарском краях, на Камчатке и других районах России, а также – в Закавказье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9144" y="194909"/>
            <a:ext cx="4792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Запасы тепла Земли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8378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97" y="209725"/>
            <a:ext cx="11692389" cy="6576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738" y="664694"/>
            <a:ext cx="11770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Исландия является страной использующей геотермальную энергию в течение многих десятков лет. В настоящее время отопления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столицы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этого островного государства обеспечивается в основном за счет геотермальной энергии. Горячая вода с температурой до 80-90 </a:t>
            </a:r>
            <a:r>
              <a:rPr lang="ru-RU" sz="2400" dirty="0">
                <a:solidFill>
                  <a:prstClr val="black"/>
                </a:solidFill>
                <a:latin typeface="NewtonC"/>
              </a:rPr>
              <a:t>°С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 подается по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трубам </a:t>
            </a:r>
            <a:r>
              <a:rPr lang="ru-RU" sz="2400" dirty="0" smtClean="0">
                <a:solidFill>
                  <a:prstClr val="black"/>
                </a:solidFill>
                <a:latin typeface="NewtonC"/>
              </a:rPr>
              <a:t>в город из 2-х месторождений.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82" y="2482546"/>
            <a:ext cx="5083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NewtonC"/>
              </a:rPr>
              <a:t>Обратная </a:t>
            </a:r>
            <a:r>
              <a:rPr lang="ru-RU" sz="2000" dirty="0">
                <a:latin typeface="NewtonC"/>
              </a:rPr>
              <a:t>закачка отработанных вод снижает загрязнение </a:t>
            </a:r>
            <a:r>
              <a:rPr lang="ru-RU" sz="2000" dirty="0" smtClean="0">
                <a:latin typeface="NewtonC"/>
              </a:rPr>
              <a:t>окружающей </a:t>
            </a:r>
            <a:r>
              <a:rPr lang="ru-RU" sz="2000" dirty="0">
                <a:latin typeface="NewtonC"/>
              </a:rPr>
              <a:t>среды и удлиняет срок жизни геотермального месторождения. Хотя </a:t>
            </a:r>
            <a:r>
              <a:rPr lang="ru-RU" sz="2000" dirty="0" smtClean="0">
                <a:latin typeface="NewtonC"/>
              </a:rPr>
              <a:t>это и </a:t>
            </a:r>
            <a:r>
              <a:rPr lang="ru-RU" sz="2000" dirty="0">
                <a:latin typeface="NewtonC"/>
              </a:rPr>
              <a:t>удорожает проект, однако подсчитано, что ущерб, возникающий при </a:t>
            </a:r>
            <a:r>
              <a:rPr lang="ru-RU" sz="2000" dirty="0" smtClean="0">
                <a:latin typeface="NewtonC"/>
              </a:rPr>
              <a:t>отсутствии закачки</a:t>
            </a:r>
            <a:r>
              <a:rPr lang="ru-RU" sz="2000" dirty="0">
                <a:latin typeface="NewtonC"/>
              </a:rPr>
              <a:t>, еще больше.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257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449" y="188403"/>
            <a:ext cx="1066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ТЕНДЕНЦИИ В </a:t>
            </a:r>
            <a:r>
              <a:rPr lang="ru-RU" sz="2400" b="1" dirty="0" smtClean="0"/>
              <a:t>ИСПОЛЬЗОВАНИИ ГЕОТЕРМАЛЬНЫХ РЕСУРСОВ (1)</a:t>
            </a:r>
            <a:endParaRPr lang="en-US" sz="2400" b="0" i="0" dirty="0">
              <a:solidFill>
                <a:srgbClr val="0A0A0A"/>
              </a:solidFill>
              <a:effectLst/>
              <a:latin typeface="Lo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161" y="893349"/>
            <a:ext cx="52253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NewtonC"/>
              </a:rPr>
              <a:t>Как уже отмечалось в предыдущей лекции, отбор </a:t>
            </a:r>
            <a:r>
              <a:rPr lang="ru-RU" sz="2000" dirty="0">
                <a:latin typeface="NewtonC"/>
              </a:rPr>
              <a:t>подземного тепла </a:t>
            </a:r>
            <a:r>
              <a:rPr lang="ru-RU" sz="2000" dirty="0" smtClean="0">
                <a:latin typeface="NewtonC"/>
              </a:rPr>
              <a:t>может осуществляться </a:t>
            </a:r>
            <a:r>
              <a:rPr lang="ru-RU" sz="2000" dirty="0">
                <a:latin typeface="NewtonC"/>
              </a:rPr>
              <a:t>с использованием различных технологических схем.</a:t>
            </a:r>
          </a:p>
          <a:p>
            <a:r>
              <a:rPr lang="ru-RU" sz="2000" dirty="0" smtClean="0">
                <a:latin typeface="NewtonC"/>
              </a:rPr>
              <a:t>Повторим рисунок 9.12, где </a:t>
            </a:r>
            <a:r>
              <a:rPr lang="ru-RU" sz="2000" dirty="0">
                <a:latin typeface="NewtonC"/>
              </a:rPr>
              <a:t>условно показаны три варианта отбора подземного тепла: слева </a:t>
            </a:r>
            <a:r>
              <a:rPr lang="ru-RU" sz="2000" dirty="0" smtClean="0">
                <a:latin typeface="NewtonC"/>
              </a:rPr>
              <a:t>– отбор подземного тепла посредством </a:t>
            </a:r>
            <a:r>
              <a:rPr lang="ru-RU" sz="2000" dirty="0">
                <a:latin typeface="NewtonC"/>
              </a:rPr>
              <a:t>скважинных теплообменников без гидравлической связи с </a:t>
            </a:r>
            <a:r>
              <a:rPr lang="ru-RU" sz="2000" dirty="0" smtClean="0">
                <a:latin typeface="NewtonC"/>
              </a:rPr>
              <a:t>пластом (низко-</a:t>
            </a:r>
            <a:r>
              <a:rPr lang="ru-RU" sz="2000" dirty="0" err="1" smtClean="0">
                <a:latin typeface="NewtonC"/>
              </a:rPr>
              <a:t>темперурная</a:t>
            </a:r>
            <a:r>
              <a:rPr lang="ru-RU" sz="2000" dirty="0" smtClean="0">
                <a:latin typeface="NewtonC"/>
              </a:rPr>
              <a:t> геотермальная энергия).</a:t>
            </a:r>
            <a:endParaRPr lang="ru-RU" sz="2000" dirty="0">
              <a:latin typeface="NewtonC"/>
            </a:endParaRPr>
          </a:p>
          <a:p>
            <a:r>
              <a:rPr lang="ru-RU" sz="2000" dirty="0">
                <a:latin typeface="NewtonC"/>
              </a:rPr>
              <a:t>В центре – путем откачки термальных вод с их возвратом в исходный </a:t>
            </a:r>
            <a:r>
              <a:rPr lang="ru-RU" sz="2000" dirty="0" smtClean="0">
                <a:latin typeface="NewtonC"/>
              </a:rPr>
              <a:t>геотермальный горизонт или без возврата если вода пресная; справа – отбор от сухих горных пород путем бурения как минимум двух скважин и создания зоны </a:t>
            </a:r>
            <a:r>
              <a:rPr lang="ru-RU" sz="2000" dirty="0" err="1" smtClean="0">
                <a:latin typeface="NewtonC"/>
              </a:rPr>
              <a:t>трещиноватьсти</a:t>
            </a:r>
            <a:r>
              <a:rPr lang="ru-RU" sz="2000" dirty="0" smtClean="0">
                <a:latin typeface="NewtonC"/>
              </a:rPr>
              <a:t> между ними путем </a:t>
            </a:r>
            <a:r>
              <a:rPr lang="ru-RU" sz="2000" dirty="0" err="1" smtClean="0">
                <a:latin typeface="NewtonC"/>
              </a:rPr>
              <a:t>гидроразрыва</a:t>
            </a:r>
            <a:r>
              <a:rPr lang="ru-RU" sz="2000" dirty="0" smtClean="0">
                <a:latin typeface="NewtonC"/>
              </a:rPr>
              <a:t>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72" y="708791"/>
            <a:ext cx="6787328" cy="44756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24816" y="5821893"/>
            <a:ext cx="5241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NewtonC-Italic"/>
              </a:rPr>
              <a:t>Рис. 9.12</a:t>
            </a:r>
            <a:r>
              <a:rPr lang="ru-RU" sz="1600" dirty="0">
                <a:latin typeface="NewtonC"/>
              </a:rPr>
              <a:t>. Возможные пути отбора подземного тепла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297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942" y="202176"/>
            <a:ext cx="1157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ТЕНДЕНЦИИ В ИСПОЛЬЗОВАНИИ ГЕОТЕРМАЛЬНЫХ РЕСУРСОВ </a:t>
            </a:r>
            <a:r>
              <a:rPr lang="ru-RU" sz="2800" b="1" dirty="0" smtClean="0">
                <a:solidFill>
                  <a:prstClr val="black"/>
                </a:solidFill>
              </a:rPr>
              <a:t>(2)</a:t>
            </a:r>
            <a:endParaRPr lang="en-US" sz="2800" dirty="0">
              <a:solidFill>
                <a:srgbClr val="0A0A0A"/>
              </a:solidFill>
              <a:latin typeface="Lo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760" y="948729"/>
            <a:ext cx="11403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latin typeface="NewtonC"/>
              </a:rPr>
              <a:t>Как отмечалось, кроме </a:t>
            </a:r>
            <a:r>
              <a:rPr lang="ru-RU" sz="2400" dirty="0" err="1">
                <a:latin typeface="NewtonC"/>
              </a:rPr>
              <a:t>высокоэнтальпийных</a:t>
            </a:r>
            <a:r>
              <a:rPr lang="ru-RU" sz="2400" dirty="0">
                <a:latin typeface="NewtonC"/>
              </a:rPr>
              <a:t> источников подземного </a:t>
            </a:r>
            <a:r>
              <a:rPr lang="ru-RU" sz="2400" dirty="0" smtClean="0">
                <a:latin typeface="NewtonC"/>
              </a:rPr>
              <a:t>тепла широко </a:t>
            </a:r>
            <a:r>
              <a:rPr lang="ru-RU" sz="2400" dirty="0">
                <a:latin typeface="NewtonC"/>
              </a:rPr>
              <a:t>применяются также и </a:t>
            </a:r>
            <a:r>
              <a:rPr lang="ru-RU" sz="2400" dirty="0" err="1">
                <a:latin typeface="NewtonC"/>
              </a:rPr>
              <a:t>низкоэнтальпийные</a:t>
            </a:r>
            <a:r>
              <a:rPr lang="ru-RU" sz="2400" dirty="0">
                <a:latin typeface="NewtonC"/>
              </a:rPr>
              <a:t> подземные воды с </a:t>
            </a:r>
            <a:r>
              <a:rPr lang="ru-RU" sz="2400" dirty="0" smtClean="0">
                <a:latin typeface="NewtonC"/>
              </a:rPr>
              <a:t>температурой </a:t>
            </a:r>
            <a:r>
              <a:rPr lang="ru-RU" sz="2400" dirty="0">
                <a:latin typeface="NewtonC"/>
              </a:rPr>
              <a:t>выше +10 ... +30 °С (Скандинавские страны, Нидерланды, Германия и </a:t>
            </a:r>
            <a:r>
              <a:rPr lang="ru-RU" sz="2400" dirty="0" err="1">
                <a:latin typeface="NewtonC"/>
              </a:rPr>
              <a:t>др</a:t>
            </a:r>
            <a:r>
              <a:rPr lang="ru-RU" sz="2400" dirty="0">
                <a:latin typeface="NewtonC"/>
              </a:rPr>
              <a:t>).</a:t>
            </a:r>
          </a:p>
          <a:p>
            <a:pPr indent="360363"/>
            <a:r>
              <a:rPr lang="ru-RU" sz="2400" dirty="0">
                <a:latin typeface="NewtonC"/>
              </a:rPr>
              <a:t>Швейцария стала страной, активно использующей подземное тепло с 1980-х гг</a:t>
            </a:r>
            <a:r>
              <a:rPr lang="ru-RU" sz="2400" dirty="0" smtClean="0">
                <a:latin typeface="NewtonC"/>
              </a:rPr>
              <a:t>. Небольшие </a:t>
            </a:r>
            <a:r>
              <a:rPr lang="ru-RU" sz="2400" dirty="0">
                <a:latin typeface="NewtonC"/>
              </a:rPr>
              <a:t>децентрализованные системы извлечения тепла с помощью </a:t>
            </a:r>
            <a:r>
              <a:rPr lang="ru-RU" sz="2400" dirty="0" smtClean="0">
                <a:latin typeface="NewtonC"/>
              </a:rPr>
              <a:t>тепловых насосов </a:t>
            </a:r>
            <a:r>
              <a:rPr lang="ru-RU" sz="2400" dirty="0">
                <a:latin typeface="NewtonC"/>
              </a:rPr>
              <a:t>при типичных глубинах скважин около 100 м становятся все более </a:t>
            </a:r>
            <a:r>
              <a:rPr lang="ru-RU" sz="2400" dirty="0" smtClean="0">
                <a:latin typeface="NewtonC"/>
              </a:rPr>
              <a:t>популярными </a:t>
            </a:r>
            <a:r>
              <a:rPr lang="ru-RU" sz="2400" dirty="0">
                <a:latin typeface="NewtonC"/>
              </a:rPr>
              <a:t>в стране. Уже к началу 1993 г. в эксплуатации было более 10 000 </a:t>
            </a:r>
            <a:r>
              <a:rPr lang="ru-RU" sz="2400" dirty="0" smtClean="0">
                <a:latin typeface="NewtonC"/>
              </a:rPr>
              <a:t>установок</a:t>
            </a:r>
            <a:r>
              <a:rPr lang="ru-RU" sz="2400" dirty="0">
                <a:latin typeface="NewtonC"/>
              </a:rPr>
              <a:t>. Швейцария имеет наиболее плотную сеть таких установок в мире</a:t>
            </a:r>
            <a:r>
              <a:rPr lang="ru-RU" sz="2400" dirty="0" smtClean="0">
                <a:latin typeface="NewtonC"/>
              </a:rPr>
              <a:t>.</a:t>
            </a:r>
          </a:p>
          <a:p>
            <a:pPr indent="360363"/>
            <a:r>
              <a:rPr lang="ru-RU" sz="2400" dirty="0" smtClean="0">
                <a:latin typeface="NewtonC"/>
              </a:rPr>
              <a:t>Наибольшее </a:t>
            </a:r>
            <a:r>
              <a:rPr lang="ru-RU" sz="2400" dirty="0" smtClean="0">
                <a:latin typeface="NewtonC"/>
              </a:rPr>
              <a:t>же количество геотермальных установок около 600 000 действуют в США, в Швеции их – более 300 000 шт. Быстро растет рынок </a:t>
            </a:r>
            <a:r>
              <a:rPr lang="ru-RU" sz="2400" dirty="0" err="1" smtClean="0">
                <a:latin typeface="NewtonC"/>
              </a:rPr>
              <a:t>теплонасосных</a:t>
            </a:r>
            <a:r>
              <a:rPr lang="ru-RU" sz="2400" dirty="0" smtClean="0">
                <a:latin typeface="NewtonC"/>
              </a:rPr>
              <a:t> установок в Китае, Франции, Германии.</a:t>
            </a:r>
          </a:p>
          <a:p>
            <a:pPr indent="360363"/>
            <a:r>
              <a:rPr lang="ru-RU" sz="2400" dirty="0" smtClean="0">
                <a:latin typeface="NewtonC"/>
              </a:rPr>
              <a:t>На этом фоне можно отметить, что в Беларуси имеется значительное отставание в освоении этого источника тепла – только около 300 установок.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307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4242" y="281612"/>
            <a:ext cx="9345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Перспективы геотермальной энергетики России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855" y="908951"/>
            <a:ext cx="11705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Самая крупная страна СНГ – Россия. Развитие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процветание России в значительной мере зависит от возможностей обеспечить собственные энергетические нужды. На этом историческом периоде ископаемые энергоресурсы являются основным источником пополнения государственного бюджета. Ресурсы нефти, при сохранении объемов ее экспорта, быстро истощаются; запасы природного газа тоже ограничены. Запасы угля существенно исчерпаны за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последние десятилетия,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 оставшиеся требуют значительных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инвестиций.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Возрастают расходы на охрану окружающей среды.</a:t>
            </a:r>
          </a:p>
          <a:p>
            <a:pPr indent="360363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этих условиях существенно ухудшилось энергоснабжение Европейской части страны. Поиск альтернативы сжигаемому органическому топливу ведется уже не один десяток лет. Особое место занимают геотермальные ресурсы. В мире они в 10 раз превышают суммарные ресурсы ископаемого органического топлива. На территории России прогнозные геотермальные ресурсы (ГР) на доступных глубинах (до 5-6 км) в 4-6 раз превышают ресурсы углеводородов и по оценке Санкт-Петербургского государственного горного института (СПГГИ) и Федерального государственного унитарного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предприятия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(ФГУП) "Недра" составляют для нужд теплоснабжения 57 трлн. тонн условного топлива, в том числе для отопления - 31 трлн. тонн условного топлива.</a:t>
            </a:r>
          </a:p>
          <a:p>
            <a:pPr indent="360363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При сопоставлении с традиционными источниками энергии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очевидны следующие преимущества ГР: неисчерпаемость, повсеместность распространения, близость к потребителю, локальность обеспечения потребителя теплотой и электроэнергией, принадлежность к местным ресурсам, полная автоматизация, безопасность и практическая безлюдность добычи геотермальной энергии, экономическая конкурентоспособность, возможность строительства маломощных установок, экологическая чистота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71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4319" y="88822"/>
            <a:ext cx="8649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ГЕОТЕРМАЛЬНЫЕ РЕСУРСЫ ТЕРРИТОРИИ РОССИИ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68" y="764555"/>
            <a:ext cx="8139102" cy="5963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631" y="225415"/>
            <a:ext cx="362963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Как видно из 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таблицы,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значительная часть территории России характеризуется наличием низко- и среднетемпературных естественных коллекторов. ГР Северо-запада России не так уж велик, но он существует и может быть использован в локальных масштабах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 Общий тепловой потенциал ресурсов ГЭ России эквивалентен 1702 трлн. т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у.т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. Технически доступные ресурсы ГЭ для 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теплоснабжения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составили 70/20 °С - 56,9 трлн. т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у.т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., в том числе для нужд отопления - 30,5 трлн. т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у.т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Потенциал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технически доступного, экономически целесообразного 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источника 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энергии для России составляет 44,6 трлн. т для нужд теплоснабжения (70/20 °С, в том числе для отопления - 16,4 трлн. т </a:t>
            </a:r>
            <a:r>
              <a:rPr lang="ru-RU" sz="1700" dirty="0" err="1">
                <a:solidFill>
                  <a:srgbClr val="000000"/>
                </a:solidFill>
                <a:latin typeface="Arial" panose="020B0604020202020204" pitchFamily="34" charset="0"/>
              </a:rPr>
              <a:t>у.т</a:t>
            </a: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</a:rPr>
              <a:t>.)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696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892" y="0"/>
            <a:ext cx="11676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NewtonC"/>
              </a:rPr>
              <a:t>Принципиальная схема</a:t>
            </a:r>
          </a:p>
          <a:p>
            <a:r>
              <a:rPr lang="ru-RU" sz="4000" dirty="0" smtClean="0">
                <a:latin typeface="NewtonC"/>
              </a:rPr>
              <a:t>геотермального</a:t>
            </a:r>
            <a:endParaRPr lang="ru-RU" sz="4000" dirty="0" smtClean="0">
              <a:latin typeface="NewtonC"/>
            </a:endParaRPr>
          </a:p>
          <a:p>
            <a:r>
              <a:rPr lang="ru-RU" sz="4000" dirty="0" smtClean="0">
                <a:latin typeface="NewtonC"/>
              </a:rPr>
              <a:t>отопления ряда </a:t>
            </a:r>
          </a:p>
          <a:p>
            <a:r>
              <a:rPr lang="ru-RU" sz="4000" dirty="0" smtClean="0">
                <a:latin typeface="NewtonC"/>
              </a:rPr>
              <a:t>потребителей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76" y="828194"/>
            <a:ext cx="5422347" cy="58406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6290" y="28876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Рисунок.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Принципиальная схема станции (системы) геотермального теплоснабжения при разработке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термоводоносного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проницаемого горизонта:</a:t>
            </a:r>
            <a:b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1 - нагнетательная скважина; 2 - наземная насосная установка; 3 - система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водогазоочистки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и водоподготовки; 4 - теплообменники; 5 -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догревающая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котельная; 6 - сетевой насос; 7 - магистральные теплотрассы; 8 - жилой массив; 9 - промышленные объекты; 10 - парниково-тепличный комбинат; 11 - рыбное хозяйство; 12 - бальнеологический и спортивно-оздоровительный комплекс; 13 - тепловые насосы; 14 - погружные насосы; 15 - добычная (водоподъемная) скважина; 16 - система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прискважинных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фильтров.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90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2081" y="434455"/>
            <a:ext cx="9714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NewtonC"/>
              </a:rPr>
              <a:t>Малоглубинные</a:t>
            </a:r>
            <a:r>
              <a:rPr lang="ru-RU" sz="3200" dirty="0" smtClean="0">
                <a:latin typeface="NewtonC"/>
              </a:rPr>
              <a:t>  геотермальные технологии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070" y="1242506"/>
            <a:ext cx="11205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Приповерхностные (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малоглубинные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) технологии использования низкотемпературной ГЭ малых глубин можно рассматривать как некоторый технико-экономический феномен или реальную революцию в системе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теплообеспечения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 Меньше, чем за 10 лет в США была разработана многовариантная технология и построены сотни тысяч действующих систем теплоснабжения. Ежегодно вводится в строй не менее 50-80 тысяч новых систем. Успешно внедряется эта технология в Швеции, Швейцарии, Канаде, Австрии, Германии, США. К концу 2000 года в мире действовало около 500 тысяч таких систем, со средней мощностью 10 кВт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общей мощностью не менее </a:t>
            </a:r>
            <a:r>
              <a:rPr lang="ru-RU" sz="2400">
                <a:solidFill>
                  <a:srgbClr val="000000"/>
                </a:solidFill>
                <a:latin typeface="Arial" panose="020B0604020202020204" pitchFamily="34" charset="0"/>
              </a:rPr>
              <a:t>2,2 </a:t>
            </a:r>
            <a:r>
              <a:rPr 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ГВт.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360363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Приповерхностные (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малоглубинные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) геотермальные системы используются для обогрева и охлаждения различных типов жилых домов (от очень дешевых до роскошных индивидуальных или многоквартирных),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бензозаправок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, супермаркетов, церквей, образовательных учреждений и т. 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2010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881" y="76717"/>
            <a:ext cx="10611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NewtonC"/>
              </a:rPr>
              <a:t>Страны </a:t>
            </a:r>
            <a:r>
              <a:rPr lang="ru-RU" sz="3200" dirty="0" smtClean="0">
                <a:latin typeface="NewtonC"/>
              </a:rPr>
              <a:t>лидеры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35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672" y="958786"/>
            <a:ext cx="106204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RespectNr-Bold"/>
              </a:rPr>
              <a:t>Контрольные вопросы</a:t>
            </a:r>
          </a:p>
          <a:p>
            <a:endParaRPr lang="ru-RU" sz="2400" dirty="0" smtClean="0">
              <a:latin typeface="NewtonC"/>
            </a:endParaRPr>
          </a:p>
          <a:p>
            <a:r>
              <a:rPr lang="ru-RU" sz="2400" dirty="0" smtClean="0">
                <a:latin typeface="NewtonC"/>
              </a:rPr>
              <a:t>1</a:t>
            </a:r>
            <a:r>
              <a:rPr lang="ru-RU" sz="2400" dirty="0">
                <a:latin typeface="NewtonC"/>
              </a:rPr>
              <a:t>. Что представляет собой </a:t>
            </a:r>
            <a:r>
              <a:rPr lang="ru-RU" sz="2400" dirty="0" err="1" smtClean="0">
                <a:latin typeface="NewtonC"/>
              </a:rPr>
              <a:t>низкоэнтальпийная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геотермальная энергия?</a:t>
            </a:r>
          </a:p>
          <a:p>
            <a:r>
              <a:rPr lang="ru-RU" sz="2400" dirty="0">
                <a:latin typeface="NewtonC"/>
              </a:rPr>
              <a:t>2. Что представляет собой </a:t>
            </a:r>
            <a:r>
              <a:rPr lang="ru-RU" sz="2400" dirty="0" smtClean="0">
                <a:latin typeface="NewtonC"/>
              </a:rPr>
              <a:t>прямое использование геотермальной энергии?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3. Для каких практических целей используют </a:t>
            </a:r>
            <a:r>
              <a:rPr lang="ru-RU" sz="2400" dirty="0" err="1" smtClean="0">
                <a:latin typeface="NewtonC"/>
              </a:rPr>
              <a:t>низкоэнтальрийную</a:t>
            </a:r>
            <a:r>
              <a:rPr lang="ru-RU" sz="2400" dirty="0" smtClean="0">
                <a:latin typeface="NewtonC"/>
              </a:rPr>
              <a:t> геотермальную </a:t>
            </a:r>
            <a:r>
              <a:rPr lang="ru-RU" sz="2400" dirty="0">
                <a:latin typeface="NewtonC"/>
              </a:rPr>
              <a:t>энергию?</a:t>
            </a:r>
          </a:p>
          <a:p>
            <a:r>
              <a:rPr lang="ru-RU" sz="2400" dirty="0">
                <a:latin typeface="NewtonC"/>
              </a:rPr>
              <a:t>4. Каков принцип </a:t>
            </a:r>
            <a:r>
              <a:rPr lang="ru-RU" sz="2400" dirty="0" smtClean="0">
                <a:latin typeface="NewtonC"/>
              </a:rPr>
              <a:t>комбинированного использования  </a:t>
            </a:r>
            <a:r>
              <a:rPr lang="ru-RU" sz="2400" dirty="0">
                <a:latin typeface="NewtonC"/>
              </a:rPr>
              <a:t>геотермальной </a:t>
            </a:r>
            <a:r>
              <a:rPr lang="ru-RU" sz="2400" dirty="0" smtClean="0">
                <a:latin typeface="NewtonC"/>
              </a:rPr>
              <a:t>энергии</a:t>
            </a:r>
            <a:r>
              <a:rPr lang="ru-RU" sz="2400" dirty="0">
                <a:latin typeface="NewtonC"/>
              </a:rPr>
              <a:t>?</a:t>
            </a:r>
          </a:p>
          <a:p>
            <a:r>
              <a:rPr lang="ru-RU" sz="2400" dirty="0">
                <a:latin typeface="NewtonC"/>
              </a:rPr>
              <a:t>5. Что </a:t>
            </a:r>
            <a:r>
              <a:rPr lang="ru-RU" sz="2400">
                <a:latin typeface="NewtonC"/>
              </a:rPr>
              <a:t>такое </a:t>
            </a:r>
            <a:r>
              <a:rPr lang="ru-RU" sz="2400" smtClean="0">
                <a:latin typeface="NewtonC"/>
              </a:rPr>
              <a:t>использование </a:t>
            </a:r>
            <a:r>
              <a:rPr lang="ru-RU" sz="2400" dirty="0">
                <a:latin typeface="NewtonC"/>
              </a:rPr>
              <a:t>геотермальной </a:t>
            </a:r>
            <a:r>
              <a:rPr lang="ru-RU" sz="2400" dirty="0" smtClean="0">
                <a:latin typeface="NewtonC"/>
              </a:rPr>
              <a:t>энергии с помощью тепловых насосов?</a:t>
            </a:r>
            <a:endParaRPr lang="ru-RU" sz="2400" dirty="0">
              <a:latin typeface="NewtonC"/>
            </a:endParaRPr>
          </a:p>
          <a:p>
            <a:r>
              <a:rPr lang="ru-RU" sz="2400" dirty="0">
                <a:latin typeface="NewtonC"/>
              </a:rPr>
              <a:t>6. Назовите основные сферы использования геотермальных ресурсов.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643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448" y="1057461"/>
            <a:ext cx="117697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Одна из проблем, которые возникают при использовании подземных термальных вод, заключается в необходимости возобновляемого цикла поступления (закачки) воды (обычно отработанной) в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подземный водоносные горизонты,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на что требуется расход энергии.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При откачке пресной теплой воды этой проблемы нет. </a:t>
            </a:r>
          </a:p>
          <a:p>
            <a:pPr indent="360363"/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 геотермальных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водах содержится большое количество солей различных токсичных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металлов (например, свинца, цинка, кадмия,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неметаллов (например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бора, мышьяка)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и химических соединений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(аммиака, фенолов),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что исключает сброс этих вод в природные водные системы, расположенные на поверхности.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indent="360363"/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Закачка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отработанной воды необходима еще и для того, чтобы давление в водоносном пласте не упало, что приведет к уменьшению выработки геотермальной станции или её полной неработоспособности.</a:t>
            </a:r>
          </a:p>
          <a:p>
            <a:pPr indent="360363"/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Наибольший интерес представляют высокотемпературные термальные воды или выходы пара, которые можно использовать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как для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производства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электроэнергии, так 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теплоснабжения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729" y="287134"/>
            <a:ext cx="1006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Особенности использования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тепла 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Земли (1)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0634" y="964803"/>
            <a:ext cx="114985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fontAlgn="base"/>
            <a:r>
              <a:rPr lang="ru-RU" sz="2200" dirty="0">
                <a:solidFill>
                  <a:srgbClr val="222222"/>
                </a:solidFill>
                <a:latin typeface="georgia" panose="02040502050405020303" pitchFamily="18" charset="0"/>
              </a:rPr>
              <a:t>Идеальных источников энергии человечество пока еще не выявило, поэтому, как и любые другие, геотермальная энергетика имеет ряд своих плюсов и минусов.</a:t>
            </a:r>
          </a:p>
          <a:p>
            <a:pPr indent="360363" fontAlgn="base"/>
            <a:r>
              <a:rPr lang="ru-RU" sz="22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srgbClr val="222222"/>
                </a:solidFill>
                <a:latin typeface="georgia" panose="02040502050405020303" pitchFamily="18" charset="0"/>
              </a:rPr>
              <a:t>отличие от солнечной или ветряной энергии, которые создают перебои в выработке во время безветренной или пасмурной погоды, тепло Земли можно использовать постоянно</a:t>
            </a:r>
            <a:r>
              <a:rPr lang="ru-RU" sz="22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rgbClr val="222222"/>
                </a:solidFill>
                <a:latin typeface="georgia" panose="02040502050405020303" pitchFamily="18" charset="0"/>
              </a:rPr>
              <a:t>Сегодня человечество использует более 4% потенциала геотермальных источников для получения электроэнергии, и только мене 1% приходится на получение тепла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. </a:t>
            </a:r>
            <a:endParaRPr lang="ru-RU" sz="2200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indent="360363" fontAlgn="base"/>
            <a:r>
              <a:rPr lang="ru-RU" sz="2200" dirty="0">
                <a:solidFill>
                  <a:srgbClr val="222222"/>
                </a:solidFill>
                <a:latin typeface="georgia" panose="02040502050405020303" pitchFamily="18" charset="0"/>
              </a:rPr>
              <a:t>Но недостатки в данной области тоже имеются. Получение больших объемов геотермальной энергии доступно далеко не всем странам мира. </a:t>
            </a:r>
            <a:endParaRPr lang="ru-RU" sz="2200" dirty="0" smtClean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 indent="360363" fontAlgn="base"/>
            <a:r>
              <a:rPr lang="ru-RU" sz="2200" dirty="0">
                <a:solidFill>
                  <a:srgbClr val="222222"/>
                </a:solidFill>
                <a:latin typeface="georgia" panose="02040502050405020303" pitchFamily="18" charset="0"/>
              </a:rPr>
              <a:t>Область применения и процент эффективности использования геотермальных вод зависят от  многих факторов, таких как энергетический потенциал, общий дебит, запас скважин, химический состав, минерализация, наличие потребителей и т.д.</a:t>
            </a:r>
          </a:p>
          <a:p>
            <a:pPr indent="360363" fontAlgn="base"/>
            <a:r>
              <a:rPr lang="ru-RU" sz="2200" dirty="0">
                <a:solidFill>
                  <a:srgbClr val="222222"/>
                </a:solidFill>
                <a:latin typeface="georgia" panose="02040502050405020303" pitchFamily="18" charset="0"/>
              </a:rPr>
              <a:t>Наиболее распространенными и эффективными сферами применения геотермальной энергии являются отопление, горячее и техническое водоснабжение объектов в различных отраслях деятельности: электроэнергетике, промышленности, сельском хозяйстве. А оптимальный энергетический эффект может быть достигнут за счет создания определенных систем отопления и повышения перепада температур</a:t>
            </a:r>
            <a:r>
              <a:rPr lang="ru-RU" sz="22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ru-RU" sz="2000" b="0" i="0" dirty="0">
              <a:solidFill>
                <a:srgbClr val="22222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9475" y="318472"/>
            <a:ext cx="1034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Особенности использования тепла Земли 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(2)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93" y="928486"/>
            <a:ext cx="116690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Большой популярностью в последнее время пользуются геотермальные системы теплоснабжения, в основе которых лежит работа тепловых насосов. Почти 58%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мощностей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геотермальных тепловых установок составляют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тепло-насосные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агрегаты. Данная технология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развивается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в Германии, США и Канаде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России разведано более 70 термальных месторождении, а количество пробуренных скважин превышает 4000. Самыми перспективными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являются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части Курильского, Западно-Сибирского и Северо-Кавказского регионов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На территории Дагестана добыча геотермальной воды превысила 6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млн.м</a:t>
            </a:r>
            <a:r>
              <a:rPr lang="ru-RU" sz="2400" baseline="300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3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. Весь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объем тепла камчатских геотермальных вод составляет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5000 МВт.</a:t>
            </a:r>
          </a:p>
          <a:p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Количество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тепла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Курильских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островов тоже немалое. На острове Итуруп сосредоточено столько двухфазного геотермального теплоносителя, мощности которого могут удовлетворить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энергопотребности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региона на ближайшие несколько сотен лет. Город Южно-Курильск на острове Кунашир уже частично обеспечивает население тепло- и электроэнергией  с помощью геотермального тепла. Остров </a:t>
            </a:r>
            <a:r>
              <a:rPr lang="ru-RU" sz="2400" dirty="0" err="1">
                <a:solidFill>
                  <a:srgbClr val="222222"/>
                </a:solidFill>
                <a:latin typeface="georgia" panose="02040502050405020303" pitchFamily="18" charset="0"/>
              </a:rPr>
              <a:t>Парамушир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располагает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немалыми запасами геотермальной воды температурой  от 70 до 95 градусов.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079" y="144197"/>
            <a:ext cx="1124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Особенности использования тепла Земли 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(3)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08" y="945907"/>
            <a:ext cx="7977500" cy="5314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6679" y="295522"/>
            <a:ext cx="11627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Менделеевская </a:t>
            </a:r>
            <a:r>
              <a:rPr lang="ru-RU" sz="3600" dirty="0" err="1">
                <a:solidFill>
                  <a:srgbClr val="000000"/>
                </a:solidFill>
                <a:latin typeface="verdana" panose="020B0604030504040204" pitchFamily="34" charset="0"/>
              </a:rPr>
              <a:t>ГеоЭС</a:t>
            </a:r>
            <a:r>
              <a:rPr lang="ru-RU" sz="3600" dirty="0">
                <a:solidFill>
                  <a:srgbClr val="000000"/>
                </a:solidFill>
                <a:latin typeface="verdana" panose="020B0604030504040204" pitchFamily="34" charset="0"/>
              </a:rPr>
              <a:t>, Кунашир, </a:t>
            </a:r>
            <a:r>
              <a:rPr lang="ru-RU" sz="3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Курилы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9169" y="6394372"/>
            <a:ext cx="813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Электроэнергия и отопление (Фото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sdelano-u-nas.livejournal.com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6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70" y="668103"/>
            <a:ext cx="118033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Последние десятилетия в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мире характеризуются бумом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в использовании возобновляемых источников энергии. Масштабы их применения выросли в разы. Причин этому несколько. Во-первых, эпоха, в которой главенствующую роль играли дешевые традиционные энергоносители,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закончилась, идет рост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цен на все виды ископаемого топлива. Во-вторых, страны, которые являются энергетически зависимыми, всячески 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развивают использование местных энергоресурсов.</a:t>
            </a:r>
          </a:p>
          <a:p>
            <a:pPr indent="360363"/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В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России, несмотря на то, что она является ведущей мировой державой по запасам ископаемых энергетических ресурсов, в последнее время тоже </a:t>
            </a:r>
            <a:r>
              <a:rPr lang="ru-RU" sz="2400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произо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-шло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принципиальное изменение отношения к вопросам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использования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ВИЭ. Толчком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явился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рост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стоимости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 органического топлива,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оно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вдобавок еще и дорого обходится в транспортировке в отдаленные районы страны, </a:t>
            </a:r>
            <a:r>
              <a:rPr lang="ru-RU" sz="2400" dirty="0" smtClean="0">
                <a:solidFill>
                  <a:srgbClr val="222222"/>
                </a:solidFill>
                <a:latin typeface="georgia" panose="02040502050405020303" pitchFamily="18" charset="0"/>
              </a:rPr>
              <a:t>и в итоге </a:t>
            </a:r>
            <a:r>
              <a:rPr lang="ru-RU" sz="2400" dirty="0">
                <a:solidFill>
                  <a:srgbClr val="222222"/>
                </a:solidFill>
                <a:latin typeface="georgia" panose="02040502050405020303" pitchFamily="18" charset="0"/>
              </a:rPr>
              <a:t>– рост цен на тепло- и электроэнергию. В вопросах совершенствования и развития систем теплоснабжения на первое место вышли аспекты по расширению использования местных нетрадиционных источников энергии, в том числе и геотермальной энергетики.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302" y="21772"/>
            <a:ext cx="10892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Причины роста использования подземного тепла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01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177" y="0"/>
            <a:ext cx="1088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NewtonC"/>
              </a:rPr>
              <a:t>Низкоэнтальпийная</a:t>
            </a:r>
            <a:r>
              <a:rPr lang="ru-RU" sz="3600" dirty="0" smtClean="0">
                <a:latin typeface="NewtonC"/>
              </a:rPr>
              <a:t> геотермальная энергия (1)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87025"/>
            <a:ext cx="121220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0"/>
              </a:spcAft>
            </a:pPr>
            <a:r>
              <a:rPr lang="ru-RU" sz="2400" dirty="0">
                <a:latin typeface="NewtonC"/>
              </a:rPr>
              <a:t>Геотермальная энергия – это внутренняя энергия Земли, содержащаяся в </a:t>
            </a:r>
            <a:r>
              <a:rPr lang="ru-RU" sz="2400" dirty="0" smtClean="0">
                <a:latin typeface="NewtonC"/>
              </a:rPr>
              <a:t>горных </a:t>
            </a:r>
            <a:r>
              <a:rPr lang="ru-RU" sz="2400" dirty="0">
                <a:latin typeface="NewtonC"/>
              </a:rPr>
              <a:t>породах и подземных флюидах. </a:t>
            </a:r>
            <a:r>
              <a:rPr lang="ru-RU" sz="2400" dirty="0" smtClean="0">
                <a:latin typeface="NewtonC"/>
              </a:rPr>
              <a:t>Геотермальная энергия имеется повсеместно на земном шаре, однако количество тепла, поступающего к поверхности Земли для различных блоков земной коры неодинаково. </a:t>
            </a:r>
            <a:r>
              <a:rPr lang="ru-RU" sz="2400" dirty="0">
                <a:latin typeface="NewtonC"/>
                <a:ea typeface="NewtonC"/>
              </a:rPr>
              <a:t>Освоение низкотемпературных геотермальных источников ведется в Мире с давних пор.</a:t>
            </a:r>
            <a:r>
              <a:rPr lang="ru-RU" sz="2400" dirty="0">
                <a:latin typeface="NewtonC"/>
                <a:ea typeface="Times New Roman" panose="02020603050405020304" pitchFamily="18" charset="0"/>
                <a:cs typeface="NewtonC"/>
              </a:rPr>
              <a:t> </a:t>
            </a:r>
            <a:r>
              <a:rPr lang="ru-RU" sz="2400" dirty="0">
                <a:latin typeface="NewtonC"/>
                <a:ea typeface="NewtonC"/>
              </a:rPr>
              <a:t>Подземное тепло используется в промышленности для всех видов сушки и мытья органических и неорганических материалов, выпаривания в химической промышленности, приготовления пищи, разведения животных, водоплавающей птицы, ускорения роста рыбы, отопления жилых домов, зданий и сооружений, теплиц, подогрева почвы, кондиционирования воздуха, выращивания овощей и цветов зимой и других целей.</a:t>
            </a:r>
            <a:endParaRPr lang="ru-RU" sz="2400" dirty="0">
              <a:latin typeface="NewtonC"/>
              <a:ea typeface="Times New Roman" panose="02020603050405020304" pitchFamily="18" charset="0"/>
            </a:endParaRPr>
          </a:p>
          <a:p>
            <a:pPr indent="360363"/>
            <a:r>
              <a:rPr lang="ru-RU" sz="2400" dirty="0" smtClean="0">
                <a:latin typeface="NewtonC"/>
              </a:rPr>
              <a:t>Низкотемпературные геотермальные источники это </a:t>
            </a:r>
            <a:r>
              <a:rPr lang="ru-RU" sz="2400" dirty="0" smtClean="0">
                <a:latin typeface="NewtonC"/>
              </a:rPr>
              <a:t>главным образом </a:t>
            </a:r>
            <a:r>
              <a:rPr lang="ru-RU" sz="2400" dirty="0" err="1" smtClean="0">
                <a:latin typeface="NewtonC"/>
              </a:rPr>
              <a:t>гидротермы</a:t>
            </a:r>
            <a:r>
              <a:rPr lang="ru-RU" sz="2400" dirty="0" smtClean="0">
                <a:latin typeface="NewtonC"/>
              </a:rPr>
              <a:t> </a:t>
            </a:r>
            <a:r>
              <a:rPr lang="ru-RU" sz="2400" dirty="0">
                <a:latin typeface="NewtonC"/>
              </a:rPr>
              <a:t>с </a:t>
            </a:r>
            <a:r>
              <a:rPr lang="ru-RU" sz="2400" dirty="0" err="1">
                <a:latin typeface="NewtonC"/>
              </a:rPr>
              <a:t>изливом</a:t>
            </a:r>
            <a:r>
              <a:rPr lang="ru-RU" sz="2400" dirty="0">
                <a:latin typeface="NewtonC"/>
              </a:rPr>
              <a:t> теплых и </a:t>
            </a:r>
            <a:r>
              <a:rPr lang="ru-RU" sz="2400" dirty="0" smtClean="0">
                <a:latin typeface="NewtonC"/>
              </a:rPr>
              <a:t>горячих </a:t>
            </a:r>
            <a:r>
              <a:rPr lang="ru-RU" sz="2400" dirty="0">
                <a:latin typeface="NewtonC"/>
              </a:rPr>
              <a:t>вод на земную поверхность. С древнейших времен термальная вода </a:t>
            </a:r>
            <a:r>
              <a:rPr lang="ru-RU" sz="2400" dirty="0" smtClean="0">
                <a:latin typeface="NewtonC"/>
              </a:rPr>
              <a:t>использовалась </a:t>
            </a:r>
            <a:r>
              <a:rPr lang="ru-RU" sz="2400" dirty="0">
                <a:latin typeface="NewtonC"/>
              </a:rPr>
              <a:t>для лечения людей и принятия теплых ванн, однако по мере развития </a:t>
            </a:r>
            <a:r>
              <a:rPr lang="ru-RU" sz="2400" dirty="0" smtClean="0">
                <a:latin typeface="NewtonC"/>
              </a:rPr>
              <a:t>техники </a:t>
            </a:r>
            <a:r>
              <a:rPr lang="ru-RU" sz="2400" dirty="0">
                <a:latin typeface="NewtonC"/>
              </a:rPr>
              <a:t>и технологий термальные флюиды (а позже и тепло сухих горячих пород</a:t>
            </a:r>
            <a:r>
              <a:rPr lang="ru-RU" sz="2400" dirty="0" smtClean="0">
                <a:latin typeface="NewtonC"/>
              </a:rPr>
              <a:t>), как мы рассматривали в предыдущей лекции, начали </a:t>
            </a:r>
            <a:r>
              <a:rPr lang="ru-RU" sz="2400" dirty="0">
                <a:latin typeface="NewtonC"/>
              </a:rPr>
              <a:t>применять и для производства электроэнергии</a:t>
            </a:r>
            <a:r>
              <a:rPr lang="ru-RU" sz="2400" dirty="0" smtClean="0">
                <a:latin typeface="NewtonC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774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23" y="831214"/>
            <a:ext cx="114817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ewtonC"/>
              </a:rPr>
              <a:t>Отбор </a:t>
            </a:r>
            <a:r>
              <a:rPr lang="ru-RU" sz="2400" dirty="0">
                <a:latin typeface="NewtonC"/>
              </a:rPr>
              <a:t>подземного тепла из недр возможен как в виде теплой воды, так и в </a:t>
            </a:r>
            <a:r>
              <a:rPr lang="ru-RU" sz="2400" dirty="0" smtClean="0">
                <a:latin typeface="NewtonC"/>
              </a:rPr>
              <a:t>ряде случаев </a:t>
            </a:r>
            <a:r>
              <a:rPr lang="ru-RU" sz="2400" dirty="0">
                <a:latin typeface="NewtonC"/>
              </a:rPr>
              <a:t>в виде подземного </a:t>
            </a:r>
            <a:r>
              <a:rPr lang="ru-RU" sz="2400" dirty="0" smtClean="0">
                <a:latin typeface="NewtonC"/>
              </a:rPr>
              <a:t>пара с температурой ниже 240 </a:t>
            </a:r>
            <a:r>
              <a:rPr lang="ru-RU" sz="2200" dirty="0">
                <a:solidFill>
                  <a:prstClr val="black"/>
                </a:solidFill>
                <a:latin typeface="NewtonC"/>
              </a:rPr>
              <a:t>°С</a:t>
            </a:r>
            <a:r>
              <a:rPr lang="ru-RU" sz="2400" dirty="0" smtClean="0">
                <a:latin typeface="NewtonC"/>
              </a:rPr>
              <a:t>. </a:t>
            </a:r>
          </a:p>
          <a:p>
            <a:r>
              <a:rPr lang="ru-RU" sz="2400" dirty="0" smtClean="0">
                <a:latin typeface="NewtonC"/>
              </a:rPr>
              <a:t>С </a:t>
            </a:r>
            <a:r>
              <a:rPr lang="ru-RU" sz="2400" dirty="0">
                <a:latin typeface="NewtonC"/>
              </a:rPr>
              <a:t>1950 по 2000 г. наблюдалось значительное увеличение использования </a:t>
            </a:r>
            <a:r>
              <a:rPr lang="ru-RU" sz="2400" dirty="0" smtClean="0">
                <a:latin typeface="NewtonC"/>
              </a:rPr>
              <a:t>геотермальной </a:t>
            </a:r>
            <a:r>
              <a:rPr lang="ru-RU" sz="2400" dirty="0">
                <a:latin typeface="NewtonC"/>
              </a:rPr>
              <a:t>энергии при общем среднем росте в 7,7 % в год для производства </a:t>
            </a:r>
            <a:r>
              <a:rPr lang="ru-RU" sz="2400" dirty="0" smtClean="0">
                <a:latin typeface="NewtonC"/>
              </a:rPr>
              <a:t>электроэнергии и </a:t>
            </a:r>
            <a:r>
              <a:rPr lang="ru-RU" sz="2400" dirty="0">
                <a:latin typeface="NewtonC"/>
              </a:rPr>
              <a:t>4,9 % в год для прямого использования, за исключением </a:t>
            </a:r>
            <a:r>
              <a:rPr lang="ru-RU" sz="2400" dirty="0" smtClean="0">
                <a:latin typeface="NewtonC"/>
              </a:rPr>
              <a:t>бальнеологического </a:t>
            </a:r>
            <a:r>
              <a:rPr lang="ru-RU" sz="2400" dirty="0">
                <a:latin typeface="NewtonC"/>
              </a:rPr>
              <a:t>применения. За последний пятилетний период прирост </a:t>
            </a:r>
            <a:r>
              <a:rPr lang="ru-RU" sz="2400" dirty="0" smtClean="0">
                <a:latin typeface="NewtonC"/>
              </a:rPr>
              <a:t>установленной тепловой </a:t>
            </a:r>
            <a:r>
              <a:rPr lang="ru-RU" sz="2400" dirty="0">
                <a:latin typeface="NewtonC"/>
              </a:rPr>
              <a:t>мощности заметно увеличился благодаря применению тепловых </a:t>
            </a:r>
            <a:r>
              <a:rPr lang="ru-RU" sz="2400" dirty="0" smtClean="0">
                <a:latin typeface="NewtonC"/>
              </a:rPr>
              <a:t>насосов </a:t>
            </a:r>
            <a:r>
              <a:rPr lang="ru-RU" sz="2400" dirty="0">
                <a:latin typeface="NewtonC"/>
              </a:rPr>
              <a:t>в ряде стран мира. Тепловая мощность установок по прямому </a:t>
            </a:r>
            <a:r>
              <a:rPr lang="ru-RU" sz="2400" dirty="0" smtClean="0">
                <a:latin typeface="NewtonC"/>
              </a:rPr>
              <a:t>использованию </a:t>
            </a:r>
            <a:r>
              <a:rPr lang="ru-RU" sz="2400" dirty="0">
                <a:latin typeface="NewtonC"/>
              </a:rPr>
              <a:t>геотермальной энергии в мире возросла с 8664 МВт в 1995 г. до 70 329 МВт на </a:t>
            </a:r>
            <a:r>
              <a:rPr lang="ru-RU" sz="2400" dirty="0" smtClean="0">
                <a:latin typeface="NewtonC"/>
              </a:rPr>
              <a:t>начало </a:t>
            </a:r>
            <a:r>
              <a:rPr lang="ru-RU" sz="2400" dirty="0">
                <a:latin typeface="NewtonC"/>
              </a:rPr>
              <a:t>2015 г., т. е. практически в 9 раз, что дает почти 45 % прироста по </a:t>
            </a:r>
            <a:r>
              <a:rPr lang="ru-RU" sz="2400" dirty="0" smtClean="0">
                <a:latin typeface="NewtonC"/>
              </a:rPr>
              <a:t>отношению к </a:t>
            </a:r>
            <a:r>
              <a:rPr lang="ru-RU" sz="2400" dirty="0">
                <a:latin typeface="NewtonC"/>
              </a:rPr>
              <a:t>2010 г. Ежегодный прирост составил 7,7 % в год. Выработка тепловой энергии </a:t>
            </a:r>
            <a:r>
              <a:rPr lang="ru-RU" sz="2400" dirty="0" smtClean="0">
                <a:latin typeface="NewtonC"/>
              </a:rPr>
              <a:t>составила 587,786 </a:t>
            </a:r>
            <a:r>
              <a:rPr lang="ru-RU" sz="2400" dirty="0" err="1" smtClean="0">
                <a:latin typeface="NewtonC"/>
              </a:rPr>
              <a:t>TДж</a:t>
            </a:r>
            <a:r>
              <a:rPr lang="ru-RU" sz="2400" dirty="0" smtClean="0">
                <a:latin typeface="NewtonC"/>
              </a:rPr>
              <a:t>/год (163,287 ГВт ∙ч/год), что почти 38,7 % прироста с 2010 г., или 6,8 % в год [</a:t>
            </a:r>
            <a:r>
              <a:rPr lang="ru-RU" sz="2400" dirty="0" err="1" smtClean="0">
                <a:latin typeface="NewtonC"/>
              </a:rPr>
              <a:t>Lund</a:t>
            </a:r>
            <a:r>
              <a:rPr lang="ru-RU" sz="2400" dirty="0" smtClean="0">
                <a:latin typeface="NewtonC"/>
              </a:rPr>
              <a:t>, </a:t>
            </a:r>
            <a:r>
              <a:rPr lang="ru-RU" sz="2400" dirty="0" err="1" smtClean="0">
                <a:latin typeface="NewtonC"/>
              </a:rPr>
              <a:t>Boyd</a:t>
            </a:r>
            <a:r>
              <a:rPr lang="ru-RU" sz="2400" dirty="0" smtClean="0">
                <a:latin typeface="NewtonC"/>
              </a:rPr>
              <a:t>, 2015] (рис. 9.10).</a:t>
            </a:r>
            <a:r>
              <a:rPr lang="ru-RU" sz="2200" dirty="0">
                <a:solidFill>
                  <a:prstClr val="black"/>
                </a:solidFill>
                <a:latin typeface="NewtonC"/>
              </a:rPr>
              <a:t> Тепло, извлекаемое из </a:t>
            </a:r>
            <a:r>
              <a:rPr lang="ru-RU" sz="2200" dirty="0" err="1">
                <a:solidFill>
                  <a:prstClr val="black"/>
                </a:solidFill>
                <a:latin typeface="NewtonC"/>
              </a:rPr>
              <a:t>низкоэнтальпийных</a:t>
            </a:r>
            <a:r>
              <a:rPr lang="ru-RU" sz="2200" dirty="0">
                <a:solidFill>
                  <a:prstClr val="black"/>
                </a:solidFill>
                <a:latin typeface="NewtonC"/>
              </a:rPr>
              <a:t> геотермальных горизонтов, характеризуется меньшей </a:t>
            </a:r>
            <a:r>
              <a:rPr lang="ru-RU" sz="2200" dirty="0" smtClean="0">
                <a:solidFill>
                  <a:prstClr val="black"/>
                </a:solidFill>
                <a:latin typeface="NewtonC"/>
              </a:rPr>
              <a:t>температурой, чем для </a:t>
            </a:r>
            <a:r>
              <a:rPr lang="ru-RU" sz="2200" dirty="0" err="1" smtClean="0">
                <a:solidFill>
                  <a:prstClr val="black"/>
                </a:solidFill>
                <a:latin typeface="NewtonC"/>
              </a:rPr>
              <a:t>выработкки</a:t>
            </a:r>
            <a:r>
              <a:rPr lang="ru-RU" sz="2200" dirty="0" smtClean="0">
                <a:solidFill>
                  <a:prstClr val="black"/>
                </a:solidFill>
                <a:latin typeface="NewtonC"/>
              </a:rPr>
              <a:t> электроэнергии</a:t>
            </a:r>
            <a:r>
              <a:rPr lang="ru-RU" sz="2200" dirty="0" smtClean="0">
                <a:solidFill>
                  <a:prstClr val="black"/>
                </a:solidFill>
                <a:latin typeface="NewtonC"/>
              </a:rPr>
              <a:t>.</a:t>
            </a:r>
            <a:endParaRPr lang="ru-RU" sz="2400" dirty="0" smtClean="0">
              <a:latin typeface="Newton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118" y="0"/>
            <a:ext cx="1088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err="1" smtClean="0">
                <a:solidFill>
                  <a:prstClr val="black"/>
                </a:solidFill>
                <a:latin typeface="NewtonC"/>
              </a:rPr>
              <a:t>Низкоэнтальпийная</a:t>
            </a:r>
            <a:r>
              <a:rPr lang="ru-RU" sz="3600" dirty="0" smtClean="0">
                <a:solidFill>
                  <a:prstClr val="black"/>
                </a:solidFill>
                <a:latin typeface="NewtonC"/>
              </a:rPr>
              <a:t> геотермальная энергия (2)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6679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29859</TotalTime>
  <Words>3400</Words>
  <Application>Microsoft Office PowerPoint</Application>
  <PresentationFormat>Широкоэкранный</PresentationFormat>
  <Paragraphs>108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 Light</vt:lpstr>
      <vt:lpstr>Georgia</vt:lpstr>
      <vt:lpstr>Lora</vt:lpstr>
      <vt:lpstr>NewtonC</vt:lpstr>
      <vt:lpstr>NewtonC-Italic</vt:lpstr>
      <vt:lpstr>RespectNr-Bold</vt:lpstr>
      <vt:lpstr>Rockwell</vt:lpstr>
      <vt:lpstr>Times New Roman</vt:lpstr>
      <vt:lpstr>verdana</vt:lpstr>
      <vt:lpstr>Wingdings</vt:lpstr>
      <vt:lpstr>Atlas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ГЕОТЕРМИИ</dc:title>
  <dc:creator>zui</dc:creator>
  <cp:lastModifiedBy>zui</cp:lastModifiedBy>
  <cp:revision>455</cp:revision>
  <dcterms:created xsi:type="dcterms:W3CDTF">2019-02-02T14:46:29Z</dcterms:created>
  <dcterms:modified xsi:type="dcterms:W3CDTF">2019-03-12T13:52:45Z</dcterms:modified>
</cp:coreProperties>
</file>