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5" r:id="rId2"/>
    <p:sldId id="294" r:id="rId3"/>
    <p:sldId id="384" r:id="rId4"/>
    <p:sldId id="402" r:id="rId5"/>
    <p:sldId id="362" r:id="rId6"/>
    <p:sldId id="298" r:id="rId7"/>
    <p:sldId id="353" r:id="rId8"/>
    <p:sldId id="383" r:id="rId9"/>
    <p:sldId id="394" r:id="rId10"/>
    <p:sldId id="400" r:id="rId11"/>
    <p:sldId id="355" r:id="rId12"/>
    <p:sldId id="357" r:id="rId13"/>
    <p:sldId id="407" r:id="rId14"/>
    <p:sldId id="395" r:id="rId15"/>
    <p:sldId id="378" r:id="rId16"/>
    <p:sldId id="379" r:id="rId17"/>
    <p:sldId id="354" r:id="rId18"/>
    <p:sldId id="380" r:id="rId19"/>
    <p:sldId id="356" r:id="rId20"/>
    <p:sldId id="363" r:id="rId21"/>
    <p:sldId id="396" r:id="rId22"/>
    <p:sldId id="397" r:id="rId23"/>
    <p:sldId id="405" r:id="rId24"/>
    <p:sldId id="398" r:id="rId25"/>
    <p:sldId id="399" r:id="rId26"/>
    <p:sldId id="406" r:id="rId27"/>
    <p:sldId id="401" r:id="rId28"/>
    <p:sldId id="403" r:id="rId29"/>
    <p:sldId id="31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63" autoAdjust="0"/>
    <p:restoredTop sz="94660"/>
  </p:normalViewPr>
  <p:slideViewPr>
    <p:cSldViewPr snapToGrid="0">
      <p:cViewPr varScale="1">
        <p:scale>
          <a:sx n="91" d="100"/>
          <a:sy n="91" d="100"/>
        </p:scale>
        <p:origin x="77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689" y="234916"/>
            <a:ext cx="108665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Лекция 13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РЕГИОНАЛЬНАЯ ГЕОТЕРМИЯ МОРЕЙ И ОКЕАНОВ</a:t>
            </a:r>
            <a:endParaRPr lang="ru-RU" sz="36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418802" y="6257014"/>
            <a:ext cx="9353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NewtonC"/>
              </a:rPr>
              <a:t>Рисунок - </a:t>
            </a:r>
            <a:r>
              <a:rPr lang="ru-RU" dirty="0"/>
              <a:t>Корабль ≪</a:t>
            </a:r>
            <a:r>
              <a:rPr lang="en-GB" dirty="0"/>
              <a:t>JOIDES Resolution</a:t>
            </a:r>
            <a:r>
              <a:rPr lang="en-GB" dirty="0" smtClean="0"/>
              <a:t>≫</a:t>
            </a:r>
            <a:r>
              <a:rPr lang="ru-RU" dirty="0" smtClean="0"/>
              <a:t> для </a:t>
            </a:r>
            <a:r>
              <a:rPr lang="ru-RU" dirty="0"/>
              <a:t>глубокого океанического бурения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774" y="1529848"/>
            <a:ext cx="5783726" cy="451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8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1903" y="0"/>
            <a:ext cx="11109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prstClr val="black"/>
                </a:solidFill>
              </a:rPr>
              <a:t>Геотермические измерения в морях и озерах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3145" y="707886"/>
            <a:ext cx="767015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ru-RU" sz="2000" dirty="0">
                <a:latin typeface="NewtonC"/>
              </a:rPr>
              <a:t>После 1950–60-х гг. морские геотермические зонды постоянно </a:t>
            </a:r>
            <a:r>
              <a:rPr lang="ru-RU" sz="2000" dirty="0" smtClean="0">
                <a:latin typeface="NewtonC"/>
              </a:rPr>
              <a:t>совершенствовались</a:t>
            </a:r>
            <a:r>
              <a:rPr lang="ru-RU" sz="2000" dirty="0">
                <a:latin typeface="NewtonC"/>
              </a:rPr>
              <a:t>, что позволило значительно увеличить объем и качество </a:t>
            </a:r>
            <a:r>
              <a:rPr lang="ru-RU" sz="2000" dirty="0" smtClean="0">
                <a:latin typeface="NewtonC"/>
              </a:rPr>
              <a:t>геотермических исследований</a:t>
            </a:r>
            <a:r>
              <a:rPr lang="ru-RU" sz="2000" dirty="0">
                <a:latin typeface="NewtonC"/>
              </a:rPr>
              <a:t>.</a:t>
            </a:r>
          </a:p>
          <a:p>
            <a:pPr indent="360363"/>
            <a:r>
              <a:rPr lang="ru-RU" sz="2000" dirty="0">
                <a:latin typeface="NewtonC"/>
              </a:rPr>
              <a:t>С помощью зондов в первые годы исследований на акваториях измеряли </a:t>
            </a:r>
            <a:r>
              <a:rPr lang="ru-RU" sz="2000" dirty="0" smtClean="0">
                <a:latin typeface="NewtonC"/>
              </a:rPr>
              <a:t>только </a:t>
            </a:r>
            <a:r>
              <a:rPr lang="ru-RU" sz="2000" dirty="0">
                <a:latin typeface="NewtonC"/>
              </a:rPr>
              <a:t>геотермический градиент в донных илах. Коэффициент </a:t>
            </a:r>
            <a:r>
              <a:rPr lang="ru-RU" sz="2000" dirty="0" smtClean="0">
                <a:latin typeface="NewtonC"/>
              </a:rPr>
              <a:t>теплопроводности определяли </a:t>
            </a:r>
            <a:r>
              <a:rPr lang="ru-RU" sz="2000" dirty="0">
                <a:latin typeface="NewtonC"/>
              </a:rPr>
              <a:t>на борту корабля после извлечения колонки илов специальными </a:t>
            </a:r>
            <a:r>
              <a:rPr lang="ru-RU" sz="2000" dirty="0" smtClean="0">
                <a:latin typeface="NewtonC"/>
              </a:rPr>
              <a:t>грунтовыми </a:t>
            </a:r>
            <a:r>
              <a:rPr lang="ru-RU" sz="2000" dirty="0">
                <a:latin typeface="NewtonC"/>
              </a:rPr>
              <a:t>трубками, заглубляемыми в донные отложения при их падении за </a:t>
            </a:r>
            <a:r>
              <a:rPr lang="ru-RU" sz="2000" dirty="0" smtClean="0">
                <a:latin typeface="NewtonC"/>
              </a:rPr>
              <a:t>счет собственного </a:t>
            </a:r>
            <a:r>
              <a:rPr lang="ru-RU" sz="2000" dirty="0">
                <a:latin typeface="NewtonC"/>
              </a:rPr>
              <a:t>веса. Одна из модификаций трубки для работы на озерах, </a:t>
            </a:r>
            <a:r>
              <a:rPr lang="ru-RU" sz="2000" dirty="0" smtClean="0">
                <a:latin typeface="NewtonC"/>
              </a:rPr>
              <a:t>представленная </a:t>
            </a:r>
            <a:r>
              <a:rPr lang="ru-RU" sz="2000" dirty="0">
                <a:latin typeface="NewtonC"/>
              </a:rPr>
              <a:t>на рис. 8.2, позволяет отобрать длину колонки илов обычно около 1 м.</a:t>
            </a:r>
          </a:p>
          <a:p>
            <a:pPr indent="360363"/>
            <a:r>
              <a:rPr lang="ru-RU" sz="2000" dirty="0" err="1">
                <a:latin typeface="NewtonC"/>
              </a:rPr>
              <a:t>Грунтоотборник</a:t>
            </a:r>
            <a:r>
              <a:rPr lang="ru-RU" sz="2000" dirty="0">
                <a:latin typeface="NewtonC"/>
              </a:rPr>
              <a:t> состоит из керноприемной трубы со стабилизатором, </a:t>
            </a:r>
            <a:r>
              <a:rPr lang="ru-RU" sz="2000" dirty="0" smtClean="0">
                <a:latin typeface="NewtonC"/>
              </a:rPr>
              <a:t>лепесткового </a:t>
            </a:r>
            <a:r>
              <a:rPr lang="ru-RU" sz="2000" dirty="0">
                <a:latin typeface="NewtonC"/>
              </a:rPr>
              <a:t>клапана, керноприемного вкладыша, выпускного клапана, </a:t>
            </a:r>
            <a:r>
              <a:rPr lang="ru-RU" sz="2000" dirty="0" err="1" smtClean="0">
                <a:latin typeface="NewtonC"/>
              </a:rPr>
              <a:t>грунторежущей</a:t>
            </a:r>
            <a:r>
              <a:rPr lang="ru-RU" sz="2000" dirty="0" smtClean="0">
                <a:latin typeface="NewtonC"/>
              </a:rPr>
              <a:t> втулки</a:t>
            </a:r>
            <a:r>
              <a:rPr lang="ru-RU" sz="2000" dirty="0">
                <a:latin typeface="NewtonC"/>
              </a:rPr>
              <a:t>. Грунтовые трубки для исследований в морях и океанах имеют </a:t>
            </a:r>
            <a:r>
              <a:rPr lang="ru-RU" sz="2000" dirty="0" smtClean="0">
                <a:latin typeface="NewtonC"/>
              </a:rPr>
              <a:t>аналогичное </a:t>
            </a:r>
            <a:r>
              <a:rPr lang="ru-RU" sz="2000" dirty="0">
                <a:latin typeface="NewtonC"/>
              </a:rPr>
              <a:t>устройство, но они значительно тяжелее. Это нужно для того, чтобы </a:t>
            </a:r>
            <a:r>
              <a:rPr lang="ru-RU" sz="2000" dirty="0" smtClean="0">
                <a:latin typeface="NewtonC"/>
              </a:rPr>
              <a:t>получить колонки </a:t>
            </a:r>
            <a:r>
              <a:rPr lang="ru-RU" sz="2000" dirty="0">
                <a:latin typeface="NewtonC"/>
              </a:rPr>
              <a:t>грунта большей длины. Для их более глубокого внедрения в дно </a:t>
            </a:r>
            <a:r>
              <a:rPr lang="ru-RU" sz="2000" dirty="0" smtClean="0">
                <a:latin typeface="NewtonC"/>
              </a:rPr>
              <a:t>иногда используют </a:t>
            </a:r>
            <a:r>
              <a:rPr lang="ru-RU" sz="2000" dirty="0">
                <a:latin typeface="NewtonC"/>
              </a:rPr>
              <a:t>утяжеляющие грузы.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75" y="1544507"/>
            <a:ext cx="3823825" cy="19036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646280" y="4156005"/>
            <a:ext cx="44115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NewtonC"/>
              </a:rPr>
              <a:t>Трубка грунтовая ТГ 1/45 для </a:t>
            </a:r>
            <a:r>
              <a:rPr lang="ru-RU" sz="1400" dirty="0" smtClean="0">
                <a:latin typeface="NewtonC"/>
              </a:rPr>
              <a:t>отбора колонковых </a:t>
            </a:r>
            <a:r>
              <a:rPr lang="ru-RU" sz="1400" dirty="0">
                <a:latin typeface="NewtonC"/>
              </a:rPr>
              <a:t>проб грунта донных </a:t>
            </a:r>
            <a:r>
              <a:rPr lang="ru-RU" sz="1400" dirty="0" smtClean="0">
                <a:latin typeface="NewtonC"/>
              </a:rPr>
              <a:t>отложений в </a:t>
            </a:r>
            <a:r>
              <a:rPr lang="ru-RU" sz="1400" dirty="0">
                <a:latin typeface="NewtonC"/>
              </a:rPr>
              <a:t>озерах глубиной от 5 до 50 м с </a:t>
            </a:r>
            <a:r>
              <a:rPr lang="ru-RU" sz="1400" dirty="0" smtClean="0">
                <a:latin typeface="NewtonC"/>
              </a:rPr>
              <a:t>использованием лебедки </a:t>
            </a:r>
            <a:r>
              <a:rPr lang="ru-RU" sz="1400" dirty="0">
                <a:latin typeface="NewtonC"/>
              </a:rPr>
              <a:t>со скоростью травления до 5 м/с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15907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8182" y="82117"/>
            <a:ext cx="10220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NewtonC"/>
              </a:rPr>
              <a:t>Грунтовые трубки и геотермические зонды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0547" y="855516"/>
            <a:ext cx="1152452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NewtonC"/>
              </a:rPr>
              <a:t>Грунтовые трубки использовались еще в довоенные годы. Подобную </a:t>
            </a:r>
            <a:r>
              <a:rPr lang="ru-RU" sz="2400" dirty="0" smtClean="0">
                <a:latin typeface="NewtonC"/>
              </a:rPr>
              <a:t>трубку </a:t>
            </a:r>
            <a:r>
              <a:rPr lang="ru-RU" sz="2400" dirty="0">
                <a:latin typeface="NewtonC"/>
              </a:rPr>
              <a:t>применяли ученые в </a:t>
            </a:r>
            <a:r>
              <a:rPr lang="ru-RU" sz="2400" dirty="0" err="1">
                <a:latin typeface="NewtonC"/>
              </a:rPr>
              <a:t>Баренцовом</a:t>
            </a:r>
            <a:r>
              <a:rPr lang="ru-RU" sz="2400" dirty="0">
                <a:latin typeface="NewtonC"/>
              </a:rPr>
              <a:t> море в 1932–1935 гг., но там она дала </a:t>
            </a:r>
            <a:r>
              <a:rPr lang="ru-RU" sz="2400" dirty="0" smtClean="0">
                <a:latin typeface="NewtonC"/>
              </a:rPr>
              <a:t>плохие результаты</a:t>
            </a:r>
            <a:r>
              <a:rPr lang="ru-RU" sz="2400" dirty="0">
                <a:latin typeface="NewtonC"/>
              </a:rPr>
              <a:t>, так как под тонким </a:t>
            </a:r>
            <a:r>
              <a:rPr lang="ru-RU" sz="2400" dirty="0" smtClean="0">
                <a:latin typeface="NewtonC"/>
              </a:rPr>
              <a:t>слоем современных </a:t>
            </a:r>
            <a:r>
              <a:rPr lang="ru-RU" sz="2400" dirty="0">
                <a:latin typeface="NewtonC"/>
              </a:rPr>
              <a:t>мягких илов оказались </a:t>
            </a:r>
            <a:r>
              <a:rPr lang="ru-RU" sz="2400" dirty="0" smtClean="0">
                <a:latin typeface="NewtonC"/>
              </a:rPr>
              <a:t>очень плотные </a:t>
            </a:r>
            <a:r>
              <a:rPr lang="ru-RU" sz="2400" dirty="0">
                <a:latin typeface="NewtonC"/>
              </a:rPr>
              <a:t>ледниковые глины и для увеличения глубины внедрения грунтовые </a:t>
            </a:r>
            <a:r>
              <a:rPr lang="ru-RU" sz="2400" dirty="0" smtClean="0">
                <a:latin typeface="NewtonC"/>
              </a:rPr>
              <a:t>трубки </a:t>
            </a:r>
            <a:r>
              <a:rPr lang="ru-RU" sz="2400" dirty="0">
                <a:latin typeface="NewtonC"/>
              </a:rPr>
              <a:t>пришлось утяжелять</a:t>
            </a:r>
            <a:r>
              <a:rPr lang="ru-RU" sz="2400" dirty="0" smtClean="0">
                <a:latin typeface="NewtonC"/>
              </a:rPr>
              <a:t>. В </a:t>
            </a:r>
            <a:r>
              <a:rPr lang="ru-RU" sz="2400" dirty="0">
                <a:latin typeface="NewtonC"/>
              </a:rPr>
              <a:t>Институте океанологии АН СССР разработали улучшенную вакуумную (</a:t>
            </a:r>
            <a:r>
              <a:rPr lang="ru-RU" sz="2400" dirty="0" smtClean="0">
                <a:latin typeface="NewtonC"/>
              </a:rPr>
              <a:t>гидростатическую</a:t>
            </a:r>
            <a:r>
              <a:rPr lang="ru-RU" sz="2400" dirty="0">
                <a:latin typeface="NewtonC"/>
              </a:rPr>
              <a:t>) трубку. С ее помощью были получены интересные результаты.</a:t>
            </a:r>
          </a:p>
          <a:p>
            <a:r>
              <a:rPr lang="ru-RU" sz="2400" dirty="0">
                <a:latin typeface="NewtonC"/>
              </a:rPr>
              <a:t>По данным исследований оказалось, что Черное море совсем недавно было </a:t>
            </a:r>
            <a:r>
              <a:rPr lang="ru-RU" sz="2400" dirty="0" smtClean="0">
                <a:latin typeface="NewtonC"/>
              </a:rPr>
              <a:t>пресным</a:t>
            </a:r>
            <a:r>
              <a:rPr lang="ru-RU" sz="2400" dirty="0">
                <a:latin typeface="NewtonC"/>
              </a:rPr>
              <a:t>. Поднятые образцы донных отложений показали, что иловая вода, </a:t>
            </a:r>
            <a:r>
              <a:rPr lang="ru-RU" sz="2400" dirty="0" smtClean="0">
                <a:latin typeface="NewtonC"/>
              </a:rPr>
              <a:t>отжатая из </a:t>
            </a:r>
            <a:r>
              <a:rPr lang="ru-RU" sz="2400" dirty="0">
                <a:latin typeface="NewtonC"/>
              </a:rPr>
              <a:t>нижней части тридцатиметрового столба грунта, имеет совсем ничтожную </a:t>
            </a:r>
            <a:r>
              <a:rPr lang="ru-RU" sz="2400" dirty="0" smtClean="0">
                <a:latin typeface="NewtonC"/>
              </a:rPr>
              <a:t>соленость </a:t>
            </a:r>
            <a:r>
              <a:rPr lang="ru-RU" sz="2400" dirty="0">
                <a:latin typeface="NewtonC"/>
              </a:rPr>
              <a:t>– всего 3 г соли на литр. Подсчитав </a:t>
            </a:r>
            <a:r>
              <a:rPr lang="ru-RU" sz="2400" dirty="0" smtClean="0">
                <a:latin typeface="NewtonC"/>
              </a:rPr>
              <a:t>годичные </a:t>
            </a:r>
            <a:r>
              <a:rPr lang="ru-RU" sz="2400" dirty="0">
                <a:latin typeface="NewtonC"/>
              </a:rPr>
              <a:t>слои в извлеченных пробах, ученые </a:t>
            </a:r>
            <a:r>
              <a:rPr lang="ru-RU" sz="2400" dirty="0" smtClean="0">
                <a:latin typeface="NewtonC"/>
              </a:rPr>
              <a:t>установили</a:t>
            </a:r>
            <a:r>
              <a:rPr lang="ru-RU" sz="2400" dirty="0">
                <a:latin typeface="NewtonC"/>
              </a:rPr>
              <a:t>, что ≪возраст≫ этой воды – всего 5000 лет. </a:t>
            </a:r>
            <a:r>
              <a:rPr lang="ru-RU" sz="2400" dirty="0" smtClean="0">
                <a:latin typeface="NewtonC"/>
              </a:rPr>
              <a:t>Таким образом</a:t>
            </a:r>
            <a:r>
              <a:rPr lang="ru-RU" sz="2400" dirty="0">
                <a:latin typeface="NewtonC"/>
              </a:rPr>
              <a:t>, Черное море было почти пресным, </a:t>
            </a:r>
            <a:r>
              <a:rPr lang="ru-RU" sz="2400" dirty="0" smtClean="0">
                <a:latin typeface="NewtonC"/>
              </a:rPr>
              <a:t>когда </a:t>
            </a:r>
            <a:r>
              <a:rPr lang="ru-RU" sz="2400" dirty="0">
                <a:latin typeface="NewtonC"/>
              </a:rPr>
              <a:t>в Египте строили пирамиды [Хуторской, 1996</a:t>
            </a:r>
            <a:r>
              <a:rPr lang="ru-RU" sz="2400" dirty="0" smtClean="0">
                <a:latin typeface="NewtonC"/>
              </a:rPr>
              <a:t>]. Для геотермических измерений в морских илах используют ряд геотермических зондов, они были рассмотрены выше.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52010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2855" y="794425"/>
            <a:ext cx="3478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7881" y="76717"/>
            <a:ext cx="11469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NewtonC"/>
              </a:rPr>
              <a:t>ГЕОТЕРМИЧЕСКИЕ </a:t>
            </a:r>
            <a:r>
              <a:rPr lang="ru-RU" sz="3200" dirty="0" smtClean="0">
                <a:latin typeface="NewtonC"/>
              </a:rPr>
              <a:t>ИЗМЕРЕНИЯ НА АКВАТОРИЯХ (1)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855" y="661492"/>
            <a:ext cx="1166728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NewtonC"/>
              </a:rPr>
              <a:t>По глубине измерения на акваториях можно разделить на три группы [</a:t>
            </a:r>
            <a:r>
              <a:rPr lang="ru-RU" sz="2400" dirty="0" smtClean="0">
                <a:latin typeface="NewtonC"/>
              </a:rPr>
              <a:t>Хуторской</a:t>
            </a:r>
            <a:r>
              <a:rPr lang="ru-RU" sz="2400" dirty="0">
                <a:latin typeface="NewtonC"/>
              </a:rPr>
              <a:t>, 1996</a:t>
            </a:r>
            <a:r>
              <a:rPr lang="ru-RU" sz="2400" dirty="0" smtClean="0">
                <a:latin typeface="NewtonC"/>
              </a:rPr>
              <a:t>]:</a:t>
            </a:r>
            <a:r>
              <a:rPr lang="ru-RU" sz="2400" i="1" dirty="0">
                <a:solidFill>
                  <a:srgbClr val="C00000"/>
                </a:solidFill>
                <a:latin typeface="NewtonC-Italic"/>
              </a:rPr>
              <a:t> Глубоководные </a:t>
            </a:r>
            <a:r>
              <a:rPr lang="ru-RU" sz="2400" i="1" dirty="0" smtClean="0">
                <a:solidFill>
                  <a:srgbClr val="C00000"/>
                </a:solidFill>
                <a:latin typeface="NewtonC-Italic"/>
              </a:rPr>
              <a:t>измерения, </a:t>
            </a:r>
            <a:r>
              <a:rPr lang="ru-RU" sz="2400" i="1" dirty="0" err="1" smtClean="0">
                <a:solidFill>
                  <a:srgbClr val="C00000"/>
                </a:solidFill>
                <a:latin typeface="NewtonC-Italic"/>
              </a:rPr>
              <a:t>Мелкоглубинные</a:t>
            </a:r>
            <a:r>
              <a:rPr lang="ru-RU" sz="2400" i="1" dirty="0" smtClean="0">
                <a:solidFill>
                  <a:srgbClr val="C00000"/>
                </a:solidFill>
                <a:latin typeface="NewtonC-Italic"/>
              </a:rPr>
              <a:t> </a:t>
            </a:r>
            <a:r>
              <a:rPr lang="ru-RU" sz="2400" i="1" dirty="0">
                <a:solidFill>
                  <a:srgbClr val="C00000"/>
                </a:solidFill>
                <a:latin typeface="NewtonC-Italic"/>
              </a:rPr>
              <a:t>измерения</a:t>
            </a:r>
            <a:r>
              <a:rPr lang="ru-RU" sz="2400" dirty="0" smtClean="0">
                <a:latin typeface="NewtonC"/>
              </a:rPr>
              <a:t> и </a:t>
            </a:r>
            <a:r>
              <a:rPr lang="ru-RU" sz="2400" i="1" dirty="0" err="1">
                <a:solidFill>
                  <a:srgbClr val="C00000"/>
                </a:solidFill>
                <a:latin typeface="NewtonC-Italic"/>
              </a:rPr>
              <a:t>Среднеглубинные</a:t>
            </a:r>
            <a:r>
              <a:rPr lang="ru-RU" sz="2400" i="1" dirty="0">
                <a:solidFill>
                  <a:srgbClr val="C00000"/>
                </a:solidFill>
                <a:latin typeface="NewtonC-Italic"/>
              </a:rPr>
              <a:t> измерения </a:t>
            </a:r>
            <a:r>
              <a:rPr lang="ru-RU" sz="2400" dirty="0" smtClean="0">
                <a:latin typeface="NewtonC"/>
              </a:rPr>
              <a:t>.</a:t>
            </a:r>
            <a:endParaRPr lang="ru-RU" sz="2400" dirty="0">
              <a:latin typeface="NewtonC"/>
            </a:endParaRPr>
          </a:p>
          <a:p>
            <a:r>
              <a:rPr lang="ru-RU" sz="2400" i="1" dirty="0">
                <a:solidFill>
                  <a:srgbClr val="C00000"/>
                </a:solidFill>
                <a:latin typeface="NewtonC-Italic"/>
              </a:rPr>
              <a:t>Глубоководные измерения </a:t>
            </a:r>
            <a:r>
              <a:rPr lang="ru-RU" sz="2400" dirty="0">
                <a:latin typeface="NewtonC"/>
              </a:rPr>
              <a:t>выполняются в океанических котловинах, </a:t>
            </a:r>
            <a:r>
              <a:rPr lang="ru-RU" sz="2400" dirty="0" smtClean="0">
                <a:latin typeface="NewtonC"/>
              </a:rPr>
              <a:t>глубоководных </a:t>
            </a:r>
            <a:r>
              <a:rPr lang="ru-RU" sz="2400" dirty="0">
                <a:latin typeface="NewtonC"/>
              </a:rPr>
              <a:t>желобах, зонах трансформных разломов, срединно-океанических </a:t>
            </a:r>
            <a:r>
              <a:rPr lang="ru-RU" sz="2400" dirty="0" err="1" smtClean="0">
                <a:latin typeface="NewtonC"/>
              </a:rPr>
              <a:t>рифтовых</a:t>
            </a:r>
            <a:r>
              <a:rPr lang="ru-RU" sz="2400" dirty="0" smtClean="0">
                <a:latin typeface="NewtonC"/>
              </a:rPr>
              <a:t> </a:t>
            </a:r>
            <a:r>
              <a:rPr lang="ru-RU" sz="2400" dirty="0">
                <a:latin typeface="NewtonC"/>
              </a:rPr>
              <a:t>зонах, глыбовых поднятиях на океаническом дне, в котловинах </a:t>
            </a:r>
            <a:r>
              <a:rPr lang="ru-RU" sz="2400" dirty="0" smtClean="0">
                <a:latin typeface="NewtonC"/>
              </a:rPr>
              <a:t>окраинных морей </a:t>
            </a:r>
            <a:r>
              <a:rPr lang="ru-RU" sz="2400" dirty="0">
                <a:latin typeface="NewtonC"/>
              </a:rPr>
              <a:t>и других структурах при глубинах дна более 1500 м. В данном случае </a:t>
            </a:r>
            <a:r>
              <a:rPr lang="ru-RU" sz="2400" dirty="0" smtClean="0">
                <a:latin typeface="NewtonC"/>
              </a:rPr>
              <a:t>влияние </a:t>
            </a:r>
            <a:r>
              <a:rPr lang="ru-RU" sz="2400" dirty="0">
                <a:latin typeface="NewtonC"/>
              </a:rPr>
              <a:t>приповерхностных факторов отсутствует и имеется возможность </a:t>
            </a:r>
            <a:r>
              <a:rPr lang="ru-RU" sz="2400" dirty="0" smtClean="0">
                <a:latin typeface="NewtonC"/>
              </a:rPr>
              <a:t>получить неискаженные </a:t>
            </a:r>
            <a:r>
              <a:rPr lang="ru-RU" sz="2400" dirty="0">
                <a:latin typeface="NewtonC"/>
              </a:rPr>
              <a:t>значения геотермического градиента и теплового потока.</a:t>
            </a:r>
          </a:p>
          <a:p>
            <a:r>
              <a:rPr lang="ru-RU" sz="2400" i="1" dirty="0" err="1">
                <a:solidFill>
                  <a:srgbClr val="C00000"/>
                </a:solidFill>
                <a:latin typeface="NewtonC-Italic"/>
              </a:rPr>
              <a:t>Среднеглубинные</a:t>
            </a:r>
            <a:r>
              <a:rPr lang="ru-RU" sz="2400" i="1" dirty="0">
                <a:solidFill>
                  <a:srgbClr val="C00000"/>
                </a:solidFill>
                <a:latin typeface="NewtonC-Italic"/>
              </a:rPr>
              <a:t> измерения </a:t>
            </a:r>
            <a:r>
              <a:rPr lang="ru-RU" sz="2400" dirty="0">
                <a:latin typeface="NewtonC"/>
              </a:rPr>
              <a:t>проводятся в глубоких внутренних и окраинных </a:t>
            </a:r>
            <a:r>
              <a:rPr lang="ru-RU" sz="2400" dirty="0" smtClean="0">
                <a:latin typeface="NewtonC"/>
              </a:rPr>
              <a:t>морях</a:t>
            </a:r>
            <a:r>
              <a:rPr lang="ru-RU" sz="2400" dirty="0">
                <a:latin typeface="NewtonC"/>
              </a:rPr>
              <a:t>, на континентальных склонах, в глубоких озерах (Байкал, </a:t>
            </a:r>
            <a:r>
              <a:rPr lang="ru-RU" sz="2400" dirty="0" err="1">
                <a:latin typeface="NewtonC"/>
              </a:rPr>
              <a:t>Хубсугул</a:t>
            </a:r>
            <a:r>
              <a:rPr lang="ru-RU" sz="2400" dirty="0">
                <a:latin typeface="NewtonC"/>
              </a:rPr>
              <a:t>, </a:t>
            </a:r>
            <a:r>
              <a:rPr lang="ru-RU" sz="2400" dirty="0" smtClean="0">
                <a:latin typeface="NewtonC"/>
              </a:rPr>
              <a:t>Танганьика</a:t>
            </a:r>
            <a:r>
              <a:rPr lang="ru-RU" sz="2400" dirty="0">
                <a:latin typeface="NewtonC"/>
              </a:rPr>
              <a:t>, Малави, ряд альпийских озер и др.) при глубине от 300 до 1500 м. Здесь </a:t>
            </a:r>
            <a:r>
              <a:rPr lang="ru-RU" sz="2400" dirty="0" smtClean="0">
                <a:latin typeface="NewtonC"/>
              </a:rPr>
              <a:t>следует </a:t>
            </a:r>
            <a:r>
              <a:rPr lang="ru-RU" sz="2400" dirty="0" smtClean="0">
                <a:latin typeface="NewtonC"/>
              </a:rPr>
              <a:t>учитывать </a:t>
            </a:r>
            <a:r>
              <a:rPr lang="ru-RU" sz="2400" dirty="0">
                <a:latin typeface="NewtonC"/>
              </a:rPr>
              <a:t>возможные колебания температуры в водной толще и в придонном слое</a:t>
            </a:r>
            <a:r>
              <a:rPr lang="ru-RU" sz="2400" dirty="0" smtClean="0">
                <a:latin typeface="NewtonC"/>
              </a:rPr>
              <a:t>. Погрешность </a:t>
            </a:r>
            <a:r>
              <a:rPr lang="ru-RU" sz="2400" dirty="0">
                <a:latin typeface="NewtonC"/>
              </a:rPr>
              <a:t>для этой группы определений теплового потока составляет 7–15 </a:t>
            </a:r>
            <a:r>
              <a:rPr lang="ru-RU" sz="2400" dirty="0" smtClean="0">
                <a:latin typeface="NewtonC"/>
              </a:rPr>
              <a:t>%.</a:t>
            </a:r>
            <a:endParaRPr lang="ru-RU" sz="2400" dirty="0">
              <a:latin typeface="NewtonC"/>
            </a:endParaRPr>
          </a:p>
        </p:txBody>
      </p:sp>
    </p:spTree>
    <p:extLst>
      <p:ext uri="{BB962C8B-B14F-4D97-AF65-F5344CB8AC3E}">
        <p14:creationId xmlns:p14="http://schemas.microsoft.com/office/powerpoint/2010/main" val="4043235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108" y="1374254"/>
            <a:ext cx="7715250" cy="53911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6241" y="173925"/>
            <a:ext cx="11280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222222"/>
                </a:solidFill>
                <a:latin typeface="Roboto Condensed"/>
              </a:rPr>
              <a:t>Разработка месторождения Нефтяные Камни на Каспии ведется со стационарных платформ</a:t>
            </a:r>
            <a:endParaRPr lang="ru-RU" sz="3600" b="1" i="0" dirty="0">
              <a:solidFill>
                <a:srgbClr val="222222"/>
              </a:solidFill>
              <a:effectLst/>
              <a:latin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63264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9655" y="113090"/>
            <a:ext cx="115811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solidFill>
                  <a:prstClr val="black"/>
                </a:solidFill>
                <a:latin typeface="NewtonC"/>
              </a:rPr>
              <a:t>ГЕОТЕРМИЧЕСКИЕ ИЗМЕРЕНИЯ НА АКВАТОРИЯХ </a:t>
            </a:r>
            <a:r>
              <a:rPr lang="ru-RU" sz="3200" dirty="0" smtClean="0">
                <a:solidFill>
                  <a:prstClr val="black"/>
                </a:solidFill>
                <a:latin typeface="NewtonC"/>
              </a:rPr>
              <a:t>(2)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8632" y="859910"/>
            <a:ext cx="11420223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 err="1">
                <a:solidFill>
                  <a:srgbClr val="C00000"/>
                </a:solidFill>
                <a:latin typeface="NewtonC-Italic"/>
              </a:rPr>
              <a:t>Мелкоглубинные</a:t>
            </a:r>
            <a:r>
              <a:rPr lang="ru-RU" sz="2200" i="1" dirty="0">
                <a:solidFill>
                  <a:srgbClr val="C00000"/>
                </a:solidFill>
                <a:latin typeface="NewtonC-Italic"/>
              </a:rPr>
              <a:t> измерения </a:t>
            </a:r>
            <a:r>
              <a:rPr lang="ru-RU" sz="2200" dirty="0">
                <a:latin typeface="NewtonC"/>
              </a:rPr>
              <a:t>осуществляются на шельфе морей и океанов, а </a:t>
            </a:r>
            <a:r>
              <a:rPr lang="ru-RU" sz="2200" dirty="0" smtClean="0">
                <a:latin typeface="NewtonC"/>
              </a:rPr>
              <a:t>также </a:t>
            </a:r>
            <a:r>
              <a:rPr lang="ru-RU" sz="2200" dirty="0">
                <a:latin typeface="NewtonC"/>
              </a:rPr>
              <a:t>в неглубоких озерах. В этом случае температурные возмущения достигают </a:t>
            </a:r>
            <a:r>
              <a:rPr lang="ru-RU" sz="2200" dirty="0" smtClean="0">
                <a:latin typeface="NewtonC"/>
              </a:rPr>
              <a:t>дна и </a:t>
            </a:r>
            <a:r>
              <a:rPr lang="ru-RU" sz="2200" dirty="0">
                <a:latin typeface="NewtonC"/>
              </a:rPr>
              <a:t>для снижения их влияния необходимо внедрение зонда на несколько </a:t>
            </a:r>
            <a:r>
              <a:rPr lang="ru-RU" sz="2200" dirty="0" smtClean="0">
                <a:latin typeface="NewtonC"/>
              </a:rPr>
              <a:t>метров в </a:t>
            </a:r>
            <a:r>
              <a:rPr lang="ru-RU" sz="2200" dirty="0">
                <a:latin typeface="NewtonC"/>
              </a:rPr>
              <a:t>донные осадки, в том числе и посредством механического воздействия </a:t>
            </a:r>
            <a:r>
              <a:rPr lang="ru-RU" sz="2200" dirty="0" smtClean="0">
                <a:latin typeface="NewtonC"/>
              </a:rPr>
              <a:t>вибраторами</a:t>
            </a:r>
            <a:r>
              <a:rPr lang="ru-RU" sz="2200" dirty="0">
                <a:latin typeface="NewtonC"/>
              </a:rPr>
              <a:t>, </a:t>
            </a:r>
            <a:r>
              <a:rPr lang="ru-RU" sz="2200" dirty="0" err="1">
                <a:latin typeface="NewtonC"/>
              </a:rPr>
              <a:t>гидроударными</a:t>
            </a:r>
            <a:r>
              <a:rPr lang="ru-RU" sz="2200" dirty="0">
                <a:latin typeface="NewtonC"/>
              </a:rPr>
              <a:t> устройствами и т. п. [Артеменко, </a:t>
            </a:r>
            <a:r>
              <a:rPr lang="ru-RU" sz="2200" dirty="0" err="1">
                <a:latin typeface="NewtonC"/>
              </a:rPr>
              <a:t>Маловицкий</a:t>
            </a:r>
            <a:r>
              <a:rPr lang="ru-RU" sz="2200" dirty="0">
                <a:latin typeface="NewtonC"/>
              </a:rPr>
              <a:t>, 1979]. </a:t>
            </a:r>
            <a:r>
              <a:rPr lang="ru-RU" sz="2200" dirty="0" smtClean="0">
                <a:latin typeface="NewtonC"/>
              </a:rPr>
              <a:t>Погрешность </a:t>
            </a:r>
            <a:r>
              <a:rPr lang="ru-RU" sz="2200" dirty="0">
                <a:latin typeface="NewtonC"/>
              </a:rPr>
              <a:t>для этих измерений может достигать 15–20 %. В практике морской </a:t>
            </a:r>
            <a:r>
              <a:rPr lang="ru-RU" sz="2200" dirty="0" smtClean="0">
                <a:latin typeface="NewtonC"/>
              </a:rPr>
              <a:t>геотермии </a:t>
            </a:r>
            <a:r>
              <a:rPr lang="ru-RU" sz="2200" dirty="0">
                <a:latin typeface="NewtonC"/>
              </a:rPr>
              <a:t>такие измерения применяют при </a:t>
            </a:r>
            <a:r>
              <a:rPr lang="ru-RU" sz="2200" dirty="0" err="1">
                <a:latin typeface="NewtonC"/>
              </a:rPr>
              <a:t>терморазведке</a:t>
            </a:r>
            <a:r>
              <a:rPr lang="ru-RU" sz="2200" dirty="0">
                <a:latin typeface="NewtonC"/>
              </a:rPr>
              <a:t> месторождений </a:t>
            </a:r>
            <a:r>
              <a:rPr lang="ru-RU" sz="2200" dirty="0" smtClean="0">
                <a:latin typeface="NewtonC"/>
              </a:rPr>
              <a:t>полезных ископаемых</a:t>
            </a:r>
            <a:r>
              <a:rPr lang="ru-RU" sz="2200" dirty="0">
                <a:latin typeface="NewtonC"/>
              </a:rPr>
              <a:t>, например нефти или газа на шельфе [Осадчий и др., 1979] (рис. 8.5</a:t>
            </a:r>
            <a:r>
              <a:rPr lang="ru-RU" sz="2200" dirty="0" smtClean="0">
                <a:latin typeface="NewtonC"/>
              </a:rPr>
              <a:t>). Для </a:t>
            </a:r>
            <a:r>
              <a:rPr lang="ru-RU" sz="2200" dirty="0">
                <a:latin typeface="NewtonC"/>
              </a:rPr>
              <a:t>определения теплового потока чаще всего используют измерения на </a:t>
            </a:r>
            <a:r>
              <a:rPr lang="ru-RU" sz="2200" dirty="0" smtClean="0">
                <a:latin typeface="NewtonC"/>
              </a:rPr>
              <a:t>средних или </a:t>
            </a:r>
            <a:r>
              <a:rPr lang="ru-RU" sz="2200" dirty="0">
                <a:latin typeface="NewtonC"/>
              </a:rPr>
              <a:t>на больших глубинах.</a:t>
            </a:r>
          </a:p>
          <a:p>
            <a:r>
              <a:rPr lang="ru-RU" sz="2200" dirty="0">
                <a:latin typeface="NewtonC"/>
              </a:rPr>
              <a:t>Месторождение </a:t>
            </a:r>
            <a:r>
              <a:rPr lang="ru-RU" sz="2200" dirty="0" err="1">
                <a:latin typeface="NewtonC"/>
              </a:rPr>
              <a:t>Бахар</a:t>
            </a:r>
            <a:r>
              <a:rPr lang="ru-RU" sz="2200" dirty="0">
                <a:latin typeface="NewtonC"/>
              </a:rPr>
              <a:t> I расположено в Азербайджанском секторе </a:t>
            </a:r>
            <a:r>
              <a:rPr lang="ru-RU" sz="2200" dirty="0" smtClean="0">
                <a:latin typeface="NewtonC"/>
              </a:rPr>
              <a:t>Каспия (</a:t>
            </a:r>
            <a:r>
              <a:rPr lang="ru-RU" sz="2200" dirty="0">
                <a:latin typeface="NewtonC"/>
              </a:rPr>
              <a:t>банка Макарова) в 40 км от берега и охватывает площадь примерно 250 км</a:t>
            </a:r>
            <a:r>
              <a:rPr lang="ru-RU" sz="2200" baseline="30000" dirty="0">
                <a:latin typeface="NewtonC"/>
              </a:rPr>
              <a:t>2</a:t>
            </a:r>
            <a:r>
              <a:rPr lang="ru-RU" sz="2200" dirty="0">
                <a:latin typeface="NewtonC"/>
              </a:rPr>
              <a:t>. </a:t>
            </a:r>
            <a:r>
              <a:rPr lang="ru-RU" sz="2200" dirty="0" smtClean="0">
                <a:latin typeface="NewtonC"/>
              </a:rPr>
              <a:t>Рельеф </a:t>
            </a:r>
            <a:r>
              <a:rPr lang="ru-RU" sz="2200" dirty="0">
                <a:latin typeface="NewtonC"/>
              </a:rPr>
              <a:t>дна на участке ровный, глубины моря составляют 16–17 м. Придонные </a:t>
            </a:r>
            <a:r>
              <a:rPr lang="ru-RU" sz="2200" dirty="0" smtClean="0">
                <a:latin typeface="NewtonC"/>
              </a:rPr>
              <a:t>осадки </a:t>
            </a:r>
            <a:r>
              <a:rPr lang="ru-RU" sz="2200" dirty="0">
                <a:latin typeface="NewtonC"/>
              </a:rPr>
              <a:t>почти на всей площади представлены тонкодисперсным серым илом. В </a:t>
            </a:r>
            <a:r>
              <a:rPr lang="ru-RU" sz="2200" dirty="0" smtClean="0">
                <a:latin typeface="NewtonC"/>
              </a:rPr>
              <a:t>тектоническом </a:t>
            </a:r>
            <a:r>
              <a:rPr lang="ru-RU" sz="2200" dirty="0">
                <a:latin typeface="NewtonC"/>
              </a:rPr>
              <a:t>отношении месторождение приурочено к антиклинальной складке</a:t>
            </a:r>
            <a:r>
              <a:rPr lang="ru-RU" sz="2200" dirty="0" smtClean="0">
                <a:latin typeface="NewtonC"/>
              </a:rPr>
              <a:t>, являющейся </a:t>
            </a:r>
            <a:r>
              <a:rPr lang="ru-RU" sz="2200" dirty="0">
                <a:latin typeface="NewtonC"/>
              </a:rPr>
              <a:t>погруженным морским продолжением </a:t>
            </a:r>
            <a:r>
              <a:rPr lang="ru-RU" sz="2200" dirty="0" err="1">
                <a:latin typeface="NewtonC"/>
              </a:rPr>
              <a:t>Фатыман-Зыхской</a:t>
            </a:r>
            <a:r>
              <a:rPr lang="ru-RU" sz="2200" dirty="0">
                <a:latin typeface="NewtonC"/>
              </a:rPr>
              <a:t> </a:t>
            </a:r>
            <a:r>
              <a:rPr lang="ru-RU" sz="2200" dirty="0" smtClean="0">
                <a:latin typeface="NewtonC"/>
              </a:rPr>
              <a:t>антиклинальной </a:t>
            </a:r>
            <a:r>
              <a:rPr lang="ru-RU" sz="2200" dirty="0">
                <a:latin typeface="NewtonC"/>
              </a:rPr>
              <a:t>зоны Апшеронского полуострова.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606617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294" y="100300"/>
            <a:ext cx="5519922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Геотермические наблюдения </a:t>
            </a:r>
            <a:r>
              <a:rPr lang="ru-RU" sz="3600" dirty="0"/>
              <a:t>на площади</a:t>
            </a:r>
          </a:p>
          <a:p>
            <a:r>
              <a:rPr lang="ru-RU" sz="3600" dirty="0" err="1" smtClean="0"/>
              <a:t>Бахар</a:t>
            </a:r>
            <a:r>
              <a:rPr lang="ru-RU" sz="3600" dirty="0" smtClean="0"/>
              <a:t> в Каспийском море</a:t>
            </a:r>
          </a:p>
          <a:p>
            <a:endParaRPr lang="ru-RU" sz="2200" dirty="0" smtClean="0"/>
          </a:p>
          <a:p>
            <a:r>
              <a:rPr lang="ru-RU" sz="2200" i="1" dirty="0">
                <a:latin typeface="NewtonC-Italic"/>
              </a:rPr>
              <a:t>1 </a:t>
            </a:r>
            <a:r>
              <a:rPr lang="ru-RU" sz="2200" dirty="0">
                <a:latin typeface="NewtonC"/>
              </a:rPr>
              <a:t>– геотермические профили; </a:t>
            </a:r>
            <a:r>
              <a:rPr lang="ru-RU" sz="2200" i="1" dirty="0">
                <a:latin typeface="NewtonC-Italic"/>
              </a:rPr>
              <a:t>2 </a:t>
            </a:r>
            <a:r>
              <a:rPr lang="ru-RU" sz="2200" dirty="0">
                <a:latin typeface="NewtonC"/>
              </a:rPr>
              <a:t>– пункты наблюдений на профилях;</a:t>
            </a:r>
          </a:p>
          <a:p>
            <a:r>
              <a:rPr lang="ru-RU" sz="2200" i="1" dirty="0">
                <a:latin typeface="NewtonC-Italic"/>
              </a:rPr>
              <a:t>3 </a:t>
            </a:r>
            <a:r>
              <a:rPr lang="ru-RU" sz="2200" dirty="0">
                <a:latin typeface="NewtonC"/>
              </a:rPr>
              <a:t>– буровые скважины и их номера; </a:t>
            </a:r>
            <a:r>
              <a:rPr lang="ru-RU" sz="2200" i="1" dirty="0">
                <a:latin typeface="NewtonC-Italic"/>
              </a:rPr>
              <a:t>4 </a:t>
            </a:r>
            <a:r>
              <a:rPr lang="ru-RU" sz="2200" dirty="0">
                <a:latin typeface="NewtonC"/>
              </a:rPr>
              <a:t>– изогипсы по отражающему горизонту</a:t>
            </a:r>
          </a:p>
          <a:p>
            <a:r>
              <a:rPr lang="ru-RU" sz="2200" dirty="0">
                <a:latin typeface="NewtonC"/>
              </a:rPr>
              <a:t>в низах </a:t>
            </a:r>
            <a:r>
              <a:rPr lang="ru-RU" sz="2200" dirty="0" err="1">
                <a:latin typeface="NewtonC"/>
              </a:rPr>
              <a:t>балаханской</a:t>
            </a:r>
            <a:r>
              <a:rPr lang="ru-RU" sz="2200" dirty="0">
                <a:latin typeface="NewtonC"/>
              </a:rPr>
              <a:t> свиты, м; </a:t>
            </a:r>
            <a:r>
              <a:rPr lang="ru-RU" sz="2200" i="1" dirty="0">
                <a:latin typeface="NewtonC-Italic"/>
              </a:rPr>
              <a:t>5 </a:t>
            </a:r>
            <a:r>
              <a:rPr lang="ru-RU" sz="2200" dirty="0">
                <a:latin typeface="NewtonC"/>
              </a:rPr>
              <a:t>– дизъюнктивные нарушения;</a:t>
            </a:r>
          </a:p>
          <a:p>
            <a:r>
              <a:rPr lang="ru-RU" sz="2200" i="1" dirty="0">
                <a:latin typeface="NewtonC-Italic"/>
              </a:rPr>
              <a:t>6 </a:t>
            </a:r>
            <a:r>
              <a:rPr lang="ru-RU" sz="2200" dirty="0">
                <a:latin typeface="NewtonC"/>
              </a:rPr>
              <a:t>– предполагаемые дизъюнктивные нарушения; </a:t>
            </a:r>
            <a:r>
              <a:rPr lang="ru-RU" sz="2200" i="1" dirty="0">
                <a:latin typeface="NewtonC-Italic"/>
              </a:rPr>
              <a:t>7 </a:t>
            </a:r>
            <a:r>
              <a:rPr lang="ru-RU" sz="2200" dirty="0">
                <a:latin typeface="NewtonC"/>
              </a:rPr>
              <a:t>– площадь,</a:t>
            </a:r>
          </a:p>
          <a:p>
            <a:r>
              <a:rPr lang="ru-RU" sz="2200" dirty="0">
                <a:latin typeface="NewtonC"/>
              </a:rPr>
              <a:t>занятая брекчией грязевого вулкана банка Макарова;</a:t>
            </a:r>
          </a:p>
          <a:p>
            <a:r>
              <a:rPr lang="ru-RU" sz="2200" i="1" dirty="0">
                <a:latin typeface="NewtonC-Italic"/>
              </a:rPr>
              <a:t>8 </a:t>
            </a:r>
            <a:r>
              <a:rPr lang="ru-RU" sz="2200" dirty="0">
                <a:latin typeface="NewtonC"/>
              </a:rPr>
              <a:t>– жерла вулканов. Цифры у всех пунктов наблюдений –</a:t>
            </a:r>
          </a:p>
          <a:p>
            <a:r>
              <a:rPr lang="ru-RU" sz="2200" dirty="0">
                <a:latin typeface="NewtonC"/>
              </a:rPr>
              <a:t>значение температуры, °С [Артеменко, </a:t>
            </a:r>
            <a:r>
              <a:rPr lang="ru-RU" sz="2200" dirty="0" err="1">
                <a:latin typeface="NewtonC"/>
              </a:rPr>
              <a:t>Маловицкий</a:t>
            </a:r>
            <a:r>
              <a:rPr lang="ru-RU" sz="2200" dirty="0">
                <a:latin typeface="NewtonC"/>
              </a:rPr>
              <a:t>, 1979]</a:t>
            </a:r>
            <a:endParaRPr lang="ru-RU" sz="2200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314" y="100300"/>
            <a:ext cx="5297333" cy="67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64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7793" y="0"/>
            <a:ext cx="11794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Морские геотермические </a:t>
            </a:r>
            <a:r>
              <a:rPr lang="ru-RU" sz="3600" dirty="0"/>
              <a:t>наблюдения </a:t>
            </a:r>
            <a:r>
              <a:rPr lang="ru-RU" sz="3600" dirty="0" smtClean="0"/>
              <a:t>(площадь </a:t>
            </a:r>
            <a:r>
              <a:rPr lang="ru-RU" sz="3600" dirty="0" err="1" smtClean="0"/>
              <a:t>Бахар</a:t>
            </a:r>
            <a:r>
              <a:rPr lang="ru-RU" sz="3600" dirty="0" smtClean="0"/>
              <a:t>)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621" y="856357"/>
            <a:ext cx="1160095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NewtonC"/>
              </a:rPr>
              <a:t>В геологическом строении площади принимают участие современные </a:t>
            </a:r>
            <a:r>
              <a:rPr lang="ru-RU" sz="2400" dirty="0" smtClean="0">
                <a:latin typeface="NewtonC"/>
              </a:rPr>
              <a:t>каспийские </a:t>
            </a:r>
            <a:r>
              <a:rPr lang="ru-RU" sz="2400" dirty="0">
                <a:latin typeface="NewtonC"/>
              </a:rPr>
              <a:t>осадки (илы мощностью до 30–40 м) – четвертичные отложения (</a:t>
            </a:r>
            <a:r>
              <a:rPr lang="ru-RU" sz="2400" dirty="0" smtClean="0">
                <a:latin typeface="NewtonC"/>
              </a:rPr>
              <a:t>глинистая толща </a:t>
            </a:r>
            <a:r>
              <a:rPr lang="ru-RU" sz="2400" dirty="0">
                <a:latin typeface="NewtonC"/>
              </a:rPr>
              <a:t>с прослоями </a:t>
            </a:r>
            <a:r>
              <a:rPr lang="ru-RU" sz="2400" dirty="0" err="1">
                <a:latin typeface="NewtonC"/>
              </a:rPr>
              <a:t>алеврито</a:t>
            </a:r>
            <a:r>
              <a:rPr lang="ru-RU" sz="2400" dirty="0">
                <a:latin typeface="NewtonC"/>
              </a:rPr>
              <a:t>-песчаного материала мощностью от 500 до 850 м, </a:t>
            </a:r>
            <a:r>
              <a:rPr lang="ru-RU" sz="2400" dirty="0" smtClean="0">
                <a:latin typeface="NewtonC"/>
              </a:rPr>
              <a:t>отложения </a:t>
            </a:r>
            <a:r>
              <a:rPr lang="ru-RU" sz="2400" dirty="0">
                <a:latin typeface="NewtonC"/>
              </a:rPr>
              <a:t>апшеронского (вязкие глины мощностью 800–1000 м) и </a:t>
            </a:r>
            <a:r>
              <a:rPr lang="ru-RU" sz="2400" dirty="0" err="1" smtClean="0">
                <a:latin typeface="NewtonC"/>
              </a:rPr>
              <a:t>акчагылского</a:t>
            </a:r>
            <a:r>
              <a:rPr lang="ru-RU" sz="2400" dirty="0" smtClean="0">
                <a:latin typeface="NewtonC"/>
              </a:rPr>
              <a:t> (</a:t>
            </a:r>
            <a:r>
              <a:rPr lang="ru-RU" sz="2400" dirty="0" err="1">
                <a:latin typeface="NewtonC"/>
              </a:rPr>
              <a:t>опесчаненные</a:t>
            </a:r>
            <a:r>
              <a:rPr lang="ru-RU" sz="2400" dirty="0">
                <a:latin typeface="NewtonC"/>
              </a:rPr>
              <a:t> глины мощностью 75–90 м) ярусов, верхнего отдела </a:t>
            </a:r>
            <a:r>
              <a:rPr lang="ru-RU" sz="2400" dirty="0" smtClean="0">
                <a:latin typeface="NewtonC"/>
              </a:rPr>
              <a:t>продуктивной толщи </a:t>
            </a:r>
            <a:r>
              <a:rPr lang="ru-RU" sz="2400" dirty="0">
                <a:latin typeface="NewtonC"/>
              </a:rPr>
              <a:t>(песчано-глинистые отложения мощностью 3100–3800 м)). </a:t>
            </a:r>
            <a:r>
              <a:rPr lang="ru-RU" sz="2400" dirty="0" smtClean="0">
                <a:latin typeface="NewtonC"/>
              </a:rPr>
              <a:t>Единичными скважинами </a:t>
            </a:r>
            <a:r>
              <a:rPr lang="ru-RU" sz="2400" dirty="0">
                <a:latin typeface="NewtonC"/>
              </a:rPr>
              <a:t>вскрыты также отложения свиты ≪перерыва≫ и нижнего отдела </a:t>
            </a:r>
            <a:r>
              <a:rPr lang="ru-RU" sz="2400" dirty="0" smtClean="0">
                <a:latin typeface="NewtonC"/>
              </a:rPr>
              <a:t>продуктивной </a:t>
            </a:r>
            <a:r>
              <a:rPr lang="ru-RU" sz="2400" dirty="0">
                <a:latin typeface="NewtonC"/>
              </a:rPr>
              <a:t>толщи. По четвертичным и апшеронским отложениям </a:t>
            </a:r>
            <a:r>
              <a:rPr lang="ru-RU" sz="2400" dirty="0" smtClean="0">
                <a:latin typeface="NewtonC"/>
              </a:rPr>
              <a:t>рассматриваемый </a:t>
            </a:r>
            <a:r>
              <a:rPr lang="ru-RU" sz="2400" dirty="0">
                <a:latin typeface="NewtonC"/>
              </a:rPr>
              <a:t>участок представляет погружающуюся к югу моноклиналь, по верхам </a:t>
            </a:r>
            <a:r>
              <a:rPr lang="ru-RU" sz="2400" dirty="0" err="1" smtClean="0">
                <a:latin typeface="NewtonC"/>
              </a:rPr>
              <a:t>сураханской</a:t>
            </a:r>
            <a:r>
              <a:rPr lang="ru-RU" sz="2400" dirty="0" smtClean="0">
                <a:latin typeface="NewtonC"/>
              </a:rPr>
              <a:t> </a:t>
            </a:r>
            <a:r>
              <a:rPr lang="ru-RU" sz="2400" dirty="0">
                <a:latin typeface="NewtonC"/>
              </a:rPr>
              <a:t>свиты – далекую </a:t>
            </a:r>
            <a:r>
              <a:rPr lang="ru-RU" sz="2400" dirty="0" err="1">
                <a:latin typeface="NewtonC"/>
              </a:rPr>
              <a:t>приразломную</a:t>
            </a:r>
            <a:r>
              <a:rPr lang="ru-RU" sz="2400" dirty="0">
                <a:latin typeface="NewtonC"/>
              </a:rPr>
              <a:t> </a:t>
            </a:r>
            <a:r>
              <a:rPr lang="ru-RU" sz="2400" dirty="0" err="1">
                <a:latin typeface="NewtonC"/>
              </a:rPr>
              <a:t>периклиналь</a:t>
            </a:r>
            <a:r>
              <a:rPr lang="ru-RU" sz="2400" dirty="0">
                <a:latin typeface="NewtonC"/>
              </a:rPr>
              <a:t> структуры ≪Песчаный – море≫.</a:t>
            </a:r>
          </a:p>
          <a:p>
            <a:r>
              <a:rPr lang="ru-RU" sz="2400" dirty="0">
                <a:latin typeface="NewtonC"/>
              </a:rPr>
              <a:t>В структуре океанической литосферы выделяют </a:t>
            </a:r>
            <a:r>
              <a:rPr lang="ru-RU" sz="2400" dirty="0" smtClean="0">
                <a:latin typeface="NewtonC"/>
              </a:rPr>
              <a:t>структурно-формационные</a:t>
            </a:r>
            <a:endParaRPr lang="ru-RU" sz="2400" dirty="0">
              <a:latin typeface="NewtonC"/>
            </a:endParaRPr>
          </a:p>
          <a:p>
            <a:r>
              <a:rPr lang="ru-RU" sz="2400" dirty="0">
                <a:latin typeface="NewtonC"/>
              </a:rPr>
              <a:t>зоны первого порядка: абиссальные котловины, срединно-океанические хребты</a:t>
            </a:r>
            <a:r>
              <a:rPr lang="ru-RU" sz="2400" dirty="0" smtClean="0">
                <a:latin typeface="NewtonC"/>
              </a:rPr>
              <a:t>; </a:t>
            </a:r>
            <a:r>
              <a:rPr lang="ru-RU" sz="2400" dirty="0" err="1" smtClean="0">
                <a:latin typeface="NewtonC"/>
              </a:rPr>
              <a:t>внутриплитные</a:t>
            </a:r>
            <a:r>
              <a:rPr lang="ru-RU" sz="2400" dirty="0" smtClean="0">
                <a:latin typeface="NewtonC"/>
              </a:rPr>
              <a:t> </a:t>
            </a:r>
            <a:r>
              <a:rPr lang="ru-RU" sz="2400" dirty="0">
                <a:latin typeface="NewtonC"/>
              </a:rPr>
              <a:t>глыбовые и вулканические поднятия; трансформные разломы</a:t>
            </a:r>
            <a:r>
              <a:rPr lang="ru-RU" sz="2400" dirty="0" smtClean="0">
                <a:latin typeface="NewtonC"/>
              </a:rPr>
              <a:t>; переходные </a:t>
            </a:r>
            <a:r>
              <a:rPr lang="ru-RU" sz="2400" dirty="0">
                <a:latin typeface="NewtonC"/>
              </a:rPr>
              <a:t>зоны от океана к континенту, включающие глубоководные желоба</a:t>
            </a:r>
            <a:r>
              <a:rPr lang="ru-RU" sz="2400" dirty="0" smtClean="0">
                <a:latin typeface="NewtonC"/>
              </a:rPr>
              <a:t>, островные </a:t>
            </a:r>
            <a:r>
              <a:rPr lang="ru-RU" sz="2400" dirty="0">
                <a:latin typeface="NewtonC"/>
              </a:rPr>
              <a:t>дуги и </a:t>
            </a:r>
            <a:r>
              <a:rPr lang="ru-RU" sz="2400" dirty="0" err="1">
                <a:latin typeface="NewtonC"/>
              </a:rPr>
              <a:t>задуговые</a:t>
            </a:r>
            <a:r>
              <a:rPr lang="ru-RU" sz="2400" dirty="0">
                <a:latin typeface="NewtonC"/>
              </a:rPr>
              <a:t> бассейны.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57587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58409" y="0"/>
            <a:ext cx="10532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solidFill>
                  <a:prstClr val="black"/>
                </a:solidFill>
              </a:rPr>
              <a:t>Аномально высокие тепловые потоки (1)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1097" y="671691"/>
            <a:ext cx="1124673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/>
            <a:r>
              <a:rPr lang="ru-RU" sz="2200" dirty="0">
                <a:latin typeface="NewtonC"/>
              </a:rPr>
              <a:t>Важный результат геотермических исследований – обнаружение в </a:t>
            </a:r>
            <a:r>
              <a:rPr lang="ru-RU" sz="2200" dirty="0" smtClean="0">
                <a:latin typeface="NewtonC"/>
              </a:rPr>
              <a:t>подавляющем </a:t>
            </a:r>
            <a:r>
              <a:rPr lang="ru-RU" sz="2200" dirty="0">
                <a:latin typeface="NewtonC"/>
              </a:rPr>
              <a:t>большинстве аномально высокого теплового потока в </a:t>
            </a:r>
            <a:r>
              <a:rPr lang="ru-RU" sz="2200" dirty="0" smtClean="0">
                <a:latin typeface="NewtonC"/>
              </a:rPr>
              <a:t>срединно-океанических </a:t>
            </a:r>
            <a:r>
              <a:rPr lang="ru-RU" sz="2200" dirty="0">
                <a:latin typeface="NewtonC"/>
              </a:rPr>
              <a:t>хребтах – дивергентных зонах (границы, </a:t>
            </a:r>
            <a:r>
              <a:rPr lang="ru-RU" sz="2200" dirty="0" err="1">
                <a:latin typeface="NewtonC"/>
              </a:rPr>
              <a:t>спрединг</a:t>
            </a:r>
            <a:r>
              <a:rPr lang="ru-RU" sz="2200" dirty="0">
                <a:latin typeface="NewtonC"/>
              </a:rPr>
              <a:t> плит, излияние и </a:t>
            </a:r>
            <a:r>
              <a:rPr lang="ru-RU" sz="2200" dirty="0" smtClean="0">
                <a:latin typeface="NewtonC"/>
              </a:rPr>
              <a:t>внедрение </a:t>
            </a:r>
            <a:r>
              <a:rPr lang="ru-RU" sz="2200" dirty="0">
                <a:latin typeface="NewtonC"/>
              </a:rPr>
              <a:t>разогретого мантийного материала). </a:t>
            </a:r>
            <a:r>
              <a:rPr lang="ru-RU" sz="2200" dirty="0" err="1">
                <a:latin typeface="NewtonC"/>
              </a:rPr>
              <a:t>Кондуктивная</a:t>
            </a:r>
            <a:r>
              <a:rPr lang="ru-RU" sz="2200" dirty="0">
                <a:latin typeface="NewtonC"/>
              </a:rPr>
              <a:t> составляющая </a:t>
            </a:r>
            <a:r>
              <a:rPr lang="ru-RU" sz="2200" dirty="0" smtClean="0">
                <a:latin typeface="NewtonC"/>
              </a:rPr>
              <a:t>теплового потока </a:t>
            </a:r>
            <a:r>
              <a:rPr lang="ru-RU" sz="2200" dirty="0">
                <a:latin typeface="NewtonC"/>
              </a:rPr>
              <a:t>в них может достигать огромных значений – более 1000 </a:t>
            </a:r>
            <a:r>
              <a:rPr lang="ru-RU" sz="2200" dirty="0" smtClean="0">
                <a:latin typeface="NewtonC"/>
              </a:rPr>
              <a:t>мВт/м</a:t>
            </a:r>
            <a:r>
              <a:rPr lang="ru-RU" sz="2200" baseline="30000" dirty="0" smtClean="0">
                <a:latin typeface="NewtonC"/>
              </a:rPr>
              <a:t>2</a:t>
            </a:r>
            <a:r>
              <a:rPr lang="ru-RU" sz="2200" dirty="0" smtClean="0">
                <a:latin typeface="NewtonC"/>
              </a:rPr>
              <a:t>. </a:t>
            </a:r>
            <a:r>
              <a:rPr lang="ru-RU" sz="2200" dirty="0">
                <a:latin typeface="NewtonC"/>
              </a:rPr>
              <a:t>В </a:t>
            </a:r>
            <a:r>
              <a:rPr lang="ru-RU" sz="2200" dirty="0" smtClean="0">
                <a:latin typeface="NewtonC"/>
              </a:rPr>
              <a:t>других условиях</a:t>
            </a:r>
            <a:r>
              <a:rPr lang="ru-RU" sz="2200" dirty="0">
                <a:latin typeface="NewtonC"/>
              </a:rPr>
              <a:t>, когда мощность осадочных пород очень мала или они полностью </a:t>
            </a:r>
            <a:r>
              <a:rPr lang="ru-RU" sz="2200" dirty="0" smtClean="0">
                <a:latin typeface="NewtonC"/>
              </a:rPr>
              <a:t>отсутствуют</a:t>
            </a:r>
            <a:r>
              <a:rPr lang="ru-RU" sz="2200" dirty="0">
                <a:latin typeface="NewtonC"/>
              </a:rPr>
              <a:t>, может быть измерен и нулевой тепловой поток. Здесь весь тепловой </a:t>
            </a:r>
            <a:r>
              <a:rPr lang="ru-RU" sz="2200" dirty="0" smtClean="0">
                <a:latin typeface="NewtonC"/>
              </a:rPr>
              <a:t>поток выносится </a:t>
            </a:r>
            <a:r>
              <a:rPr lang="ru-RU" sz="2200" dirty="0">
                <a:latin typeface="NewtonC"/>
              </a:rPr>
              <a:t>конвекцией. Сумма же </a:t>
            </a:r>
            <a:r>
              <a:rPr lang="ru-RU" sz="2200" dirty="0" err="1">
                <a:latin typeface="NewtonC"/>
              </a:rPr>
              <a:t>кондуктивной</a:t>
            </a:r>
            <a:r>
              <a:rPr lang="ru-RU" sz="2200" dirty="0">
                <a:latin typeface="NewtonC"/>
              </a:rPr>
              <a:t> и конвективной </a:t>
            </a:r>
            <a:r>
              <a:rPr lang="ru-RU" sz="2200" dirty="0" smtClean="0">
                <a:latin typeface="NewtonC"/>
              </a:rPr>
              <a:t>составляющих по </a:t>
            </a:r>
            <a:r>
              <a:rPr lang="ru-RU" sz="2200" dirty="0">
                <a:latin typeface="NewtonC"/>
              </a:rPr>
              <a:t>разным оценкам равна 400–600 </a:t>
            </a:r>
            <a:r>
              <a:rPr lang="ru-RU" sz="2200" dirty="0" smtClean="0">
                <a:latin typeface="NewtonC"/>
              </a:rPr>
              <a:t>мВт/м</a:t>
            </a:r>
            <a:r>
              <a:rPr lang="ru-RU" sz="2200" baseline="30000" dirty="0" smtClean="0">
                <a:latin typeface="NewtonC"/>
              </a:rPr>
              <a:t>2</a:t>
            </a:r>
            <a:r>
              <a:rPr lang="ru-RU" sz="2200" dirty="0" smtClean="0">
                <a:latin typeface="NewtonC"/>
              </a:rPr>
              <a:t>.</a:t>
            </a:r>
            <a:endParaRPr lang="ru-RU" sz="2200" dirty="0">
              <a:latin typeface="NewtonC"/>
            </a:endParaRPr>
          </a:p>
          <a:p>
            <a:pPr indent="531813"/>
            <a:r>
              <a:rPr lang="ru-RU" sz="2200" dirty="0">
                <a:latin typeface="NewtonC"/>
              </a:rPr>
              <a:t>Характерным примером блока земной коры с высоким тепловым </a:t>
            </a:r>
            <a:r>
              <a:rPr lang="ru-RU" sz="2200" dirty="0" smtClean="0">
                <a:latin typeface="NewtonC"/>
              </a:rPr>
              <a:t>потоком служит </a:t>
            </a:r>
            <a:r>
              <a:rPr lang="ru-RU" sz="2200" dirty="0">
                <a:latin typeface="NewtonC"/>
              </a:rPr>
              <a:t>Тирренское море. Восточная его часть представляет собой область </a:t>
            </a:r>
            <a:r>
              <a:rPr lang="ru-RU" sz="2200" dirty="0" smtClean="0">
                <a:latin typeface="NewtonC"/>
              </a:rPr>
              <a:t>высоких </a:t>
            </a:r>
            <a:r>
              <a:rPr lang="ru-RU" sz="2200" dirty="0">
                <a:latin typeface="NewtonC"/>
              </a:rPr>
              <a:t>тепловых потоков, больших горизонтальных градиентов температуры и </a:t>
            </a:r>
            <a:r>
              <a:rPr lang="ru-RU" sz="2200" dirty="0" smtClean="0">
                <a:latin typeface="NewtonC"/>
              </a:rPr>
              <a:t>проявлений </a:t>
            </a:r>
            <a:r>
              <a:rPr lang="ru-RU" sz="2200" dirty="0">
                <a:latin typeface="NewtonC"/>
              </a:rPr>
              <a:t>базальтового вулканизма на подводных вулканах. Максимальные </a:t>
            </a:r>
            <a:r>
              <a:rPr lang="ru-RU" sz="2200" dirty="0" smtClean="0">
                <a:latin typeface="NewtonC"/>
              </a:rPr>
              <a:t>значения </a:t>
            </a:r>
            <a:r>
              <a:rPr lang="ru-RU" sz="2200" dirty="0">
                <a:latin typeface="NewtonC"/>
              </a:rPr>
              <a:t>потока достигают 515 и 489 </a:t>
            </a:r>
            <a:r>
              <a:rPr lang="ru-RU" sz="2200" dirty="0" smtClean="0">
                <a:latin typeface="NewtonC"/>
              </a:rPr>
              <a:t>мВт/м</a:t>
            </a:r>
            <a:r>
              <a:rPr lang="ru-RU" sz="2200" baseline="30000" dirty="0" smtClean="0">
                <a:latin typeface="NewtonC"/>
              </a:rPr>
              <a:t>2</a:t>
            </a:r>
            <a:r>
              <a:rPr lang="ru-RU" sz="2200" dirty="0" smtClean="0">
                <a:latin typeface="NewtonC"/>
              </a:rPr>
              <a:t> </a:t>
            </a:r>
            <a:r>
              <a:rPr lang="ru-RU" sz="2200" dirty="0">
                <a:latin typeface="NewtonC"/>
              </a:rPr>
              <a:t>[Хуторской, Поляк, 2014] и </a:t>
            </a:r>
            <a:r>
              <a:rPr lang="ru-RU" sz="2200" dirty="0" smtClean="0">
                <a:latin typeface="NewtonC"/>
              </a:rPr>
              <a:t>встречаются в </a:t>
            </a:r>
            <a:r>
              <a:rPr lang="ru-RU" sz="2200" dirty="0">
                <a:latin typeface="NewtonC"/>
              </a:rPr>
              <a:t>тыловой части </a:t>
            </a:r>
            <a:r>
              <a:rPr lang="ru-RU" sz="2200" dirty="0" err="1">
                <a:latin typeface="NewtonC"/>
              </a:rPr>
              <a:t>Липарской</a:t>
            </a:r>
            <a:r>
              <a:rPr lang="ru-RU" sz="2200" dirty="0">
                <a:latin typeface="NewtonC"/>
              </a:rPr>
              <a:t> островной дуги (рис. 8.6). Средний тепловой </a:t>
            </a:r>
            <a:r>
              <a:rPr lang="ru-RU" sz="2200" dirty="0" smtClean="0">
                <a:latin typeface="NewtonC"/>
              </a:rPr>
              <a:t>поток в </a:t>
            </a:r>
            <a:r>
              <a:rPr lang="ru-RU" sz="2200" dirty="0">
                <a:latin typeface="NewtonC"/>
              </a:rPr>
              <a:t>этой части моря составляет 155 мВт/м</a:t>
            </a:r>
            <a:r>
              <a:rPr lang="ru-RU" sz="2200" baseline="30000" dirty="0">
                <a:latin typeface="NewtonC"/>
              </a:rPr>
              <a:t>2</a:t>
            </a:r>
            <a:r>
              <a:rPr lang="ru-RU" sz="2200" dirty="0">
                <a:latin typeface="NewtonC"/>
              </a:rPr>
              <a:t>. Высокий тепловой поток, </a:t>
            </a:r>
            <a:r>
              <a:rPr lang="ru-RU" sz="2200" dirty="0" smtClean="0">
                <a:latin typeface="NewtonC"/>
              </a:rPr>
              <a:t>базальтовый вулканизм </a:t>
            </a:r>
            <a:r>
              <a:rPr lang="ru-RU" sz="2200" dirty="0">
                <a:latin typeface="NewtonC"/>
              </a:rPr>
              <a:t>и малая мощность литосферы свидетельствуют о внедрении </a:t>
            </a:r>
            <a:r>
              <a:rPr lang="ru-RU" sz="2200" dirty="0" smtClean="0">
                <a:latin typeface="NewtonC"/>
              </a:rPr>
              <a:t>мантийного </a:t>
            </a:r>
            <a:r>
              <a:rPr lang="ru-RU" sz="2200" dirty="0">
                <a:latin typeface="NewtonC"/>
              </a:rPr>
              <a:t>материала в литосферу Тирренского бассейна.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83670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258" y="561842"/>
            <a:ext cx="7673286" cy="610517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3500" y="971792"/>
            <a:ext cx="435220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>
                <a:latin typeface="NewtonC-Italic"/>
              </a:rPr>
              <a:t>Рис. 8.6</a:t>
            </a:r>
            <a:r>
              <a:rPr lang="ru-RU" sz="3600" dirty="0">
                <a:latin typeface="NewtonC"/>
              </a:rPr>
              <a:t>. </a:t>
            </a:r>
            <a:endParaRPr lang="ru-RU" sz="3600" dirty="0" smtClean="0">
              <a:latin typeface="NewtonC"/>
            </a:endParaRPr>
          </a:p>
          <a:p>
            <a:r>
              <a:rPr lang="ru-RU" sz="3600" dirty="0" smtClean="0">
                <a:latin typeface="NewtonC"/>
              </a:rPr>
              <a:t>Карта </a:t>
            </a:r>
            <a:r>
              <a:rPr lang="ru-RU" sz="3600" dirty="0">
                <a:latin typeface="NewtonC"/>
              </a:rPr>
              <a:t>теплового потока Тирренского моря. Значение изолиний – </a:t>
            </a:r>
            <a:r>
              <a:rPr lang="ru-RU" sz="3600" dirty="0" smtClean="0">
                <a:latin typeface="NewtonC"/>
              </a:rPr>
              <a:t>мВт/м</a:t>
            </a:r>
            <a:r>
              <a:rPr lang="ru-RU" sz="3600" baseline="30000" dirty="0" smtClean="0">
                <a:latin typeface="NewtonC"/>
              </a:rPr>
              <a:t>2</a:t>
            </a:r>
            <a:endParaRPr lang="ru-RU" sz="3600" baseline="30000" dirty="0">
              <a:latin typeface="NewtonC"/>
            </a:endParaRPr>
          </a:p>
          <a:p>
            <a:r>
              <a:rPr lang="ru-RU" sz="3600" dirty="0">
                <a:latin typeface="NewtonC"/>
              </a:rPr>
              <a:t>[Хуторской, Поляк, 2014]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71293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08882" y="0"/>
            <a:ext cx="9655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solidFill>
                  <a:prstClr val="black"/>
                </a:solidFill>
              </a:rPr>
              <a:t>Аномально высокие тепловые потоки </a:t>
            </a:r>
            <a:r>
              <a:rPr lang="ru-RU" sz="3600" dirty="0" smtClean="0">
                <a:solidFill>
                  <a:prstClr val="black"/>
                </a:solidFill>
              </a:rPr>
              <a:t>(2)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518" y="912549"/>
            <a:ext cx="116445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/>
            <a:r>
              <a:rPr lang="ru-RU" sz="2400" dirty="0">
                <a:latin typeface="NewtonC"/>
              </a:rPr>
              <a:t>Существует две точки зрения на эволюцию Тирренского моря. Одни </a:t>
            </a:r>
            <a:r>
              <a:rPr lang="ru-RU" sz="2400" dirty="0" err="1" smtClean="0">
                <a:latin typeface="NewtonC"/>
              </a:rPr>
              <a:t>иссле-дователи</a:t>
            </a:r>
            <a:r>
              <a:rPr lang="ru-RU" sz="2400" dirty="0" smtClean="0">
                <a:latin typeface="NewtonC"/>
              </a:rPr>
              <a:t> </a:t>
            </a:r>
            <a:r>
              <a:rPr lang="ru-RU" sz="2400" dirty="0">
                <a:latin typeface="NewtonC"/>
              </a:rPr>
              <a:t>считают, что оно образовалось в результате </a:t>
            </a:r>
            <a:r>
              <a:rPr lang="ru-RU" sz="2400" dirty="0" err="1">
                <a:latin typeface="NewtonC"/>
              </a:rPr>
              <a:t>океанизации</a:t>
            </a:r>
            <a:r>
              <a:rPr lang="ru-RU" sz="2400" dirty="0">
                <a:latin typeface="NewtonC"/>
              </a:rPr>
              <a:t>, т. е. </a:t>
            </a:r>
            <a:r>
              <a:rPr lang="ru-RU" sz="2400" dirty="0" err="1" smtClean="0">
                <a:latin typeface="NewtonC"/>
              </a:rPr>
              <a:t>опуска-ния</a:t>
            </a:r>
            <a:r>
              <a:rPr lang="ru-RU" sz="2400" dirty="0" smtClean="0">
                <a:latin typeface="NewtonC"/>
              </a:rPr>
              <a:t> бывшего </a:t>
            </a:r>
            <a:r>
              <a:rPr lang="ru-RU" sz="2400" dirty="0">
                <a:latin typeface="NewtonC"/>
              </a:rPr>
              <a:t>континентального блока, </a:t>
            </a:r>
            <a:r>
              <a:rPr lang="ru-RU" sz="2400" dirty="0" err="1">
                <a:latin typeface="NewtonC"/>
              </a:rPr>
              <a:t>подплавления</a:t>
            </a:r>
            <a:r>
              <a:rPr lang="ru-RU" sz="2400" dirty="0">
                <a:latin typeface="NewtonC"/>
              </a:rPr>
              <a:t> нижней части </a:t>
            </a:r>
            <a:r>
              <a:rPr lang="ru-RU" sz="2400" dirty="0" err="1" smtClean="0">
                <a:latin typeface="NewtonC"/>
              </a:rPr>
              <a:t>континен-тальной</a:t>
            </a:r>
            <a:r>
              <a:rPr lang="ru-RU" sz="2400" dirty="0" smtClean="0">
                <a:latin typeface="NewtonC"/>
              </a:rPr>
              <a:t> </a:t>
            </a:r>
            <a:r>
              <a:rPr lang="ru-RU" sz="2400" dirty="0">
                <a:latin typeface="NewtonC"/>
              </a:rPr>
              <a:t>коры, попавшей в иные термодинамические условия. Другие </a:t>
            </a:r>
            <a:r>
              <a:rPr lang="ru-RU" sz="2400" dirty="0" err="1" smtClean="0">
                <a:latin typeface="NewtonC"/>
              </a:rPr>
              <a:t>исследо-ватели</a:t>
            </a:r>
            <a:r>
              <a:rPr lang="ru-RU" sz="2400" dirty="0" smtClean="0">
                <a:latin typeface="NewtonC"/>
              </a:rPr>
              <a:t> связывают </a:t>
            </a:r>
            <a:r>
              <a:rPr lang="ru-RU" sz="2400" dirty="0">
                <a:latin typeface="NewtonC"/>
              </a:rPr>
              <a:t>происхождение моря с площадным или ареальным </a:t>
            </a:r>
            <a:r>
              <a:rPr lang="ru-RU" sz="2400" dirty="0" err="1" smtClean="0">
                <a:latin typeface="NewtonC"/>
              </a:rPr>
              <a:t>спредин</a:t>
            </a:r>
            <a:r>
              <a:rPr lang="ru-RU" sz="2400" dirty="0" smtClean="0">
                <a:latin typeface="NewtonC"/>
              </a:rPr>
              <a:t>-гом</a:t>
            </a:r>
            <a:r>
              <a:rPr lang="ru-RU" sz="2400" dirty="0">
                <a:latin typeface="NewtonC"/>
              </a:rPr>
              <a:t>, </a:t>
            </a:r>
            <a:r>
              <a:rPr lang="ru-RU" sz="2400" dirty="0" smtClean="0">
                <a:latin typeface="NewtonC"/>
              </a:rPr>
              <a:t>центр которого </a:t>
            </a:r>
            <a:r>
              <a:rPr lang="ru-RU" sz="2400" dirty="0">
                <a:latin typeface="NewtonC"/>
              </a:rPr>
              <a:t>помещается в различные места Средиземного моря.</a:t>
            </a:r>
          </a:p>
          <a:p>
            <a:pPr indent="531813"/>
            <a:r>
              <a:rPr lang="ru-RU" sz="2400" dirty="0">
                <a:latin typeface="NewtonC"/>
              </a:rPr>
              <a:t>Полный тепловой поток в </a:t>
            </a:r>
            <a:r>
              <a:rPr lang="ru-RU" sz="2400" dirty="0" err="1">
                <a:latin typeface="NewtonC"/>
              </a:rPr>
              <a:t>рифтовых</a:t>
            </a:r>
            <a:r>
              <a:rPr lang="ru-RU" sz="2400" dirty="0">
                <a:latin typeface="NewtonC"/>
              </a:rPr>
              <a:t> зонах достигает очень больших значений</a:t>
            </a:r>
            <a:r>
              <a:rPr lang="ru-RU" sz="2400" dirty="0" smtClean="0">
                <a:latin typeface="NewtonC"/>
              </a:rPr>
              <a:t>, как</a:t>
            </a:r>
            <a:r>
              <a:rPr lang="ru-RU" sz="2400" dirty="0">
                <a:latin typeface="NewtonC"/>
              </a:rPr>
              <a:t>, например, в Калифорнийском заливе и в </a:t>
            </a:r>
            <a:r>
              <a:rPr lang="ru-RU" sz="2400" dirty="0" err="1">
                <a:latin typeface="NewtonC"/>
              </a:rPr>
              <a:t>Красноморской</a:t>
            </a:r>
            <a:r>
              <a:rPr lang="ru-RU" sz="2400" dirty="0">
                <a:latin typeface="NewtonC"/>
              </a:rPr>
              <a:t> впадине. В </a:t>
            </a:r>
            <a:r>
              <a:rPr lang="ru-RU" sz="2400" dirty="0" smtClean="0">
                <a:latin typeface="NewtonC"/>
              </a:rPr>
              <a:t>Красном </a:t>
            </a:r>
            <a:r>
              <a:rPr lang="ru-RU" sz="2400" dirty="0">
                <a:latin typeface="NewtonC"/>
              </a:rPr>
              <a:t>море в окрестности 5 км от самой глубокой его части среднее значение </a:t>
            </a:r>
            <a:r>
              <a:rPr lang="ru-RU" sz="2400" dirty="0" smtClean="0">
                <a:latin typeface="NewtonC"/>
              </a:rPr>
              <a:t>плотности </a:t>
            </a:r>
            <a:r>
              <a:rPr lang="ru-RU" sz="2400" dirty="0">
                <a:latin typeface="NewtonC"/>
              </a:rPr>
              <a:t>теплового потока 467 мВт/м</a:t>
            </a:r>
            <a:r>
              <a:rPr lang="ru-RU" sz="2400" baseline="30000" dirty="0">
                <a:latin typeface="NewtonC"/>
              </a:rPr>
              <a:t>2</a:t>
            </a:r>
            <a:r>
              <a:rPr lang="ru-RU" sz="2400" dirty="0">
                <a:latin typeface="NewtonC"/>
              </a:rPr>
              <a:t> (что в 8 раз выше среднего мирового </a:t>
            </a:r>
            <a:r>
              <a:rPr lang="ru-RU" sz="2400" dirty="0" smtClean="0">
                <a:latin typeface="NewtonC"/>
              </a:rPr>
              <a:t>значения</a:t>
            </a:r>
            <a:r>
              <a:rPr lang="ru-RU" sz="2400" dirty="0">
                <a:latin typeface="NewtonC"/>
              </a:rPr>
              <a:t>), а на расстоянии от 50 до 170 км от оси простирания глубоководной зоны </a:t>
            </a:r>
            <a:r>
              <a:rPr lang="ru-RU" sz="2400" dirty="0" smtClean="0">
                <a:latin typeface="NewtonC"/>
              </a:rPr>
              <a:t>его среднее </a:t>
            </a:r>
            <a:r>
              <a:rPr lang="ru-RU" sz="2400" dirty="0">
                <a:latin typeface="NewtonC"/>
              </a:rPr>
              <a:t>значение равно 111 мВт/м</a:t>
            </a:r>
            <a:r>
              <a:rPr lang="ru-RU" sz="2400" baseline="30000" dirty="0">
                <a:latin typeface="NewtonC"/>
              </a:rPr>
              <a:t>2</a:t>
            </a:r>
            <a:r>
              <a:rPr lang="ru-RU" sz="2400" dirty="0">
                <a:latin typeface="NewtonC"/>
              </a:rPr>
              <a:t> (т. е. вдвое выше среднемирового значения).</a:t>
            </a:r>
          </a:p>
          <a:p>
            <a:pPr indent="531813"/>
            <a:r>
              <a:rPr lang="ru-RU" sz="2400" dirty="0">
                <a:latin typeface="NewtonC"/>
              </a:rPr>
              <a:t>Такие значения типичны для зон </a:t>
            </a:r>
            <a:r>
              <a:rPr lang="ru-RU" sz="2400" dirty="0" err="1">
                <a:latin typeface="NewtonC"/>
              </a:rPr>
              <a:t>спрединга</a:t>
            </a:r>
            <a:r>
              <a:rPr lang="ru-RU" sz="2400" dirty="0">
                <a:latin typeface="NewtonC"/>
              </a:rPr>
              <a:t>. Зона высокого теплового потока </a:t>
            </a:r>
            <a:r>
              <a:rPr lang="ru-RU" sz="2400" dirty="0" smtClean="0">
                <a:latin typeface="NewtonC"/>
              </a:rPr>
              <a:t>достигает </a:t>
            </a:r>
            <a:r>
              <a:rPr lang="ru-RU" sz="2400" dirty="0">
                <a:latin typeface="NewtonC"/>
              </a:rPr>
              <a:t>по крайней мере берегов Красного моря [</a:t>
            </a:r>
            <a:r>
              <a:rPr lang="ru-RU" sz="2400" dirty="0" err="1">
                <a:latin typeface="NewtonC"/>
              </a:rPr>
              <a:t>Girdler</a:t>
            </a:r>
            <a:r>
              <a:rPr lang="ru-RU" sz="2400" dirty="0">
                <a:latin typeface="NewtonC"/>
              </a:rPr>
              <a:t>, </a:t>
            </a:r>
            <a:r>
              <a:rPr lang="ru-RU" sz="2400" dirty="0" err="1">
                <a:latin typeface="NewtonC"/>
              </a:rPr>
              <a:t>Evans</a:t>
            </a:r>
            <a:r>
              <a:rPr lang="ru-RU" sz="2400" dirty="0">
                <a:latin typeface="NewtonC"/>
              </a:rPr>
              <a:t>, 1977].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96952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3984" y="0"/>
            <a:ext cx="4639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Глубокое бурение (1)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0393" y="713838"/>
            <a:ext cx="1151808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NewtonC"/>
              </a:rPr>
              <a:t>Геологи могут наиболее достоверно судить о строении Земли лишь там, где</a:t>
            </a:r>
          </a:p>
          <a:p>
            <a:r>
              <a:rPr lang="ru-RU" sz="2400" dirty="0">
                <a:latin typeface="NewtonC"/>
              </a:rPr>
              <a:t>пробурены многочисленные скважины, поэтому они стремятся проникнуть </a:t>
            </a:r>
            <a:r>
              <a:rPr lang="ru-RU" sz="2400" dirty="0" smtClean="0">
                <a:latin typeface="NewtonC"/>
              </a:rPr>
              <a:t>как</a:t>
            </a:r>
            <a:r>
              <a:rPr lang="en-GB" sz="2400" dirty="0" smtClean="0">
                <a:latin typeface="NewtonC"/>
              </a:rPr>
              <a:t> </a:t>
            </a:r>
            <a:r>
              <a:rPr lang="ru-RU" sz="2400" dirty="0" smtClean="0">
                <a:latin typeface="NewtonC"/>
              </a:rPr>
              <a:t>можно </a:t>
            </a:r>
            <a:r>
              <a:rPr lang="ru-RU" sz="2400" dirty="0">
                <a:latin typeface="NewtonC"/>
              </a:rPr>
              <a:t>глубже с помощью бурения. В последние годы данные глубокого </a:t>
            </a:r>
            <a:r>
              <a:rPr lang="ru-RU" sz="2400" dirty="0" smtClean="0">
                <a:latin typeface="NewtonC"/>
              </a:rPr>
              <a:t>бурения</a:t>
            </a:r>
            <a:r>
              <a:rPr lang="en-GB" sz="2400" dirty="0" smtClean="0">
                <a:latin typeface="NewtonC"/>
              </a:rPr>
              <a:t> </a:t>
            </a:r>
            <a:r>
              <a:rPr lang="ru-RU" sz="2400" dirty="0" smtClean="0">
                <a:latin typeface="NewtonC"/>
              </a:rPr>
              <a:t>все </a:t>
            </a:r>
            <a:r>
              <a:rPr lang="ru-RU" sz="2400" dirty="0">
                <a:latin typeface="NewtonC"/>
              </a:rPr>
              <a:t>шире используются для решения фундаментальных научных проблем </a:t>
            </a:r>
            <a:r>
              <a:rPr lang="ru-RU" sz="2400" dirty="0" smtClean="0">
                <a:latin typeface="NewtonC"/>
              </a:rPr>
              <a:t>геологии не только </a:t>
            </a:r>
            <a:r>
              <a:rPr lang="ru-RU" sz="2400" dirty="0">
                <a:latin typeface="NewtonC"/>
              </a:rPr>
              <a:t>на суше, </a:t>
            </a:r>
            <a:r>
              <a:rPr lang="ru-RU" sz="2400" dirty="0" smtClean="0">
                <a:latin typeface="NewtonC"/>
              </a:rPr>
              <a:t>но </a:t>
            </a:r>
            <a:r>
              <a:rPr lang="ru-RU" sz="2400" dirty="0">
                <a:latin typeface="NewtonC"/>
              </a:rPr>
              <a:t>и в акваториях морей и океанов</a:t>
            </a:r>
            <a:r>
              <a:rPr lang="ru-RU" sz="2400" dirty="0" smtClean="0">
                <a:latin typeface="NewtonC"/>
              </a:rPr>
              <a:t>. На настоящий момент самой глубокой скважиной </a:t>
            </a:r>
            <a:r>
              <a:rPr lang="ru-RU" sz="2400" dirty="0">
                <a:latin typeface="NewtonC"/>
              </a:rPr>
              <a:t>в </a:t>
            </a:r>
            <a:r>
              <a:rPr lang="ru-RU" sz="2400" dirty="0" smtClean="0">
                <a:latin typeface="NewtonC"/>
              </a:rPr>
              <a:t>мире является Кольская СГ 3 в </a:t>
            </a:r>
            <a:r>
              <a:rPr lang="ru-RU" sz="2400" dirty="0">
                <a:latin typeface="NewtonC"/>
              </a:rPr>
              <a:t>пределах Балтийского </a:t>
            </a:r>
            <a:r>
              <a:rPr lang="ru-RU" sz="2400" dirty="0" smtClean="0">
                <a:latin typeface="NewtonC"/>
              </a:rPr>
              <a:t>щита глубиной </a:t>
            </a:r>
            <a:r>
              <a:rPr lang="ru-RU" sz="2400" dirty="0">
                <a:latin typeface="NewtonC"/>
              </a:rPr>
              <a:t>12 262 </a:t>
            </a:r>
            <a:r>
              <a:rPr lang="ru-RU" sz="2400" dirty="0" smtClean="0">
                <a:latin typeface="NewtonC"/>
              </a:rPr>
              <a:t>м, расположенная на Кольском полуострове </a:t>
            </a:r>
            <a:r>
              <a:rPr lang="ru-RU" sz="2400" dirty="0">
                <a:latin typeface="NewtonC"/>
              </a:rPr>
              <a:t>в Мурманской </a:t>
            </a:r>
            <a:r>
              <a:rPr lang="ru-RU" sz="2400" dirty="0" smtClean="0">
                <a:latin typeface="NewtonC"/>
              </a:rPr>
              <a:t>области </a:t>
            </a:r>
            <a:r>
              <a:rPr lang="ru-RU" sz="2400" dirty="0">
                <a:latin typeface="NewtonC"/>
              </a:rPr>
              <a:t>в 10 км к западу от г. Заполярный, </a:t>
            </a:r>
            <a:r>
              <a:rPr lang="ru-RU" sz="2400" dirty="0" smtClean="0">
                <a:latin typeface="NewtonC"/>
              </a:rPr>
              <a:t>годы </a:t>
            </a:r>
            <a:r>
              <a:rPr lang="ru-RU" sz="2400" dirty="0">
                <a:latin typeface="NewtonC"/>
              </a:rPr>
              <a:t>бурения </a:t>
            </a:r>
            <a:r>
              <a:rPr lang="ru-RU" sz="2400" dirty="0" smtClean="0">
                <a:latin typeface="NewtonC"/>
              </a:rPr>
              <a:t>1970–1990 гг.</a:t>
            </a:r>
          </a:p>
          <a:p>
            <a:r>
              <a:rPr lang="ru-RU" sz="2400" dirty="0" smtClean="0">
                <a:latin typeface="NewtonC"/>
              </a:rPr>
              <a:t> Начало </a:t>
            </a:r>
            <a:r>
              <a:rPr lang="ru-RU" sz="2400" dirty="0">
                <a:latin typeface="NewtonC"/>
              </a:rPr>
              <a:t>морского научного бурения </a:t>
            </a:r>
            <a:r>
              <a:rPr lang="ru-RU" sz="2400" dirty="0" smtClean="0">
                <a:latin typeface="NewtonC"/>
              </a:rPr>
              <a:t>в целом относится </a:t>
            </a:r>
            <a:r>
              <a:rPr lang="ru-RU" sz="2400" dirty="0">
                <a:latin typeface="NewtonC"/>
              </a:rPr>
              <a:t>к 1960-м гг. </a:t>
            </a:r>
            <a:r>
              <a:rPr lang="ru-RU" sz="2400" dirty="0" smtClean="0">
                <a:latin typeface="NewtonC"/>
              </a:rPr>
              <a:t>прошлого столетия. В </a:t>
            </a:r>
            <a:r>
              <a:rPr lang="ru-RU" sz="2400" dirty="0">
                <a:latin typeface="NewtonC"/>
              </a:rPr>
              <a:t>1968 г. в </a:t>
            </a:r>
            <a:r>
              <a:rPr lang="ru-RU" sz="2400" dirty="0" smtClean="0">
                <a:latin typeface="NewtonC"/>
              </a:rPr>
              <a:t>США было </a:t>
            </a:r>
            <a:r>
              <a:rPr lang="ru-RU" sz="2400" dirty="0">
                <a:latin typeface="NewtonC"/>
              </a:rPr>
              <a:t>спущено на воду специальное буровое судно ≪</a:t>
            </a:r>
            <a:r>
              <a:rPr lang="ru-RU" sz="2400" dirty="0" err="1">
                <a:latin typeface="NewtonC"/>
              </a:rPr>
              <a:t>Glomar</a:t>
            </a:r>
            <a:r>
              <a:rPr lang="ru-RU" sz="2400" dirty="0">
                <a:latin typeface="NewtonC"/>
              </a:rPr>
              <a:t> </a:t>
            </a:r>
            <a:r>
              <a:rPr lang="ru-RU" sz="2400" dirty="0" err="1">
                <a:latin typeface="NewtonC"/>
              </a:rPr>
              <a:t>Challenger</a:t>
            </a:r>
            <a:r>
              <a:rPr lang="ru-RU" sz="2400" dirty="0" smtClean="0">
                <a:latin typeface="NewtonC"/>
              </a:rPr>
              <a:t>≫. С этого времени также началась </a:t>
            </a:r>
            <a:r>
              <a:rPr lang="ru-RU" sz="2400" dirty="0">
                <a:latin typeface="NewtonC"/>
              </a:rPr>
              <a:t>реализация международной программы глубоководного бурения в </a:t>
            </a:r>
            <a:r>
              <a:rPr lang="ru-RU" sz="2400" dirty="0" smtClean="0">
                <a:latin typeface="NewtonC"/>
              </a:rPr>
              <a:t>океанах</a:t>
            </a:r>
            <a:r>
              <a:rPr lang="ru-RU" sz="2400" dirty="0">
                <a:latin typeface="NewtonC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47744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1332" y="84424"/>
            <a:ext cx="11361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solidFill>
                  <a:prstClr val="black"/>
                </a:solidFill>
              </a:rPr>
              <a:t>Тепловой поток Срединно-океанических хребтов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1315" y="1043272"/>
            <a:ext cx="1111941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NewtonC"/>
              </a:rPr>
              <a:t>Тепловые процессы в срединно-океанических хребтах являются движущей </a:t>
            </a:r>
            <a:r>
              <a:rPr lang="ru-RU" sz="2400" dirty="0" smtClean="0">
                <a:latin typeface="NewtonC"/>
              </a:rPr>
              <a:t>силой </a:t>
            </a:r>
            <a:r>
              <a:rPr lang="ru-RU" sz="2400" dirty="0">
                <a:latin typeface="NewtonC"/>
              </a:rPr>
              <a:t>тектонического развития океанической литосферы. Зоны </a:t>
            </a:r>
            <a:r>
              <a:rPr lang="ru-RU" sz="2400" dirty="0" err="1">
                <a:latin typeface="NewtonC"/>
              </a:rPr>
              <a:t>спрединга</a:t>
            </a:r>
            <a:r>
              <a:rPr lang="ru-RU" sz="2400" dirty="0">
                <a:latin typeface="NewtonC"/>
              </a:rPr>
              <a:t> и </a:t>
            </a:r>
            <a:r>
              <a:rPr lang="ru-RU" sz="2400" dirty="0" smtClean="0">
                <a:latin typeface="NewtonC"/>
              </a:rPr>
              <a:t>восходящей </a:t>
            </a:r>
            <a:r>
              <a:rPr lang="ru-RU" sz="2400" dirty="0">
                <a:latin typeface="NewtonC"/>
              </a:rPr>
              <a:t>конвекции мантийного вещества встречаются также в </a:t>
            </a:r>
            <a:r>
              <a:rPr lang="ru-RU" sz="2400" dirty="0" err="1">
                <a:latin typeface="NewtonC"/>
              </a:rPr>
              <a:t>задуговых</a:t>
            </a:r>
            <a:r>
              <a:rPr lang="ru-RU" sz="2400" dirty="0">
                <a:latin typeface="NewtonC"/>
              </a:rPr>
              <a:t> </a:t>
            </a:r>
            <a:r>
              <a:rPr lang="ru-RU" sz="2400" dirty="0" smtClean="0">
                <a:latin typeface="NewtonC"/>
              </a:rPr>
              <a:t>бассейнах </a:t>
            </a:r>
            <a:r>
              <a:rPr lang="ru-RU" sz="2400" dirty="0">
                <a:latin typeface="NewtonC"/>
              </a:rPr>
              <a:t>расширения окраинных морей. Подобные бассейны существуют </a:t>
            </a:r>
            <a:r>
              <a:rPr lang="ru-RU" sz="2400" dirty="0" smtClean="0">
                <a:latin typeface="NewtonC"/>
              </a:rPr>
              <a:t>почти во </a:t>
            </a:r>
            <a:r>
              <a:rPr lang="ru-RU" sz="2400" dirty="0">
                <a:latin typeface="NewtonC"/>
              </a:rPr>
              <a:t>всех окраинных морях, т. е. процесс </a:t>
            </a:r>
            <a:r>
              <a:rPr lang="ru-RU" sz="2400" dirty="0" err="1">
                <a:latin typeface="NewtonC"/>
              </a:rPr>
              <a:t>задугового</a:t>
            </a:r>
            <a:r>
              <a:rPr lang="ru-RU" sz="2400" dirty="0">
                <a:latin typeface="NewtonC"/>
              </a:rPr>
              <a:t> </a:t>
            </a:r>
            <a:r>
              <a:rPr lang="ru-RU" sz="2400" dirty="0" err="1">
                <a:latin typeface="NewtonC"/>
              </a:rPr>
              <a:t>спрединга</a:t>
            </a:r>
            <a:r>
              <a:rPr lang="ru-RU" sz="2400" dirty="0">
                <a:latin typeface="NewtonC"/>
              </a:rPr>
              <a:t> – глобальный. </a:t>
            </a:r>
            <a:r>
              <a:rPr lang="ru-RU" sz="2400" dirty="0" smtClean="0">
                <a:latin typeface="NewtonC"/>
              </a:rPr>
              <a:t>Наиболее </a:t>
            </a:r>
            <a:r>
              <a:rPr lang="ru-RU" sz="2400" dirty="0">
                <a:latin typeface="NewtonC"/>
              </a:rPr>
              <a:t>ярко он проявляется и хорошо изучен в котловине Хонсю Японского </a:t>
            </a:r>
            <a:r>
              <a:rPr lang="ru-RU" sz="2400" dirty="0" smtClean="0">
                <a:latin typeface="NewtonC"/>
              </a:rPr>
              <a:t>моря и </a:t>
            </a:r>
            <a:r>
              <a:rPr lang="ru-RU" sz="2400" dirty="0">
                <a:latin typeface="NewtonC"/>
              </a:rPr>
              <a:t>в Центральной котловине [Хуторской, 1996].</a:t>
            </a:r>
          </a:p>
          <a:p>
            <a:r>
              <a:rPr lang="ru-RU" sz="2400" dirty="0">
                <a:latin typeface="NewtonC"/>
              </a:rPr>
              <a:t>Со срединными хребтами генетически связаны трансформные разломы. </a:t>
            </a:r>
            <a:r>
              <a:rPr lang="ru-RU" sz="2400" dirty="0" smtClean="0">
                <a:latin typeface="NewtonC"/>
              </a:rPr>
              <a:t>Это линейные </a:t>
            </a:r>
            <a:r>
              <a:rPr lang="ru-RU" sz="2400" dirty="0">
                <a:latin typeface="NewtonC"/>
              </a:rPr>
              <a:t>структуры, </a:t>
            </a:r>
            <a:r>
              <a:rPr lang="ru-RU" sz="2400" dirty="0" err="1">
                <a:latin typeface="NewtonC"/>
              </a:rPr>
              <a:t>субортогональные</a:t>
            </a:r>
            <a:r>
              <a:rPr lang="ru-RU" sz="2400" dirty="0">
                <a:latin typeface="NewtonC"/>
              </a:rPr>
              <a:t> рифтам, в которых преобладает </a:t>
            </a:r>
            <a:r>
              <a:rPr lang="ru-RU" sz="2400" dirty="0" smtClean="0">
                <a:latin typeface="NewtonC"/>
              </a:rPr>
              <a:t>сдвиговая </a:t>
            </a:r>
            <a:r>
              <a:rPr lang="ru-RU" sz="2400" dirty="0">
                <a:latin typeface="NewtonC"/>
              </a:rPr>
              <a:t>составляющая. Большинство крупных трансформных разломов </a:t>
            </a:r>
            <a:r>
              <a:rPr lang="ru-RU" sz="2400" dirty="0" smtClean="0">
                <a:latin typeface="NewtonC"/>
              </a:rPr>
              <a:t>заполнены мощными </a:t>
            </a:r>
            <a:r>
              <a:rPr lang="ru-RU" sz="2400" dirty="0">
                <a:latin typeface="NewtonC"/>
              </a:rPr>
              <a:t>(до 1 км) толщами осадков, что исключает конвекцию. Плотность </a:t>
            </a:r>
            <a:r>
              <a:rPr lang="ru-RU" sz="2400" dirty="0" smtClean="0">
                <a:latin typeface="NewtonC"/>
              </a:rPr>
              <a:t>теплового </a:t>
            </a:r>
            <a:r>
              <a:rPr lang="ru-RU" sz="2400" dirty="0">
                <a:latin typeface="NewtonC"/>
              </a:rPr>
              <a:t>потока в их пределах, как правило, превышает 100 мВт/м</a:t>
            </a:r>
            <a:r>
              <a:rPr lang="ru-RU" sz="2400" baseline="30000" dirty="0">
                <a:latin typeface="NewtonC"/>
              </a:rPr>
              <a:t>2</a:t>
            </a:r>
            <a:r>
              <a:rPr lang="ru-RU" sz="2400" dirty="0">
                <a:latin typeface="NewtonC"/>
              </a:rPr>
              <a:t> и в ряде </a:t>
            </a:r>
            <a:r>
              <a:rPr lang="ru-RU" sz="2400" dirty="0" smtClean="0">
                <a:latin typeface="NewtonC"/>
              </a:rPr>
              <a:t>случаев </a:t>
            </a:r>
            <a:r>
              <a:rPr lang="ru-RU" sz="2400" dirty="0">
                <a:latin typeface="NewtonC"/>
              </a:rPr>
              <a:t>достигает 300–350 мВт/м</a:t>
            </a:r>
            <a:r>
              <a:rPr lang="ru-RU" sz="2400" baseline="30000" dirty="0">
                <a:latin typeface="NewtonC"/>
              </a:rPr>
              <a:t>2</a:t>
            </a:r>
            <a:r>
              <a:rPr lang="ru-RU" sz="2400" dirty="0">
                <a:latin typeface="NewtonC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81893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7792" y="196793"/>
            <a:ext cx="1182932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dirty="0" smtClean="0">
                <a:solidFill>
                  <a:prstClr val="black"/>
                </a:solidFill>
              </a:rPr>
              <a:t>Зоны </a:t>
            </a:r>
            <a:r>
              <a:rPr lang="ru-RU" sz="3400" dirty="0" err="1" smtClean="0">
                <a:solidFill>
                  <a:prstClr val="black"/>
                </a:solidFill>
              </a:rPr>
              <a:t>субдукции</a:t>
            </a:r>
            <a:r>
              <a:rPr lang="ru-RU" sz="3400" dirty="0" smtClean="0">
                <a:solidFill>
                  <a:prstClr val="black"/>
                </a:solidFill>
              </a:rPr>
              <a:t>, островные дуги, океанические желоба</a:t>
            </a:r>
            <a:endParaRPr lang="ru-RU" sz="3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9782" y="1050302"/>
            <a:ext cx="1125434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ru-RU" sz="2000" dirty="0">
                <a:latin typeface="NewtonC"/>
              </a:rPr>
              <a:t>В зонах </a:t>
            </a:r>
            <a:r>
              <a:rPr lang="ru-RU" sz="2000" dirty="0" err="1">
                <a:latin typeface="NewtonC"/>
              </a:rPr>
              <a:t>субдукции</a:t>
            </a:r>
            <a:r>
              <a:rPr lang="ru-RU" sz="2000" dirty="0">
                <a:latin typeface="NewtonC"/>
              </a:rPr>
              <a:t> распределение теплового потока тоже подчиняется </a:t>
            </a:r>
            <a:r>
              <a:rPr lang="ru-RU" sz="2000" dirty="0" smtClean="0">
                <a:latin typeface="NewtonC"/>
              </a:rPr>
              <a:t>определенной </a:t>
            </a:r>
            <a:r>
              <a:rPr lang="ru-RU" sz="2000" dirty="0">
                <a:latin typeface="NewtonC"/>
              </a:rPr>
              <a:t>закономерности. В окрестностях желоба тепловой поток понижен </a:t>
            </a:r>
            <a:r>
              <a:rPr lang="ru-RU" sz="2000" dirty="0" smtClean="0">
                <a:latin typeface="NewtonC"/>
              </a:rPr>
              <a:t>относительно </a:t>
            </a:r>
            <a:r>
              <a:rPr lang="ru-RU" sz="2000" dirty="0" err="1">
                <a:latin typeface="NewtonC"/>
              </a:rPr>
              <a:t>среднеокеанического</a:t>
            </a:r>
            <a:r>
              <a:rPr lang="ru-RU" sz="2000" dirty="0">
                <a:latin typeface="NewtonC"/>
              </a:rPr>
              <a:t>: на внутреннем склоне он составляет 30–40 </a:t>
            </a:r>
            <a:r>
              <a:rPr lang="ru-RU" sz="2000" dirty="0" smtClean="0">
                <a:latin typeface="NewtonC"/>
              </a:rPr>
              <a:t>мВт/м</a:t>
            </a:r>
            <a:r>
              <a:rPr lang="ru-RU" sz="2000" baseline="30000" dirty="0" smtClean="0">
                <a:latin typeface="NewtonC"/>
              </a:rPr>
              <a:t>2</a:t>
            </a:r>
            <a:r>
              <a:rPr lang="ru-RU" sz="2000" dirty="0" smtClean="0">
                <a:latin typeface="NewtonC"/>
              </a:rPr>
              <a:t>, на </a:t>
            </a:r>
            <a:r>
              <a:rPr lang="ru-RU" sz="2000" dirty="0">
                <a:latin typeface="NewtonC"/>
              </a:rPr>
              <a:t>внешнем – 35–45 </a:t>
            </a:r>
            <a:r>
              <a:rPr lang="ru-RU" sz="2000" dirty="0" smtClean="0">
                <a:latin typeface="NewtonC"/>
              </a:rPr>
              <a:t>мВт/м</a:t>
            </a:r>
            <a:r>
              <a:rPr lang="ru-RU" sz="2000" baseline="30000" dirty="0" smtClean="0">
                <a:latin typeface="NewtonC"/>
              </a:rPr>
              <a:t>2</a:t>
            </a:r>
            <a:r>
              <a:rPr lang="ru-RU" sz="2000" dirty="0" smtClean="0">
                <a:latin typeface="NewtonC"/>
              </a:rPr>
              <a:t>. </a:t>
            </a:r>
            <a:r>
              <a:rPr lang="ru-RU" sz="2000" dirty="0">
                <a:latin typeface="NewtonC"/>
              </a:rPr>
              <a:t>В районе вулканической дуги тепловой поток </a:t>
            </a:r>
            <a:r>
              <a:rPr lang="ru-RU" sz="2000" dirty="0" smtClean="0">
                <a:latin typeface="NewtonC"/>
              </a:rPr>
              <a:t>повышается </a:t>
            </a:r>
            <a:r>
              <a:rPr lang="ru-RU" sz="2000" dirty="0">
                <a:latin typeface="NewtonC"/>
              </a:rPr>
              <a:t>до 80–120 </a:t>
            </a:r>
            <a:r>
              <a:rPr lang="ru-RU" sz="2000" dirty="0" smtClean="0">
                <a:latin typeface="NewtonC"/>
              </a:rPr>
              <a:t>мВт/м</a:t>
            </a:r>
            <a:r>
              <a:rPr lang="ru-RU" sz="2000" baseline="30000" dirty="0" smtClean="0">
                <a:latin typeface="NewtonC"/>
              </a:rPr>
              <a:t>2</a:t>
            </a:r>
            <a:r>
              <a:rPr lang="ru-RU" sz="2000" dirty="0" smtClean="0">
                <a:latin typeface="NewtonC"/>
              </a:rPr>
              <a:t>. </a:t>
            </a:r>
            <a:r>
              <a:rPr lang="ru-RU" sz="2000" dirty="0">
                <a:latin typeface="NewtonC"/>
              </a:rPr>
              <a:t>При существовании зоны </a:t>
            </a:r>
            <a:r>
              <a:rPr lang="ru-RU" sz="2000" dirty="0" err="1">
                <a:latin typeface="NewtonC"/>
              </a:rPr>
              <a:t>задугового</a:t>
            </a:r>
            <a:r>
              <a:rPr lang="ru-RU" sz="2000" dirty="0">
                <a:latin typeface="NewtonC"/>
              </a:rPr>
              <a:t> </a:t>
            </a:r>
            <a:r>
              <a:rPr lang="ru-RU" sz="2000" dirty="0" err="1">
                <a:latin typeface="NewtonC"/>
              </a:rPr>
              <a:t>спрединга</a:t>
            </a:r>
            <a:r>
              <a:rPr lang="ru-RU" sz="2000" dirty="0">
                <a:latin typeface="NewtonC"/>
              </a:rPr>
              <a:t> в </a:t>
            </a:r>
            <a:r>
              <a:rPr lang="ru-RU" sz="2000" dirty="0" smtClean="0">
                <a:latin typeface="NewtonC"/>
              </a:rPr>
              <a:t>окраинном </a:t>
            </a:r>
            <a:r>
              <a:rPr lang="ru-RU" sz="2000" dirty="0">
                <a:latin typeface="NewtonC"/>
              </a:rPr>
              <a:t>море тепловой поток может достигать аномально высоких значений, как</a:t>
            </a:r>
            <a:r>
              <a:rPr lang="ru-RU" sz="2000" dirty="0" smtClean="0">
                <a:latin typeface="NewtonC"/>
              </a:rPr>
              <a:t>, например</a:t>
            </a:r>
            <a:r>
              <a:rPr lang="ru-RU" sz="2000" dirty="0">
                <a:latin typeface="NewtonC"/>
              </a:rPr>
              <a:t>, в Тирренском море или во впадине Хонсю Японского моря</a:t>
            </a:r>
            <a:r>
              <a:rPr lang="ru-RU" sz="2000" dirty="0" smtClean="0">
                <a:latin typeface="NewtonC"/>
              </a:rPr>
              <a:t>.</a:t>
            </a:r>
          </a:p>
          <a:p>
            <a:pPr indent="360363"/>
            <a:r>
              <a:rPr lang="ru-RU" sz="2000" dirty="0">
                <a:latin typeface="NewtonC"/>
              </a:rPr>
              <a:t>Закономерный характер распределения теплового потока в районах </a:t>
            </a:r>
            <a:r>
              <a:rPr lang="ru-RU" sz="2000" dirty="0" smtClean="0">
                <a:latin typeface="NewtonC"/>
              </a:rPr>
              <a:t>островных </a:t>
            </a:r>
            <a:r>
              <a:rPr lang="ru-RU" sz="2000" dirty="0">
                <a:latin typeface="NewtonC"/>
              </a:rPr>
              <a:t>дуг (низкие значения со стороны океана, высокие – со стороны </a:t>
            </a:r>
            <a:r>
              <a:rPr lang="ru-RU" sz="2000" dirty="0" smtClean="0">
                <a:latin typeface="NewtonC"/>
              </a:rPr>
              <a:t>континента и </a:t>
            </a:r>
            <a:r>
              <a:rPr lang="ru-RU" sz="2000" dirty="0">
                <a:latin typeface="NewtonC"/>
              </a:rPr>
              <a:t>в окраинном море) проявляется в переходной зоне от Тихого океана к </a:t>
            </a:r>
            <a:r>
              <a:rPr lang="ru-RU" sz="2000" dirty="0" smtClean="0">
                <a:latin typeface="NewtonC"/>
              </a:rPr>
              <a:t>материку </a:t>
            </a:r>
            <a:r>
              <a:rPr lang="ru-RU" sz="2000" dirty="0">
                <a:latin typeface="NewtonC"/>
              </a:rPr>
              <a:t>Евразии в районе дуг: Курило-Камчатской, северо-восточного Хонсю, </a:t>
            </a:r>
            <a:r>
              <a:rPr lang="ru-RU" sz="2000" dirty="0" err="1" smtClean="0">
                <a:latin typeface="NewtonC"/>
              </a:rPr>
              <a:t>Идзу-Бонинской</a:t>
            </a:r>
            <a:r>
              <a:rPr lang="ru-RU" sz="2000" dirty="0">
                <a:latin typeface="NewtonC"/>
              </a:rPr>
              <a:t>, Марианской и </a:t>
            </a:r>
            <a:r>
              <a:rPr lang="ru-RU" sz="2000" dirty="0" err="1">
                <a:latin typeface="NewtonC"/>
              </a:rPr>
              <a:t>Рюкю</a:t>
            </a:r>
            <a:r>
              <a:rPr lang="ru-RU" sz="2000" dirty="0">
                <a:latin typeface="NewtonC"/>
              </a:rPr>
              <a:t>.</a:t>
            </a:r>
          </a:p>
          <a:p>
            <a:pPr indent="360363"/>
            <a:r>
              <a:rPr lang="ru-RU" sz="2000" dirty="0">
                <a:latin typeface="NewtonC"/>
              </a:rPr>
              <a:t>Понижение теплового потока в районе глубоководного желоба </a:t>
            </a:r>
            <a:r>
              <a:rPr lang="ru-RU" sz="2000" dirty="0" smtClean="0">
                <a:latin typeface="NewtonC"/>
              </a:rPr>
              <a:t>объясняется экранированием </a:t>
            </a:r>
            <a:r>
              <a:rPr lang="ru-RU" sz="2000" dirty="0">
                <a:latin typeface="NewtonC"/>
              </a:rPr>
              <a:t>глубинного потока надвинутой </a:t>
            </a:r>
            <a:r>
              <a:rPr lang="ru-RU" sz="2000" dirty="0" smtClean="0">
                <a:latin typeface="NewtonC"/>
              </a:rPr>
              <a:t>континентальной плитой</a:t>
            </a:r>
            <a:r>
              <a:rPr lang="ru-RU" sz="2000" dirty="0">
                <a:latin typeface="NewtonC"/>
              </a:rPr>
              <a:t>. </a:t>
            </a:r>
            <a:r>
              <a:rPr lang="ru-RU" sz="2000" dirty="0" smtClean="0">
                <a:latin typeface="NewtonC"/>
              </a:rPr>
              <a:t>Тепло </a:t>
            </a:r>
            <a:r>
              <a:rPr lang="ru-RU" sz="2000" dirty="0">
                <a:latin typeface="NewtonC"/>
              </a:rPr>
              <a:t>тектонического трения практически не влияет на его величину. Оно </a:t>
            </a:r>
            <a:r>
              <a:rPr lang="ru-RU" sz="2000" dirty="0" smtClean="0">
                <a:latin typeface="NewtonC"/>
              </a:rPr>
              <a:t>локально повышает </a:t>
            </a:r>
            <a:r>
              <a:rPr lang="ru-RU" sz="2000" dirty="0">
                <a:latin typeface="NewtonC"/>
              </a:rPr>
              <a:t>температуру на плоскости </a:t>
            </a:r>
            <a:r>
              <a:rPr lang="ru-RU" sz="2000" dirty="0" err="1">
                <a:latin typeface="NewtonC"/>
              </a:rPr>
              <a:t>сместителя</a:t>
            </a:r>
            <a:r>
              <a:rPr lang="ru-RU" sz="2000" dirty="0">
                <a:latin typeface="NewtonC"/>
              </a:rPr>
              <a:t>, что может приводить к </a:t>
            </a:r>
            <a:r>
              <a:rPr lang="ru-RU" sz="2000" dirty="0" smtClean="0">
                <a:latin typeface="NewtonC"/>
              </a:rPr>
              <a:t>фракционному </a:t>
            </a:r>
            <a:r>
              <a:rPr lang="ru-RU" sz="2000" dirty="0">
                <a:latin typeface="NewtonC"/>
              </a:rPr>
              <a:t>плавлению вещества и вызывать вулканизм </a:t>
            </a:r>
            <a:r>
              <a:rPr lang="ru-RU" sz="2000" dirty="0" err="1">
                <a:latin typeface="NewtonC"/>
              </a:rPr>
              <a:t>островодужного</a:t>
            </a:r>
            <a:r>
              <a:rPr lang="ru-RU" sz="2000" dirty="0">
                <a:latin typeface="NewtonC"/>
              </a:rPr>
              <a:t> </a:t>
            </a:r>
            <a:r>
              <a:rPr lang="ru-RU" sz="2000" dirty="0" smtClean="0">
                <a:latin typeface="NewtonC"/>
              </a:rPr>
              <a:t>известково-щелочного </a:t>
            </a:r>
            <a:r>
              <a:rPr lang="ru-RU" sz="2000" dirty="0">
                <a:latin typeface="NewtonC"/>
              </a:rPr>
              <a:t>типа. Вблизи них формируются зоны высокого потока, </a:t>
            </a:r>
            <a:r>
              <a:rPr lang="ru-RU" sz="2000" dirty="0" smtClean="0">
                <a:latin typeface="NewtonC"/>
              </a:rPr>
              <a:t>вызванные конвективным </a:t>
            </a:r>
            <a:r>
              <a:rPr lang="ru-RU" sz="2000" dirty="0">
                <a:latin typeface="NewtonC"/>
              </a:rPr>
              <a:t>тепломассопереносом.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87262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38085" y="0"/>
            <a:ext cx="9853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prstClr val="black"/>
                </a:solidFill>
              </a:rPr>
              <a:t>Тепловой поток переходных зон (1)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6374" y="646331"/>
            <a:ext cx="1129303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/>
            <a:r>
              <a:rPr lang="ru-RU" sz="2200" dirty="0" smtClean="0">
                <a:latin typeface="NewtonC"/>
              </a:rPr>
              <a:t>В Восточно-Камчатской </a:t>
            </a:r>
            <a:r>
              <a:rPr lang="ru-RU" sz="2200" dirty="0">
                <a:latin typeface="NewtonC"/>
              </a:rPr>
              <a:t>вулканической зоне средний тепловой </a:t>
            </a:r>
            <a:r>
              <a:rPr lang="ru-RU" sz="2200" dirty="0" smtClean="0">
                <a:latin typeface="NewtonC"/>
              </a:rPr>
              <a:t>поток составляет </a:t>
            </a:r>
            <a:r>
              <a:rPr lang="ru-RU" sz="2200" dirty="0">
                <a:latin typeface="NewtonC"/>
              </a:rPr>
              <a:t>42 мВт/м</a:t>
            </a:r>
            <a:r>
              <a:rPr lang="ru-RU" sz="2200" baseline="30000" dirty="0">
                <a:latin typeface="NewtonC"/>
              </a:rPr>
              <a:t>2</a:t>
            </a:r>
            <a:r>
              <a:rPr lang="ru-RU" sz="2200" dirty="0">
                <a:latin typeface="NewtonC"/>
              </a:rPr>
              <a:t>, а </a:t>
            </a:r>
            <a:r>
              <a:rPr lang="ru-RU" sz="2200" dirty="0" smtClean="0">
                <a:latin typeface="NewtonC"/>
              </a:rPr>
              <a:t>в южной </a:t>
            </a:r>
            <a:r>
              <a:rPr lang="ru-RU" sz="2200" dirty="0">
                <a:latin typeface="NewtonC"/>
              </a:rPr>
              <a:t>части зоны с аномальным тепловым </a:t>
            </a:r>
            <a:r>
              <a:rPr lang="ru-RU" sz="2200" dirty="0" smtClean="0">
                <a:latin typeface="NewtonC"/>
              </a:rPr>
              <a:t>потоком 250 </a:t>
            </a:r>
            <a:r>
              <a:rPr lang="ru-RU" sz="2200" dirty="0">
                <a:latin typeface="NewtonC"/>
              </a:rPr>
              <a:t>мВт/м</a:t>
            </a:r>
            <a:r>
              <a:rPr lang="ru-RU" sz="2200" baseline="30000" dirty="0">
                <a:latin typeface="NewtonC"/>
              </a:rPr>
              <a:t>2</a:t>
            </a:r>
            <a:r>
              <a:rPr lang="ru-RU" sz="2200" dirty="0">
                <a:latin typeface="NewtonC"/>
              </a:rPr>
              <a:t> расположены </a:t>
            </a:r>
            <a:r>
              <a:rPr lang="ru-RU" sz="2200" dirty="0" err="1">
                <a:latin typeface="NewtonC"/>
              </a:rPr>
              <a:t>Паужетская</a:t>
            </a:r>
            <a:r>
              <a:rPr lang="ru-RU" sz="2200" dirty="0">
                <a:latin typeface="NewtonC"/>
              </a:rPr>
              <a:t> и </a:t>
            </a:r>
            <a:r>
              <a:rPr lang="ru-RU" sz="2200" dirty="0" err="1">
                <a:latin typeface="NewtonC"/>
              </a:rPr>
              <a:t>Кошелевская</a:t>
            </a:r>
            <a:r>
              <a:rPr lang="ru-RU" sz="2200" dirty="0">
                <a:latin typeface="NewtonC"/>
              </a:rPr>
              <a:t> гидротермальные системы.</a:t>
            </a:r>
          </a:p>
          <a:p>
            <a:pPr indent="358775"/>
            <a:r>
              <a:rPr lang="ru-RU" sz="2200" dirty="0">
                <a:latin typeface="NewtonC"/>
              </a:rPr>
              <a:t>Можно сделать вывод, что тепловой поток переходных зон крайне </a:t>
            </a:r>
            <a:r>
              <a:rPr lang="ru-RU" sz="2200" dirty="0" smtClean="0">
                <a:latin typeface="NewtonC"/>
              </a:rPr>
              <a:t>неоднороден</a:t>
            </a:r>
            <a:r>
              <a:rPr lang="ru-RU" sz="2200" dirty="0">
                <a:latin typeface="NewtonC"/>
              </a:rPr>
              <a:t>. На его распределение влияют как глубинные эндогенные </a:t>
            </a:r>
            <a:r>
              <a:rPr lang="ru-RU" sz="2200" dirty="0" smtClean="0">
                <a:latin typeface="NewtonC"/>
              </a:rPr>
              <a:t>геодинамические факторы </a:t>
            </a:r>
            <a:r>
              <a:rPr lang="ru-RU" sz="2200" dirty="0">
                <a:latin typeface="NewtonC"/>
              </a:rPr>
              <a:t>(</a:t>
            </a:r>
            <a:r>
              <a:rPr lang="ru-RU" sz="2200" dirty="0" err="1">
                <a:latin typeface="NewtonC"/>
              </a:rPr>
              <a:t>субдукция</a:t>
            </a:r>
            <a:r>
              <a:rPr lang="ru-RU" sz="2200" dirty="0">
                <a:latin typeface="NewtonC"/>
              </a:rPr>
              <a:t>, </a:t>
            </a:r>
            <a:r>
              <a:rPr lang="ru-RU" sz="2200" dirty="0" err="1">
                <a:latin typeface="NewtonC"/>
              </a:rPr>
              <a:t>обдукция</a:t>
            </a:r>
            <a:r>
              <a:rPr lang="ru-RU" sz="2200" dirty="0">
                <a:latin typeface="NewtonC"/>
              </a:rPr>
              <a:t>, тепло тектонического трения, фракционное </a:t>
            </a:r>
            <a:r>
              <a:rPr lang="ru-RU" sz="2200" dirty="0" smtClean="0">
                <a:latin typeface="NewtonC"/>
              </a:rPr>
              <a:t>плавление</a:t>
            </a:r>
            <a:r>
              <a:rPr lang="ru-RU" sz="2200" dirty="0">
                <a:latin typeface="NewtonC"/>
              </a:rPr>
              <a:t>, вулканизм, гидротермальная деятельность, </a:t>
            </a:r>
            <a:r>
              <a:rPr lang="ru-RU" sz="2200" dirty="0" err="1">
                <a:latin typeface="NewtonC"/>
              </a:rPr>
              <a:t>задуговый</a:t>
            </a:r>
            <a:r>
              <a:rPr lang="ru-RU" sz="2200" dirty="0">
                <a:latin typeface="NewtonC"/>
              </a:rPr>
              <a:t> </a:t>
            </a:r>
            <a:r>
              <a:rPr lang="ru-RU" sz="2200" dirty="0" err="1">
                <a:latin typeface="NewtonC"/>
              </a:rPr>
              <a:t>спрединг</a:t>
            </a:r>
            <a:r>
              <a:rPr lang="ru-RU" sz="2200" dirty="0">
                <a:latin typeface="NewtonC"/>
              </a:rPr>
              <a:t> и др.), </a:t>
            </a:r>
            <a:r>
              <a:rPr lang="ru-RU" sz="2200" dirty="0" smtClean="0">
                <a:latin typeface="NewtonC"/>
              </a:rPr>
              <a:t>так и </a:t>
            </a:r>
            <a:r>
              <a:rPr lang="ru-RU" sz="2200" dirty="0">
                <a:latin typeface="NewtonC"/>
              </a:rPr>
              <a:t>поверхностные экзогенные факторы (быстрое осадконакопление в желобах</a:t>
            </a:r>
            <a:r>
              <a:rPr lang="ru-RU" sz="2200" dirty="0" smtClean="0">
                <a:latin typeface="NewtonC"/>
              </a:rPr>
              <a:t>, структурно-теплофизические </a:t>
            </a:r>
            <a:r>
              <a:rPr lang="ru-RU" sz="2200" dirty="0">
                <a:latin typeface="NewtonC"/>
              </a:rPr>
              <a:t>неоднородности разного масштаба, </a:t>
            </a:r>
            <a:r>
              <a:rPr lang="ru-RU" sz="2200" dirty="0" smtClean="0">
                <a:latin typeface="NewtonC"/>
              </a:rPr>
              <a:t>гидрогеологический </a:t>
            </a:r>
            <a:r>
              <a:rPr lang="ru-RU" sz="2200" dirty="0">
                <a:latin typeface="NewtonC"/>
              </a:rPr>
              <a:t>фактор и др.) [Хуторской, 1996].</a:t>
            </a:r>
          </a:p>
          <a:p>
            <a:pPr indent="358775"/>
            <a:r>
              <a:rPr lang="ru-RU" sz="2200" dirty="0">
                <a:latin typeface="NewtonC"/>
              </a:rPr>
              <a:t>Аномально высокие значения потока зарегистрированы и в зонах </a:t>
            </a:r>
            <a:r>
              <a:rPr lang="ru-RU" sz="2200" dirty="0" smtClean="0">
                <a:latin typeface="NewtonC"/>
              </a:rPr>
              <a:t>разломов других </a:t>
            </a:r>
            <a:r>
              <a:rPr lang="ru-RU" sz="2200" dirty="0">
                <a:latin typeface="NewtonC"/>
              </a:rPr>
              <a:t>океанов. Примером может служить изучение его распределения в </a:t>
            </a:r>
            <a:r>
              <a:rPr lang="ru-RU" sz="2200" dirty="0" err="1" smtClean="0">
                <a:latin typeface="NewtonC"/>
              </a:rPr>
              <a:t>Троге</a:t>
            </a:r>
            <a:r>
              <a:rPr lang="ru-RU" sz="2200" dirty="0" smtClean="0">
                <a:latin typeface="NewtonC"/>
              </a:rPr>
              <a:t> Орла</a:t>
            </a:r>
            <a:r>
              <a:rPr lang="ru-RU" sz="2200" dirty="0">
                <a:latin typeface="NewtonC"/>
              </a:rPr>
              <a:t>. </a:t>
            </a:r>
            <a:r>
              <a:rPr lang="ru-RU" sz="2200" dirty="0" err="1">
                <a:latin typeface="NewtonC"/>
              </a:rPr>
              <a:t>Трог</a:t>
            </a:r>
            <a:r>
              <a:rPr lang="ru-RU" sz="2200" dirty="0">
                <a:latin typeface="NewtonC"/>
              </a:rPr>
              <a:t> расположен северо-восточнее острова Шпицберген в Северном </a:t>
            </a:r>
            <a:r>
              <a:rPr lang="ru-RU" sz="2200" dirty="0" smtClean="0">
                <a:latin typeface="NewtonC"/>
              </a:rPr>
              <a:t>Ледовитом </a:t>
            </a:r>
            <a:r>
              <a:rPr lang="ru-RU" sz="2200" dirty="0">
                <a:latin typeface="NewtonC"/>
              </a:rPr>
              <a:t>океане (рис. 8.7). Аномально высокий тепловой поток выявлен в пределах </a:t>
            </a:r>
            <a:r>
              <a:rPr lang="ru-RU" sz="2200" dirty="0" smtClean="0">
                <a:latin typeface="NewtonC"/>
              </a:rPr>
              <a:t>всей изученной </a:t>
            </a:r>
            <a:r>
              <a:rPr lang="ru-RU" sz="2200" dirty="0">
                <a:latin typeface="NewtonC"/>
              </a:rPr>
              <a:t>части </a:t>
            </a:r>
            <a:r>
              <a:rPr lang="ru-RU" sz="2200" dirty="0" err="1">
                <a:latin typeface="NewtonC"/>
              </a:rPr>
              <a:t>Трога</a:t>
            </a:r>
            <a:r>
              <a:rPr lang="ru-RU" sz="2200" dirty="0">
                <a:latin typeface="NewtonC"/>
              </a:rPr>
              <a:t> Орла [Геотермия арктических морей, 2013]. На </a:t>
            </a:r>
            <a:r>
              <a:rPr lang="ru-RU" sz="2200" dirty="0" smtClean="0">
                <a:latin typeface="NewtonC"/>
              </a:rPr>
              <a:t>большинстве станций </a:t>
            </a:r>
            <a:r>
              <a:rPr lang="ru-RU" sz="2200" dirty="0">
                <a:latin typeface="NewtonC"/>
              </a:rPr>
              <a:t>значения теплового потока превышают 90–100 </a:t>
            </a:r>
            <a:r>
              <a:rPr lang="ru-RU" sz="2200" dirty="0" smtClean="0">
                <a:latin typeface="NewtonC"/>
              </a:rPr>
              <a:t>мВт/м</a:t>
            </a:r>
            <a:r>
              <a:rPr lang="ru-RU" sz="2200" baseline="30000" dirty="0" smtClean="0">
                <a:latin typeface="NewtonC"/>
              </a:rPr>
              <a:t>2</a:t>
            </a:r>
            <a:r>
              <a:rPr lang="ru-RU" sz="2200" dirty="0" smtClean="0">
                <a:latin typeface="NewtonC"/>
              </a:rPr>
              <a:t>.</a:t>
            </a:r>
            <a:endParaRPr lang="ru-RU" sz="2200" dirty="0">
              <a:latin typeface="NewtonC"/>
            </a:endParaRPr>
          </a:p>
          <a:p>
            <a:pPr indent="358775"/>
            <a:r>
              <a:rPr lang="ru-RU" sz="2200" dirty="0">
                <a:latin typeface="NewtonC"/>
              </a:rPr>
              <a:t>Его высокие значения выходят за пределы 400 </a:t>
            </a:r>
            <a:r>
              <a:rPr lang="ru-RU" sz="2200" dirty="0" smtClean="0">
                <a:latin typeface="NewtonC"/>
              </a:rPr>
              <a:t>мВт/м</a:t>
            </a:r>
            <a:r>
              <a:rPr lang="ru-RU" sz="2200" baseline="30000" dirty="0" smtClean="0">
                <a:latin typeface="NewtonC"/>
              </a:rPr>
              <a:t>2</a:t>
            </a:r>
            <a:r>
              <a:rPr lang="ru-RU" sz="2200" dirty="0" smtClean="0">
                <a:latin typeface="NewtonC"/>
              </a:rPr>
              <a:t>, </a:t>
            </a:r>
            <a:r>
              <a:rPr lang="ru-RU" sz="2200" dirty="0">
                <a:latin typeface="NewtonC"/>
              </a:rPr>
              <a:t>максимальное </a:t>
            </a:r>
            <a:r>
              <a:rPr lang="ru-RU" sz="2200" dirty="0" smtClean="0">
                <a:latin typeface="NewtonC"/>
              </a:rPr>
              <a:t>- достигает </a:t>
            </a:r>
            <a:r>
              <a:rPr lang="ru-RU" sz="2200" dirty="0" smtClean="0">
                <a:latin typeface="NewtonC"/>
              </a:rPr>
              <a:t>519 мВт/м</a:t>
            </a:r>
            <a:r>
              <a:rPr lang="ru-RU" sz="2200" baseline="30000" dirty="0" smtClean="0">
                <a:latin typeface="NewtonC"/>
              </a:rPr>
              <a:t>2</a:t>
            </a:r>
            <a:r>
              <a:rPr lang="ru-RU" sz="2200" dirty="0" smtClean="0">
                <a:latin typeface="NewtonC"/>
              </a:rPr>
              <a:t>, </a:t>
            </a:r>
            <a:r>
              <a:rPr lang="ru-RU" sz="2200" dirty="0">
                <a:latin typeface="NewtonC"/>
              </a:rPr>
              <a:t>что типично для </a:t>
            </a:r>
            <a:r>
              <a:rPr lang="ru-RU" sz="2200" dirty="0" err="1">
                <a:latin typeface="NewtonC"/>
              </a:rPr>
              <a:t>рифтовых</a:t>
            </a:r>
            <a:r>
              <a:rPr lang="ru-RU" sz="2200" dirty="0">
                <a:latin typeface="NewtonC"/>
              </a:rPr>
              <a:t> зон.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093283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704" y="0"/>
            <a:ext cx="4101296" cy="69251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6374" y="177440"/>
            <a:ext cx="76817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>
                <a:latin typeface="NewtonC-Italic"/>
              </a:rPr>
              <a:t>Рис. 8.7</a:t>
            </a:r>
            <a:r>
              <a:rPr lang="ru-RU" sz="3600" dirty="0">
                <a:latin typeface="NewtonC"/>
              </a:rPr>
              <a:t>. Распределение теплового </a:t>
            </a:r>
            <a:r>
              <a:rPr lang="ru-RU" sz="3600" dirty="0" smtClean="0">
                <a:latin typeface="NewtonC"/>
              </a:rPr>
              <a:t>потока в </a:t>
            </a:r>
            <a:r>
              <a:rPr lang="ru-RU" sz="3600" dirty="0" err="1">
                <a:latin typeface="NewtonC"/>
              </a:rPr>
              <a:t>Троге</a:t>
            </a:r>
            <a:r>
              <a:rPr lang="ru-RU" sz="3600" dirty="0">
                <a:latin typeface="NewtonC"/>
              </a:rPr>
              <a:t> Орла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94373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64281" y="-123694"/>
            <a:ext cx="76949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>
                <a:solidFill>
                  <a:prstClr val="black"/>
                </a:solidFill>
              </a:rPr>
              <a:t>Тепловой поток переходных зон </a:t>
            </a:r>
            <a:r>
              <a:rPr lang="ru-RU" sz="3600" dirty="0" smtClean="0">
                <a:solidFill>
                  <a:prstClr val="black"/>
                </a:solidFill>
              </a:rPr>
              <a:t>(2)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9523" y="487025"/>
            <a:ext cx="1148980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ru-RU" sz="2400" dirty="0">
                <a:latin typeface="NewtonC"/>
              </a:rPr>
              <a:t>При таких значениях потока экстраполяция термограммы показывает, </a:t>
            </a:r>
            <a:r>
              <a:rPr lang="ru-RU" sz="2400" dirty="0" smtClean="0">
                <a:latin typeface="NewtonC"/>
              </a:rPr>
              <a:t>что на </a:t>
            </a:r>
            <a:r>
              <a:rPr lang="ru-RU" sz="2400" dirty="0">
                <a:latin typeface="NewtonC"/>
              </a:rPr>
              <a:t>глубине 6,5–7 км могут быть встречены </a:t>
            </a:r>
            <a:r>
              <a:rPr lang="ru-RU" sz="2400" dirty="0" err="1">
                <a:latin typeface="NewtonC"/>
              </a:rPr>
              <a:t>солидусные</a:t>
            </a:r>
            <a:r>
              <a:rPr lang="ru-RU" sz="2400" dirty="0">
                <a:latin typeface="NewtonC"/>
              </a:rPr>
              <a:t> значения температуры</a:t>
            </a:r>
            <a:r>
              <a:rPr lang="ru-RU" sz="2400" dirty="0" smtClean="0">
                <a:latin typeface="NewtonC"/>
              </a:rPr>
              <a:t>, при </a:t>
            </a:r>
            <a:r>
              <a:rPr lang="ru-RU" sz="2400" dirty="0">
                <a:latin typeface="NewtonC"/>
              </a:rPr>
              <a:t>которых начинается частичное плавление горных пород. Это </a:t>
            </a:r>
            <a:r>
              <a:rPr lang="ru-RU" sz="2400" dirty="0" smtClean="0">
                <a:latin typeface="NewtonC"/>
              </a:rPr>
              <a:t>предполагает </a:t>
            </a:r>
            <a:r>
              <a:rPr lang="ru-RU" sz="2400" dirty="0">
                <a:latin typeface="NewtonC"/>
              </a:rPr>
              <a:t>деструкцию континентальной коры на всю ее мощность и не исключает </a:t>
            </a:r>
            <a:r>
              <a:rPr lang="ru-RU" sz="2400" dirty="0" smtClean="0">
                <a:latin typeface="NewtonC"/>
              </a:rPr>
              <a:t>проникновения </a:t>
            </a:r>
            <a:r>
              <a:rPr lang="ru-RU" sz="2400" dirty="0">
                <a:latin typeface="NewtonC"/>
              </a:rPr>
              <a:t>в нижние слои осадочного чехла разогретого мантийного </a:t>
            </a:r>
            <a:r>
              <a:rPr lang="ru-RU" sz="2400" dirty="0" smtClean="0">
                <a:latin typeface="NewtonC"/>
              </a:rPr>
              <a:t>вещества [</a:t>
            </a:r>
            <a:r>
              <a:rPr lang="ru-RU" sz="2400" dirty="0">
                <a:latin typeface="NewtonC"/>
              </a:rPr>
              <a:t>Геотермия арктических морей, 2013]. Авторы связывают отсутствие </a:t>
            </a:r>
            <a:r>
              <a:rPr lang="ru-RU" sz="2400" dirty="0" smtClean="0">
                <a:latin typeface="NewtonC"/>
              </a:rPr>
              <a:t>признаков конвекции </a:t>
            </a:r>
            <a:r>
              <a:rPr lang="ru-RU" sz="2400" dirty="0">
                <a:latin typeface="NewtonC"/>
              </a:rPr>
              <a:t>с высокой скоростью осадконакопления терригенного материала</a:t>
            </a:r>
            <a:r>
              <a:rPr lang="ru-RU" sz="2400" dirty="0" smtClean="0">
                <a:latin typeface="NewtonC"/>
              </a:rPr>
              <a:t>, экранирующего </a:t>
            </a:r>
            <a:r>
              <a:rPr lang="ru-RU" sz="2400" dirty="0">
                <a:latin typeface="NewtonC"/>
              </a:rPr>
              <a:t>разгрузку флюидов в придонный слой. Предполагается, что </a:t>
            </a:r>
            <a:r>
              <a:rPr lang="ru-RU" sz="2400" dirty="0" smtClean="0">
                <a:latin typeface="NewtonC"/>
              </a:rPr>
              <a:t>это активный </a:t>
            </a:r>
            <a:r>
              <a:rPr lang="ru-RU" sz="2400" dirty="0">
                <a:latin typeface="NewtonC"/>
              </a:rPr>
              <a:t>рифт, проникающий в земную кору на всю ее мощность.</a:t>
            </a:r>
          </a:p>
          <a:p>
            <a:pPr indent="360363"/>
            <a:r>
              <a:rPr lang="ru-RU" sz="2400" dirty="0">
                <a:latin typeface="NewtonC"/>
              </a:rPr>
              <a:t>В заключение весьма кратко остановимся на плотности теплового потока </a:t>
            </a:r>
            <a:r>
              <a:rPr lang="ru-RU" sz="2400" dirty="0" smtClean="0">
                <a:latin typeface="NewtonC"/>
              </a:rPr>
              <a:t>молодой </a:t>
            </a:r>
            <a:r>
              <a:rPr lang="ru-RU" sz="2400" dirty="0">
                <a:latin typeface="NewtonC"/>
              </a:rPr>
              <a:t>Черноморской впадины, в пределах акватории которой разными </a:t>
            </a:r>
            <a:r>
              <a:rPr lang="ru-RU" sz="2400" dirty="0" smtClean="0">
                <a:latin typeface="NewtonC"/>
              </a:rPr>
              <a:t>исследователями </a:t>
            </a:r>
            <a:r>
              <a:rPr lang="ru-RU" sz="2400" dirty="0">
                <a:latin typeface="NewtonC"/>
              </a:rPr>
              <a:t>выполнены многочисленные измерения.</a:t>
            </a:r>
          </a:p>
          <a:p>
            <a:pPr indent="360363"/>
            <a:r>
              <a:rPr lang="ru-RU" sz="2400" dirty="0">
                <a:latin typeface="NewtonC"/>
              </a:rPr>
              <a:t>Шельф и верхняя часть континентального склона Черного моря до </a:t>
            </a:r>
            <a:r>
              <a:rPr lang="ru-RU" sz="2400" dirty="0" smtClean="0">
                <a:latin typeface="NewtonC"/>
              </a:rPr>
              <a:t>глубин 300–400 </a:t>
            </a:r>
            <a:r>
              <a:rPr lang="ru-RU" sz="2400" dirty="0">
                <a:latin typeface="NewtonC"/>
              </a:rPr>
              <a:t>м характеризуются нестационарным температурным режимом и </a:t>
            </a:r>
            <a:r>
              <a:rPr lang="ru-RU" sz="2400" dirty="0" smtClean="0">
                <a:latin typeface="NewtonC"/>
              </a:rPr>
              <a:t>неблагоприятны </a:t>
            </a:r>
            <a:r>
              <a:rPr lang="ru-RU" sz="2400" dirty="0">
                <a:latin typeface="NewtonC"/>
              </a:rPr>
              <a:t>для осуществления геотермических работ в целях изучения </a:t>
            </a:r>
            <a:r>
              <a:rPr lang="ru-RU" sz="2400" dirty="0" smtClean="0">
                <a:latin typeface="NewtonC"/>
              </a:rPr>
              <a:t>распределения </a:t>
            </a:r>
            <a:r>
              <a:rPr lang="ru-RU" sz="2400" dirty="0">
                <a:latin typeface="NewtonC"/>
              </a:rPr>
              <a:t>глубинного теплового потока.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82528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16359" y="-88777"/>
            <a:ext cx="65455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</a:rPr>
              <a:t>Тепловой поток </a:t>
            </a:r>
            <a:r>
              <a:rPr lang="ru-RU" sz="3600" dirty="0" smtClean="0">
                <a:solidFill>
                  <a:prstClr val="black"/>
                </a:solidFill>
              </a:rPr>
              <a:t>Черного моря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8892" y="333137"/>
            <a:ext cx="1121201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/>
            <a:r>
              <a:rPr lang="ru-RU" sz="2200" dirty="0">
                <a:latin typeface="NewtonC"/>
              </a:rPr>
              <a:t>Большей части акватории </a:t>
            </a:r>
            <a:r>
              <a:rPr lang="ru-RU" sz="2200" dirty="0" smtClean="0">
                <a:latin typeface="NewtonC"/>
              </a:rPr>
              <a:t>Черного моря </a:t>
            </a:r>
            <a:r>
              <a:rPr lang="ru-RU" sz="2200" dirty="0">
                <a:latin typeface="NewtonC"/>
              </a:rPr>
              <a:t>присущ весьма низкий тепловой поток, в </a:t>
            </a:r>
            <a:r>
              <a:rPr lang="ru-RU" sz="2200" dirty="0" smtClean="0">
                <a:latin typeface="NewtonC"/>
              </a:rPr>
              <a:t>основном </a:t>
            </a:r>
            <a:r>
              <a:rPr lang="ru-RU" sz="2200" dirty="0">
                <a:latin typeface="NewtonC"/>
              </a:rPr>
              <a:t>менее 50 </a:t>
            </a:r>
            <a:r>
              <a:rPr lang="ru-RU" sz="2200" dirty="0" smtClean="0">
                <a:latin typeface="NewtonC"/>
              </a:rPr>
              <a:t>мВт/м</a:t>
            </a:r>
            <a:r>
              <a:rPr lang="ru-RU" sz="2200" baseline="30000" dirty="0" smtClean="0">
                <a:latin typeface="NewtonC"/>
              </a:rPr>
              <a:t>2</a:t>
            </a:r>
            <a:r>
              <a:rPr lang="ru-RU" sz="2200" dirty="0" smtClean="0">
                <a:latin typeface="NewtonC"/>
              </a:rPr>
              <a:t> </a:t>
            </a:r>
            <a:r>
              <a:rPr lang="ru-RU" sz="2200" dirty="0">
                <a:latin typeface="NewtonC"/>
              </a:rPr>
              <a:t>[Казанцев, 1998]. В пределах краевых частей моря </a:t>
            </a:r>
            <a:r>
              <a:rPr lang="ru-RU" sz="2200" dirty="0" smtClean="0">
                <a:latin typeface="NewtonC"/>
              </a:rPr>
              <a:t>известно </a:t>
            </a:r>
            <a:r>
              <a:rPr lang="ru-RU" sz="2200" dirty="0">
                <a:latin typeface="NewtonC"/>
              </a:rPr>
              <a:t>несколько разных по площади районов, где поток достигает местами </a:t>
            </a:r>
            <a:r>
              <a:rPr lang="ru-RU" sz="2200" dirty="0" smtClean="0">
                <a:latin typeface="NewtonC"/>
              </a:rPr>
              <a:t>90–100 мВт/м</a:t>
            </a:r>
            <a:r>
              <a:rPr lang="ru-RU" sz="2200" baseline="30000" dirty="0" smtClean="0">
                <a:latin typeface="NewtonC"/>
              </a:rPr>
              <a:t>2</a:t>
            </a:r>
            <a:r>
              <a:rPr lang="ru-RU" sz="2200" dirty="0" smtClean="0">
                <a:latin typeface="NewtonC"/>
              </a:rPr>
              <a:t>. </a:t>
            </a:r>
            <a:r>
              <a:rPr lang="ru-RU" sz="2200" dirty="0">
                <a:latin typeface="NewtonC"/>
              </a:rPr>
              <a:t>Это обширный район высокого потока в болгарском секторе </a:t>
            </a:r>
            <a:r>
              <a:rPr lang="ru-RU" sz="2200" dirty="0" smtClean="0">
                <a:latin typeface="NewtonC"/>
              </a:rPr>
              <a:t>моря и </a:t>
            </a:r>
            <a:r>
              <a:rPr lang="ru-RU" sz="2200" dirty="0">
                <a:latin typeface="NewtonC"/>
              </a:rPr>
              <a:t>несколько меньших участков в других окраинных секторах. Основная </a:t>
            </a:r>
            <a:r>
              <a:rPr lang="ru-RU" sz="2200" dirty="0" smtClean="0">
                <a:latin typeface="NewtonC"/>
              </a:rPr>
              <a:t>глубоководная </a:t>
            </a:r>
            <a:r>
              <a:rPr lang="ru-RU" sz="2200" dirty="0">
                <a:latin typeface="NewtonC"/>
              </a:rPr>
              <a:t>часть моря характеризуется низкими, менее 50 </a:t>
            </a:r>
            <a:r>
              <a:rPr lang="ru-RU" sz="2200" dirty="0" smtClean="0">
                <a:latin typeface="NewtonC"/>
              </a:rPr>
              <a:t>мВт/м</a:t>
            </a:r>
            <a:r>
              <a:rPr lang="ru-RU" sz="2200" baseline="30000" dirty="0" smtClean="0">
                <a:latin typeface="NewtonC"/>
              </a:rPr>
              <a:t>2</a:t>
            </a:r>
            <a:r>
              <a:rPr lang="ru-RU" sz="2200" dirty="0" smtClean="0">
                <a:latin typeface="NewtonC"/>
              </a:rPr>
              <a:t>, </a:t>
            </a:r>
            <a:r>
              <a:rPr lang="ru-RU" sz="2200" dirty="0">
                <a:latin typeface="NewtonC"/>
              </a:rPr>
              <a:t>значениями </a:t>
            </a:r>
            <a:r>
              <a:rPr lang="ru-RU" sz="2200" dirty="0" smtClean="0">
                <a:latin typeface="NewtonC"/>
              </a:rPr>
              <a:t>теплового </a:t>
            </a:r>
            <a:r>
              <a:rPr lang="ru-RU" sz="2200" dirty="0">
                <a:latin typeface="NewtonC"/>
              </a:rPr>
              <a:t>потока, причем выделяются обширные зоны аномально низких его величин</a:t>
            </a:r>
            <a:r>
              <a:rPr lang="ru-RU" sz="2200" dirty="0" smtClean="0">
                <a:latin typeface="NewtonC"/>
              </a:rPr>
              <a:t>, менее </a:t>
            </a:r>
            <a:r>
              <a:rPr lang="ru-RU" sz="2200" dirty="0">
                <a:latin typeface="NewtonC"/>
              </a:rPr>
              <a:t>30 </a:t>
            </a:r>
            <a:r>
              <a:rPr lang="ru-RU" sz="2200" dirty="0" smtClean="0">
                <a:latin typeface="NewtonC"/>
              </a:rPr>
              <a:t>мВт/м</a:t>
            </a:r>
            <a:r>
              <a:rPr lang="ru-RU" sz="2200" baseline="30000" dirty="0" smtClean="0">
                <a:latin typeface="NewtonC"/>
              </a:rPr>
              <a:t>2</a:t>
            </a:r>
            <a:r>
              <a:rPr lang="ru-RU" sz="2200" dirty="0" smtClean="0">
                <a:latin typeface="NewtonC"/>
              </a:rPr>
              <a:t>. </a:t>
            </a:r>
            <a:r>
              <a:rPr lang="ru-RU" sz="2200" dirty="0">
                <a:latin typeface="NewtonC"/>
              </a:rPr>
              <a:t>Наиболее значительная аномалия простирается через всю </a:t>
            </a:r>
            <a:r>
              <a:rPr lang="ru-RU" sz="2200" dirty="0" smtClean="0">
                <a:latin typeface="NewtonC"/>
              </a:rPr>
              <a:t>акваторию </a:t>
            </a:r>
            <a:r>
              <a:rPr lang="ru-RU" sz="2200" dirty="0">
                <a:latin typeface="NewtonC"/>
              </a:rPr>
              <a:t>с запада на восток. Меньшая по площади аномалия низких значений </a:t>
            </a:r>
            <a:r>
              <a:rPr lang="ru-RU" sz="2200" dirty="0" smtClean="0">
                <a:latin typeface="NewtonC"/>
              </a:rPr>
              <a:t>потока </a:t>
            </a:r>
            <a:r>
              <a:rPr lang="ru-RU" sz="2200" dirty="0">
                <a:latin typeface="NewtonC"/>
              </a:rPr>
              <a:t>намечается в северной части моря, напротив Керченского пролива.</a:t>
            </a:r>
          </a:p>
          <a:p>
            <a:pPr indent="531813"/>
            <a:r>
              <a:rPr lang="ru-RU" sz="2200" dirty="0">
                <a:latin typeface="NewtonC"/>
              </a:rPr>
              <a:t>Характерная черта распределения теплового потока в западной части </a:t>
            </a:r>
            <a:r>
              <a:rPr lang="ru-RU" sz="2200" dirty="0" smtClean="0">
                <a:latin typeface="NewtonC"/>
              </a:rPr>
              <a:t>Черного </a:t>
            </a:r>
            <a:r>
              <a:rPr lang="ru-RU" sz="2200" dirty="0">
                <a:latin typeface="NewtonC"/>
              </a:rPr>
              <a:t>моря – низкий уровень его значений – менее 40 </a:t>
            </a:r>
            <a:r>
              <a:rPr lang="ru-RU" sz="2200" dirty="0" smtClean="0">
                <a:latin typeface="NewtonC"/>
              </a:rPr>
              <a:t>мВт/м</a:t>
            </a:r>
            <a:r>
              <a:rPr lang="ru-RU" sz="2200" baseline="30000" dirty="0" smtClean="0">
                <a:latin typeface="NewtonC"/>
              </a:rPr>
              <a:t>2</a:t>
            </a:r>
            <a:r>
              <a:rPr lang="ru-RU" sz="2200" dirty="0" smtClean="0">
                <a:latin typeface="NewtonC"/>
              </a:rPr>
              <a:t>, </a:t>
            </a:r>
            <a:r>
              <a:rPr lang="ru-RU" sz="2200" dirty="0">
                <a:latin typeface="NewtonC"/>
              </a:rPr>
              <a:t>полоса которых </a:t>
            </a:r>
            <a:r>
              <a:rPr lang="ru-RU" sz="2200" dirty="0" smtClean="0">
                <a:latin typeface="NewtonC"/>
              </a:rPr>
              <a:t>пересекает </a:t>
            </a:r>
            <a:r>
              <a:rPr lang="ru-RU" sz="2200" dirty="0">
                <a:latin typeface="NewtonC"/>
              </a:rPr>
              <a:t>всю впадину от северо-западного склона до южного, местами </a:t>
            </a:r>
            <a:r>
              <a:rPr lang="ru-RU" sz="2200" dirty="0" smtClean="0">
                <a:latin typeface="NewtonC"/>
              </a:rPr>
              <a:t>опускаясь ниже </a:t>
            </a:r>
            <a:r>
              <a:rPr lang="ru-RU" sz="2200" dirty="0">
                <a:latin typeface="NewtonC"/>
              </a:rPr>
              <a:t>20 </a:t>
            </a:r>
            <a:r>
              <a:rPr lang="ru-RU" sz="2200" dirty="0" smtClean="0">
                <a:latin typeface="NewtonC"/>
              </a:rPr>
              <a:t>мВт/м</a:t>
            </a:r>
            <a:r>
              <a:rPr lang="ru-RU" sz="2200" baseline="30000" dirty="0" smtClean="0">
                <a:latin typeface="NewtonC"/>
              </a:rPr>
              <a:t>2</a:t>
            </a:r>
            <a:r>
              <a:rPr lang="ru-RU" sz="2200" dirty="0" smtClean="0">
                <a:latin typeface="NewtonC"/>
              </a:rPr>
              <a:t> </a:t>
            </a:r>
            <a:r>
              <a:rPr lang="ru-RU" sz="2200" dirty="0">
                <a:latin typeface="NewtonC"/>
              </a:rPr>
              <a:t>(рис. 8.8). Расположение изолиний распространения толщи </a:t>
            </a:r>
            <a:r>
              <a:rPr lang="ru-RU" sz="2200" dirty="0" smtClean="0">
                <a:latin typeface="NewtonC"/>
              </a:rPr>
              <a:t>плиоцен-четвертичных </a:t>
            </a:r>
            <a:r>
              <a:rPr lang="ru-RU" sz="2200" dirty="0">
                <a:latin typeface="NewtonC"/>
              </a:rPr>
              <a:t>осадков, изученных в общих чертах </a:t>
            </a:r>
            <a:r>
              <a:rPr lang="ru-RU" sz="2200" dirty="0" smtClean="0">
                <a:latin typeface="NewtonC"/>
              </a:rPr>
              <a:t>сейсмопрофилированием </a:t>
            </a:r>
            <a:r>
              <a:rPr lang="ru-RU" sz="2200" dirty="0">
                <a:latin typeface="NewtonC"/>
              </a:rPr>
              <a:t>и вскрытых подводными скважинами, говорит о том, что мощные толщи </a:t>
            </a:r>
            <a:r>
              <a:rPr lang="ru-RU" sz="2200" dirty="0" smtClean="0">
                <a:latin typeface="NewtonC"/>
              </a:rPr>
              <a:t>этих сравнительно </a:t>
            </a:r>
            <a:r>
              <a:rPr lang="ru-RU" sz="2200" dirty="0">
                <a:latin typeface="NewtonC"/>
              </a:rPr>
              <a:t>молодых осадков распространяются с северо-запада через всю </a:t>
            </a:r>
            <a:r>
              <a:rPr lang="ru-RU" sz="2200" dirty="0" smtClean="0">
                <a:latin typeface="NewtonC"/>
              </a:rPr>
              <a:t>впадину </a:t>
            </a:r>
            <a:r>
              <a:rPr lang="ru-RU" sz="2200" dirty="0">
                <a:latin typeface="NewtonC"/>
              </a:rPr>
              <a:t>вплоть до южного склона.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916446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46" y="1058397"/>
            <a:ext cx="8785190" cy="55854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5747" y="0"/>
            <a:ext cx="11955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222222"/>
                </a:solidFill>
                <a:latin typeface="Arial" panose="020B0604020202020204" pitchFamily="34" charset="0"/>
              </a:rPr>
              <a:t>Контуры Черного моря современные и 5000 лет до н.э.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0318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441" y="96021"/>
            <a:ext cx="1112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Схема теплового потока Черного моря, мВт/м</a:t>
            </a:r>
            <a:r>
              <a:rPr lang="ru-RU" sz="3600" b="1" baseline="30000" dirty="0" smtClean="0">
                <a:solidFill>
                  <a:srgbClr val="222222"/>
                </a:solidFill>
                <a:latin typeface="Arial" panose="020B0604020202020204" pitchFamily="34" charset="0"/>
              </a:rPr>
              <a:t>2</a:t>
            </a:r>
            <a:endParaRPr lang="ru-RU" sz="3600" baseline="30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68" y="813553"/>
            <a:ext cx="9352132" cy="57699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7441" y="1574885"/>
            <a:ext cx="29106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NewtonC"/>
              </a:rPr>
              <a:t>Рисунок</a:t>
            </a:r>
          </a:p>
          <a:p>
            <a:r>
              <a:rPr lang="ru-RU" dirty="0" smtClean="0">
                <a:latin typeface="NewtonC"/>
              </a:rPr>
              <a:t>Схема </a:t>
            </a:r>
            <a:r>
              <a:rPr lang="ru-RU" dirty="0">
                <a:latin typeface="NewtonC"/>
              </a:rPr>
              <a:t>распределения теплового </a:t>
            </a:r>
            <a:r>
              <a:rPr lang="ru-RU" dirty="0" smtClean="0">
                <a:latin typeface="NewtonC"/>
              </a:rPr>
              <a:t>потока</a:t>
            </a:r>
          </a:p>
          <a:p>
            <a:r>
              <a:rPr lang="ru-RU" dirty="0" smtClean="0">
                <a:latin typeface="NewtonC"/>
              </a:rPr>
              <a:t>в </a:t>
            </a:r>
            <a:r>
              <a:rPr lang="ru-RU" dirty="0">
                <a:latin typeface="NewtonC"/>
              </a:rPr>
              <a:t>Черноморском регионе:</a:t>
            </a:r>
          </a:p>
          <a:p>
            <a:r>
              <a:rPr lang="ru-RU" i="1" dirty="0">
                <a:latin typeface="NewtonC-Italic"/>
              </a:rPr>
              <a:t>1 </a:t>
            </a:r>
            <a:r>
              <a:rPr lang="ru-RU" dirty="0">
                <a:latin typeface="NewtonC"/>
              </a:rPr>
              <a:t>– изолинии теплового потока, мВт/м2</a:t>
            </a:r>
            <a:r>
              <a:rPr lang="ru-RU" dirty="0" smtClean="0">
                <a:latin typeface="NewtonC"/>
              </a:rPr>
              <a:t>;</a:t>
            </a:r>
          </a:p>
          <a:p>
            <a:r>
              <a:rPr lang="ru-RU" i="1" dirty="0" smtClean="0">
                <a:latin typeface="NewtonC-Italic"/>
              </a:rPr>
              <a:t>2 </a:t>
            </a:r>
            <a:r>
              <a:rPr lang="ru-RU" dirty="0">
                <a:latin typeface="NewtonC"/>
              </a:rPr>
              <a:t>– главные разломные зоны; </a:t>
            </a:r>
            <a:r>
              <a:rPr lang="ru-RU" i="1" dirty="0">
                <a:latin typeface="NewtonC-Italic"/>
              </a:rPr>
              <a:t>3 </a:t>
            </a:r>
            <a:r>
              <a:rPr lang="ru-RU" dirty="0">
                <a:latin typeface="NewtonC"/>
              </a:rPr>
              <a:t>– </a:t>
            </a:r>
            <a:r>
              <a:rPr lang="ru-RU" dirty="0" smtClean="0">
                <a:latin typeface="NewtonC"/>
              </a:rPr>
              <a:t>границы</a:t>
            </a:r>
          </a:p>
          <a:p>
            <a:r>
              <a:rPr lang="ru-RU" dirty="0" smtClean="0">
                <a:latin typeface="NewtonC"/>
              </a:rPr>
              <a:t>основных тектонических </a:t>
            </a:r>
            <a:r>
              <a:rPr lang="ru-RU" dirty="0">
                <a:latin typeface="NewtonC"/>
              </a:rPr>
              <a:t>элементов; </a:t>
            </a:r>
            <a:endParaRPr lang="ru-RU" dirty="0" smtClean="0">
              <a:latin typeface="NewtonC"/>
            </a:endParaRPr>
          </a:p>
          <a:p>
            <a:r>
              <a:rPr lang="ru-RU" i="1" dirty="0" smtClean="0">
                <a:latin typeface="NewtonC-Italic"/>
              </a:rPr>
              <a:t>4 </a:t>
            </a:r>
            <a:r>
              <a:rPr lang="ru-RU" dirty="0">
                <a:latin typeface="NewtonC"/>
              </a:rPr>
              <a:t>– границы зон с ≪</a:t>
            </a:r>
            <a:r>
              <a:rPr lang="ru-RU" dirty="0" err="1">
                <a:latin typeface="NewtonC"/>
              </a:rPr>
              <a:t>безгранитной</a:t>
            </a:r>
            <a:r>
              <a:rPr lang="ru-RU" dirty="0">
                <a:latin typeface="NewtonC"/>
              </a:rPr>
              <a:t>≫ </a:t>
            </a:r>
            <a:endParaRPr lang="ru-RU" dirty="0" smtClean="0">
              <a:latin typeface="NewtonC"/>
            </a:endParaRPr>
          </a:p>
          <a:p>
            <a:r>
              <a:rPr lang="ru-RU" dirty="0" smtClean="0">
                <a:latin typeface="NewtonC"/>
              </a:rPr>
              <a:t>земной </a:t>
            </a:r>
            <a:r>
              <a:rPr lang="ru-RU" dirty="0">
                <a:latin typeface="NewtonC"/>
              </a:rPr>
              <a:t>корой </a:t>
            </a:r>
            <a:endParaRPr lang="ru-RU" dirty="0" smtClean="0">
              <a:latin typeface="NewtonC"/>
            </a:endParaRPr>
          </a:p>
          <a:p>
            <a:r>
              <a:rPr lang="ru-RU" dirty="0" smtClean="0">
                <a:latin typeface="NewtonC"/>
              </a:rPr>
              <a:t>[</a:t>
            </a:r>
            <a:r>
              <a:rPr lang="ru-RU" dirty="0">
                <a:latin typeface="NewtonC"/>
              </a:rPr>
              <a:t>Кутас, 2010]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206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8815" y="775684"/>
            <a:ext cx="111811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atin typeface="NewtonC"/>
              </a:rPr>
              <a:t>Сопоставление распределения плотности теплового потока с </a:t>
            </a:r>
            <a:r>
              <a:rPr lang="ru-RU" sz="2600" dirty="0" smtClean="0">
                <a:latin typeface="NewtonC"/>
              </a:rPr>
              <a:t>рассмотренными </a:t>
            </a:r>
            <a:r>
              <a:rPr lang="ru-RU" sz="2600" dirty="0">
                <a:latin typeface="NewtonC"/>
              </a:rPr>
              <a:t>данными о мощности </a:t>
            </a:r>
            <a:r>
              <a:rPr lang="ru-RU" sz="2600" dirty="0" smtClean="0">
                <a:latin typeface="NewtonC"/>
              </a:rPr>
              <a:t>плиоцен-четвертичных </a:t>
            </a:r>
            <a:r>
              <a:rPr lang="ru-RU" sz="2600" dirty="0">
                <a:latin typeface="NewtonC"/>
              </a:rPr>
              <a:t>отложений показывает, что </a:t>
            </a:r>
            <a:r>
              <a:rPr lang="ru-RU" sz="2600" dirty="0" smtClean="0">
                <a:latin typeface="NewtonC"/>
              </a:rPr>
              <a:t>полоса </a:t>
            </a:r>
            <a:r>
              <a:rPr lang="ru-RU" sz="2600" dirty="0">
                <a:latin typeface="NewtonC"/>
              </a:rPr>
              <a:t>низких значений потока совпадает в общих чертах с контуром </a:t>
            </a:r>
            <a:r>
              <a:rPr lang="ru-RU" sz="2600" dirty="0" smtClean="0">
                <a:latin typeface="NewtonC"/>
              </a:rPr>
              <a:t>распространения этой </a:t>
            </a:r>
            <a:r>
              <a:rPr lang="ru-RU" sz="2600" dirty="0">
                <a:latin typeface="NewtonC"/>
              </a:rPr>
              <a:t>толщи. Следовательно, величины теплового потока связаны с </a:t>
            </a:r>
            <a:r>
              <a:rPr lang="ru-RU" sz="2600" dirty="0" smtClean="0">
                <a:latin typeface="NewtonC"/>
              </a:rPr>
              <a:t>сохраняющимся </a:t>
            </a:r>
            <a:r>
              <a:rPr lang="ru-RU" sz="2600" dirty="0">
                <a:latin typeface="NewtonC"/>
              </a:rPr>
              <a:t>еще влиянием интенсивного осадконакопления, которое имело место в </a:t>
            </a:r>
            <a:r>
              <a:rPr lang="ru-RU" sz="2600" dirty="0" smtClean="0">
                <a:latin typeface="NewtonC"/>
              </a:rPr>
              <a:t>плиоцен-четвертичное </a:t>
            </a:r>
            <a:r>
              <a:rPr lang="ru-RU" sz="2600" dirty="0">
                <a:latin typeface="NewtonC"/>
              </a:rPr>
              <a:t>время, непосредственно после резкого опускания </a:t>
            </a:r>
            <a:r>
              <a:rPr lang="ru-RU" sz="2600" dirty="0" smtClean="0">
                <a:latin typeface="NewtonC"/>
              </a:rPr>
              <a:t>Черноморской впадины </a:t>
            </a:r>
            <a:r>
              <a:rPr lang="ru-RU" sz="2600" dirty="0">
                <a:latin typeface="NewtonC"/>
              </a:rPr>
              <a:t>на 1000 м, когда могли создаться условия для лавинной седиментации.</a:t>
            </a:r>
          </a:p>
          <a:p>
            <a:r>
              <a:rPr lang="ru-RU" sz="2600" dirty="0">
                <a:latin typeface="NewtonC"/>
              </a:rPr>
              <a:t>В окраинных частях впадины (болгарский и турецкий секторы, у берегов Крыма</a:t>
            </a:r>
            <a:r>
              <a:rPr lang="ru-RU" sz="2600" dirty="0" smtClean="0">
                <a:latin typeface="NewtonC"/>
              </a:rPr>
              <a:t>) осадконакопления </a:t>
            </a:r>
            <a:r>
              <a:rPr lang="ru-RU" sz="2600" dirty="0">
                <a:latin typeface="NewtonC"/>
              </a:rPr>
              <a:t>с такими скоростями не было и средний уровень потока </a:t>
            </a:r>
            <a:r>
              <a:rPr lang="ru-RU" sz="2600" dirty="0" smtClean="0">
                <a:latin typeface="NewtonC"/>
              </a:rPr>
              <a:t>здесь составляет </a:t>
            </a:r>
            <a:r>
              <a:rPr lang="ru-RU" sz="2600" dirty="0">
                <a:latin typeface="NewtonC"/>
              </a:rPr>
              <a:t>50–60 мВт/м</a:t>
            </a:r>
            <a:r>
              <a:rPr lang="ru-RU" sz="2600" baseline="30000" dirty="0">
                <a:latin typeface="NewtonC"/>
              </a:rPr>
              <a:t>2</a:t>
            </a:r>
            <a:r>
              <a:rPr lang="ru-RU" sz="2600" dirty="0">
                <a:latin typeface="NewtonC"/>
              </a:rPr>
              <a:t>, что соответствует современному глубинному его </a:t>
            </a:r>
            <a:r>
              <a:rPr lang="ru-RU" sz="2600" dirty="0" smtClean="0">
                <a:latin typeface="NewtonC"/>
              </a:rPr>
              <a:t>значению</a:t>
            </a:r>
            <a:r>
              <a:rPr lang="ru-RU" sz="2600" dirty="0">
                <a:latin typeface="NewtonC"/>
              </a:rPr>
              <a:t>, характерному для данного блока земной коры [Казанцев, 1998; Кутас, 2010].</a:t>
            </a:r>
            <a:endParaRPr lang="ru-RU" sz="2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99280" y="175519"/>
            <a:ext cx="10147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Тепловой </a:t>
            </a:r>
            <a:r>
              <a:rPr lang="ru-RU" sz="3600" b="1" dirty="0">
                <a:solidFill>
                  <a:srgbClr val="222222"/>
                </a:solidFill>
                <a:latin typeface="Arial" panose="020B0604020202020204" pitchFamily="34" charset="0"/>
              </a:rPr>
              <a:t>потока Черного </a:t>
            </a:r>
            <a:r>
              <a:rPr lang="ru-RU" sz="36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моря (выводы)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400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4090" y="118728"/>
            <a:ext cx="117251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RespectNr-Bold"/>
              </a:rPr>
              <a:t>Контрольные </a:t>
            </a:r>
            <a:r>
              <a:rPr lang="ru-RU" sz="2400" b="1" dirty="0" smtClean="0">
                <a:latin typeface="RespectNr-Bold"/>
              </a:rPr>
              <a:t>вопросы</a:t>
            </a:r>
            <a:endParaRPr lang="ru-RU" sz="2400" b="1" dirty="0">
              <a:latin typeface="RespectNr-Bold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6468" y="822408"/>
            <a:ext cx="113978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NewtonC"/>
              </a:rPr>
              <a:t>1. </a:t>
            </a:r>
            <a:r>
              <a:rPr lang="ru-RU" sz="2400" dirty="0" smtClean="0">
                <a:latin typeface="NewtonC"/>
              </a:rPr>
              <a:t>Расскажите об истории </a:t>
            </a:r>
            <a:r>
              <a:rPr lang="ru-RU" sz="2400" dirty="0">
                <a:latin typeface="NewtonC"/>
              </a:rPr>
              <a:t>геотермических исследований в Мировом океане.</a:t>
            </a:r>
          </a:p>
          <a:p>
            <a:r>
              <a:rPr lang="ru-RU" sz="2400" dirty="0">
                <a:latin typeface="NewtonC"/>
              </a:rPr>
              <a:t>2. Для чего предназначено морское бурение</a:t>
            </a:r>
            <a:r>
              <a:rPr lang="ru-RU" sz="2400" dirty="0" smtClean="0">
                <a:latin typeface="NewtonC"/>
              </a:rPr>
              <a:t>?</a:t>
            </a:r>
          </a:p>
          <a:p>
            <a:r>
              <a:rPr lang="ru-RU" sz="2400" dirty="0" smtClean="0">
                <a:latin typeface="NewtonC"/>
              </a:rPr>
              <a:t>3. Какими буровыми установками выполняется бурение в морях и океанах?</a:t>
            </a:r>
            <a:endParaRPr lang="ru-RU" sz="2400" dirty="0">
              <a:latin typeface="NewtonC"/>
            </a:endParaRPr>
          </a:p>
          <a:p>
            <a:r>
              <a:rPr lang="ru-RU" sz="2400" dirty="0" smtClean="0">
                <a:latin typeface="NewtonC"/>
              </a:rPr>
              <a:t>4</a:t>
            </a:r>
            <a:r>
              <a:rPr lang="ru-RU" sz="2400" dirty="0">
                <a:latin typeface="NewtonC"/>
              </a:rPr>
              <a:t>. Как выполняют геотермические исследования в акваториях?</a:t>
            </a:r>
          </a:p>
          <a:p>
            <a:r>
              <a:rPr lang="ru-RU" sz="2400" dirty="0">
                <a:latin typeface="NewtonC"/>
              </a:rPr>
              <a:t>5. Для чего предназначены грунтовые трубки?</a:t>
            </a:r>
          </a:p>
          <a:p>
            <a:r>
              <a:rPr lang="ru-RU" sz="2400" dirty="0">
                <a:latin typeface="NewtonC"/>
              </a:rPr>
              <a:t>6. Как определяют теплопроводность донных илов</a:t>
            </a:r>
            <a:r>
              <a:rPr lang="ru-RU" sz="2400" dirty="0" smtClean="0">
                <a:latin typeface="NewtonC"/>
              </a:rPr>
              <a:t>?</a:t>
            </a:r>
            <a:r>
              <a:rPr lang="ru-RU" sz="2400" dirty="0">
                <a:latin typeface="NewtonC"/>
              </a:rPr>
              <a:t> </a:t>
            </a:r>
            <a:endParaRPr lang="ru-RU" sz="2400" dirty="0" smtClean="0">
              <a:latin typeface="NewtonC"/>
            </a:endParaRPr>
          </a:p>
          <a:p>
            <a:r>
              <a:rPr lang="ru-RU" sz="2400" dirty="0" smtClean="0">
                <a:latin typeface="NewtonC"/>
              </a:rPr>
              <a:t>7. </a:t>
            </a:r>
            <a:r>
              <a:rPr lang="ru-RU" sz="2400" dirty="0">
                <a:latin typeface="NewtonC"/>
              </a:rPr>
              <a:t>Расскажите об основных открытиях океанического бурения.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7951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82" y="73788"/>
            <a:ext cx="11865338" cy="667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66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5066" y="0"/>
            <a:ext cx="11095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/>
                </a:solidFill>
                <a:latin typeface="NewtonC"/>
              </a:rPr>
              <a:t>Использование бурового судна </a:t>
            </a:r>
            <a:r>
              <a:rPr lang="en-GB" sz="3200" b="1" dirty="0">
                <a:solidFill>
                  <a:prstClr val="black"/>
                </a:solidFill>
                <a:latin typeface="NewtonC"/>
              </a:rPr>
              <a:t>Glomar Challenger</a:t>
            </a:r>
            <a:r>
              <a:rPr lang="ru-RU" sz="3200" b="1" dirty="0">
                <a:solidFill>
                  <a:prstClr val="black"/>
                </a:solidFill>
                <a:latin typeface="NewtonC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419" y="487025"/>
            <a:ext cx="1151295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1813"/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С августа 1968 года судно использовалось в течение 15 лет для научных экспедиций по программе Глубоководного бурения</a:t>
            </a: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пересекая Срединно-Атлантический рифт между Южной Америкой и Африкой с </a:t>
            </a: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бурением </a:t>
            </a: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и отбором 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керна в заданных </a:t>
            </a: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местах, Оно могло бурить до глубины 6900 м при глубине до дна - 6100 м . 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При определении возраста керна </a:t>
            </a:r>
            <a:r>
              <a:rPr lang="ru-RU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палеонтологичскими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 и радиоизотопными методами </a:t>
            </a: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было 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сделано заключительное подтверждение гипотезы расширения морского дна и, соответственно – </a:t>
            </a: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гипотезы 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плитной тектоники.</a:t>
            </a:r>
          </a:p>
          <a:p>
            <a:pPr lvl="0" indent="531813"/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В течение 1970 года при проведении исследований в Средиземном море геологи подняли на борт керн, содержащий гипс и ангидрит, каменную соль, различные другие минералы </a:t>
            </a:r>
            <a:r>
              <a:rPr lang="ru-RU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эвапоритов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, которые обычно формируются при  испарении рассолов или морской воды. Это явилось первым достоверным подтверждением о </a:t>
            </a: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древнем</a:t>
            </a:r>
            <a:r>
              <a:rPr lang="en-US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высыхании Средиземного моря – </a:t>
            </a:r>
            <a:r>
              <a:rPr lang="ru-RU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Мессинский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 кризис солености.</a:t>
            </a:r>
          </a:p>
          <a:p>
            <a:pPr lvl="0" indent="531813"/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После активной работы в течение 15 лет судна </a:t>
            </a:r>
            <a:r>
              <a:rPr lang="en-GB" sz="2400" dirty="0">
                <a:solidFill>
                  <a:srgbClr val="222222"/>
                </a:solidFill>
                <a:latin typeface="Arial" panose="020B0604020202020204" pitchFamily="34" charset="0"/>
              </a:rPr>
              <a:t>Glomar Challenger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, его эксплуатация завершилась в ноябре 1983 года и позже он был разобран на металлолом.   </a:t>
            </a:r>
          </a:p>
        </p:txBody>
      </p:sp>
    </p:spTree>
    <p:extLst>
      <p:ext uri="{BB962C8B-B14F-4D97-AF65-F5344CB8AC3E}">
        <p14:creationId xmlns:p14="http://schemas.microsoft.com/office/powerpoint/2010/main" val="1471749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5017" y="0"/>
            <a:ext cx="9167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solidFill>
                  <a:srgbClr val="222222"/>
                </a:solidFill>
                <a:latin typeface="Arial" panose="020B0604020202020204" pitchFamily="34" charset="0"/>
              </a:rPr>
              <a:t>Буровое </a:t>
            </a:r>
            <a:r>
              <a:rPr lang="ru-RU" sz="3600" dirty="0">
                <a:solidFill>
                  <a:srgbClr val="222222"/>
                </a:solidFill>
                <a:latin typeface="Arial" panose="020B0604020202020204" pitchFamily="34" charset="0"/>
              </a:rPr>
              <a:t>судно </a:t>
            </a:r>
            <a:r>
              <a:rPr lang="en-GB" sz="3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3600" dirty="0">
                <a:solidFill>
                  <a:srgbClr val="222222"/>
                </a:solidFill>
                <a:latin typeface="Arial" panose="020B0604020202020204" pitchFamily="34" charset="0"/>
              </a:rPr>
              <a:t>«</a:t>
            </a:r>
            <a:r>
              <a:rPr lang="en-GB" sz="3600" dirty="0">
                <a:solidFill>
                  <a:srgbClr val="222222"/>
                </a:solidFill>
                <a:latin typeface="Arial" panose="020B0604020202020204" pitchFamily="34" charset="0"/>
              </a:rPr>
              <a:t>JOIDES Resolution</a:t>
            </a:r>
            <a:r>
              <a:rPr lang="ru-RU" sz="3600" dirty="0">
                <a:solidFill>
                  <a:srgbClr val="222222"/>
                </a:solidFill>
                <a:latin typeface="Arial" panose="020B0604020202020204" pitchFamily="34" charset="0"/>
              </a:rPr>
              <a:t>»</a:t>
            </a:r>
            <a:endParaRPr lang="ru-RU" sz="3600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225" y="986230"/>
            <a:ext cx="6669144" cy="52074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4800" y="986230"/>
            <a:ext cx="47880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После того как завершилась  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эксплуатация </a:t>
            </a: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корабля «</a:t>
            </a:r>
            <a:r>
              <a:rPr lang="en-GB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Glomar Challenger</a:t>
            </a: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» в 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ноябре 1983 </a:t>
            </a: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года на смену ему </a:t>
            </a: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было </a:t>
            </a: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построено и введено в эксплуатацию в 1985 году более мощное буровое судно </a:t>
            </a:r>
            <a:r>
              <a:rPr lang="en-GB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«</a:t>
            </a:r>
            <a:r>
              <a:rPr lang="en-GB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JOIDES Resolution</a:t>
            </a: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»</a:t>
            </a:r>
            <a:r>
              <a:rPr lang="en-GB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,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37" y="3663886"/>
            <a:ext cx="4670385" cy="299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67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2515" y="5183327"/>
            <a:ext cx="11516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5894" y="-58487"/>
            <a:ext cx="104519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/>
                </a:solidFill>
                <a:latin typeface="NewtonC"/>
              </a:rPr>
              <a:t>О буровом судне </a:t>
            </a:r>
            <a:r>
              <a:rPr lang="en-GB" sz="3200" b="1" dirty="0">
                <a:solidFill>
                  <a:prstClr val="black"/>
                </a:solidFill>
                <a:latin typeface="NewtonC"/>
              </a:rPr>
              <a:t>«JOIDES Resolution»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6611" y="526288"/>
            <a:ext cx="1184861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/>
            <a:r>
              <a:rPr lang="en-US" sz="2200" dirty="0">
                <a:latin typeface="Open Sans"/>
              </a:rPr>
              <a:t>JOIDES </a:t>
            </a:r>
            <a:r>
              <a:rPr lang="ru-RU" sz="2200" dirty="0" smtClean="0">
                <a:latin typeface="Open Sans"/>
              </a:rPr>
              <a:t>является сокращение от </a:t>
            </a:r>
            <a:r>
              <a:rPr lang="en-US" sz="2200" dirty="0" smtClean="0">
                <a:latin typeface="Open Sans"/>
              </a:rPr>
              <a:t>the </a:t>
            </a:r>
            <a:r>
              <a:rPr lang="en-US" sz="2200" dirty="0">
                <a:latin typeface="Open Sans"/>
              </a:rPr>
              <a:t>Joint Oceanographic Institutions for Deep Earth </a:t>
            </a:r>
            <a:r>
              <a:rPr lang="en-US" sz="2200" dirty="0" smtClean="0">
                <a:latin typeface="Open Sans"/>
              </a:rPr>
              <a:t>Sampling</a:t>
            </a:r>
            <a:r>
              <a:rPr lang="ru-RU" sz="2200" dirty="0" smtClean="0">
                <a:latin typeface="Open Sans"/>
              </a:rPr>
              <a:t> (Объединенные океанографические учреждения для глубоководного отбора проб)</a:t>
            </a:r>
            <a:r>
              <a:rPr lang="en-US" sz="2200" dirty="0" smtClean="0">
                <a:latin typeface="Open Sans"/>
              </a:rPr>
              <a:t>, </a:t>
            </a:r>
            <a:r>
              <a:rPr lang="ru-RU" sz="2200" dirty="0" smtClean="0">
                <a:latin typeface="Open Sans"/>
              </a:rPr>
              <a:t>которые представляют сотрудничество </a:t>
            </a:r>
            <a:r>
              <a:rPr lang="ru-RU" sz="2200" dirty="0" smtClean="0">
                <a:latin typeface="Open Sans"/>
              </a:rPr>
              <a:t>университетов, </a:t>
            </a:r>
            <a:r>
              <a:rPr lang="ru-RU" sz="2200" dirty="0" smtClean="0">
                <a:latin typeface="Open Sans"/>
              </a:rPr>
              <a:t>которые занимаются изучением геологии под морским дном. В </a:t>
            </a:r>
            <a:r>
              <a:rPr lang="ru-RU" sz="2200" dirty="0" smtClean="0">
                <a:latin typeface="Open Sans"/>
              </a:rPr>
              <a:t>наше </a:t>
            </a:r>
            <a:r>
              <a:rPr lang="ru-RU" sz="2200" dirty="0" smtClean="0">
                <a:latin typeface="Open Sans"/>
              </a:rPr>
              <a:t>время судно используется учеными из сотен университетов по всему миру.</a:t>
            </a:r>
          </a:p>
          <a:p>
            <a:pPr indent="531813"/>
            <a:r>
              <a:rPr lang="ru-RU" sz="2200" dirty="0" smtClean="0">
                <a:latin typeface="Open Sans"/>
              </a:rPr>
              <a:t>Работа на буровом судне </a:t>
            </a:r>
            <a:r>
              <a:rPr lang="ru-RU" sz="2200" dirty="0">
                <a:latin typeface="Open Sans"/>
              </a:rPr>
              <a:t>«</a:t>
            </a:r>
            <a:r>
              <a:rPr lang="en-GB" sz="2200" dirty="0">
                <a:latin typeface="Open Sans"/>
              </a:rPr>
              <a:t>JOIDES </a:t>
            </a:r>
            <a:r>
              <a:rPr lang="en-GB" sz="2200" dirty="0" smtClean="0">
                <a:latin typeface="Open Sans"/>
              </a:rPr>
              <a:t>Resolution</a:t>
            </a:r>
            <a:r>
              <a:rPr lang="ru-RU" sz="2200" dirty="0" smtClean="0">
                <a:latin typeface="Open Sans"/>
              </a:rPr>
              <a:t>» </a:t>
            </a:r>
            <a:r>
              <a:rPr lang="ru-RU" sz="2200" dirty="0" smtClean="0">
                <a:latin typeface="Open Sans"/>
              </a:rPr>
              <a:t>продолжается в течение 24 часов ежедневно. Группа специалистов на судне может включать 50 </a:t>
            </a:r>
            <a:r>
              <a:rPr lang="ru-RU" sz="2200" dirty="0" smtClean="0">
                <a:latin typeface="Open Sans"/>
              </a:rPr>
              <a:t>ученых </a:t>
            </a:r>
            <a:r>
              <a:rPr lang="ru-RU" sz="2200" dirty="0" smtClean="0">
                <a:latin typeface="Open Sans"/>
              </a:rPr>
              <a:t>и техников, а его команда состоит из 65 человек. Команда состоит из моряков, специалистов по бурению и др. Состав ученых для каждого рейса комплектуется чтобы обеспечить наилучшие результаты по достижению поставленных задач.</a:t>
            </a:r>
          </a:p>
          <a:p>
            <a:pPr indent="531813"/>
            <a:r>
              <a:rPr lang="ru-RU" sz="2200" dirty="0" smtClean="0">
                <a:latin typeface="Open Sans"/>
              </a:rPr>
              <a:t>Океанское глубоководное бурение продолжалось до сентября 2003 года, после которого началась программа Международного глубоководного бурения океанов. В период с 2006 по 2008 год судно было полностью модернизировано включая новое буровое оборудование, новые улучшения и значительное обновление. Оно приступило к бурению в 2009 году </a:t>
            </a:r>
            <a:r>
              <a:rPr lang="ru-RU" sz="2200" dirty="0" smtClean="0">
                <a:latin typeface="Open Sans"/>
              </a:rPr>
              <a:t>вместе </a:t>
            </a:r>
            <a:r>
              <a:rPr lang="ru-RU" sz="2200" dirty="0" smtClean="0">
                <a:latin typeface="Open Sans"/>
              </a:rPr>
              <a:t>с японским судном </a:t>
            </a:r>
            <a:r>
              <a:rPr lang="en-GB" sz="2200" dirty="0" err="1" smtClean="0">
                <a:latin typeface="Open Sans"/>
              </a:rPr>
              <a:t>Chikyu</a:t>
            </a:r>
            <a:r>
              <a:rPr lang="ru-RU" sz="2200" dirty="0" smtClean="0">
                <a:latin typeface="Open Sans"/>
              </a:rPr>
              <a:t>. В 2013 году программа была переименована в Международную программу океанических исследований.</a:t>
            </a:r>
          </a:p>
          <a:p>
            <a:pPr indent="531813"/>
            <a:r>
              <a:rPr lang="ru-RU" sz="2200" dirty="0" smtClean="0">
                <a:latin typeface="Open Sans"/>
              </a:rPr>
              <a:t>Судно работает в настоящее время под флагом Кипра.</a:t>
            </a:r>
          </a:p>
        </p:txBody>
      </p:sp>
    </p:spTree>
    <p:extLst>
      <p:ext uri="{BB962C8B-B14F-4D97-AF65-F5344CB8AC3E}">
        <p14:creationId xmlns:p14="http://schemas.microsoft.com/office/powerpoint/2010/main" val="886367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225" y="58723"/>
            <a:ext cx="11613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СТАНОВЛЕНИЕ ГЕОТЕРМИЧЕСКИХ </a:t>
            </a:r>
            <a:r>
              <a:rPr lang="ru-RU" sz="2400" b="1" dirty="0" smtClean="0"/>
              <a:t>ИССЛЕДОВАНИЙ В </a:t>
            </a:r>
            <a:r>
              <a:rPr lang="ru-RU" sz="2400" b="1" dirty="0"/>
              <a:t>МИРОВОМ ОКЕАНЕ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225" y="520388"/>
            <a:ext cx="1161355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/>
            <a:r>
              <a:rPr lang="ru-RU" sz="2400" dirty="0">
                <a:latin typeface="NewtonC"/>
              </a:rPr>
              <a:t>За прошедшие годы в Мировом океане пробурили сотни </a:t>
            </a:r>
            <a:r>
              <a:rPr lang="ru-RU" sz="2400" dirty="0" smtClean="0">
                <a:latin typeface="NewtonC"/>
              </a:rPr>
              <a:t>скважин (при этом выполнялся комплексный каротаж (в ряде случаев включая термограммы скважин), </a:t>
            </a:r>
            <a:r>
              <a:rPr lang="ru-RU" sz="2400" dirty="0">
                <a:latin typeface="NewtonC"/>
              </a:rPr>
              <a:t>которые</a:t>
            </a:r>
            <a:r>
              <a:rPr lang="ru-RU" sz="2400" dirty="0" smtClean="0">
                <a:latin typeface="NewtonC"/>
              </a:rPr>
              <a:t>, пройдя </a:t>
            </a:r>
            <a:r>
              <a:rPr lang="ru-RU" sz="2400" dirty="0">
                <a:latin typeface="NewtonC"/>
              </a:rPr>
              <a:t>рыхлые отложения, углубились в подстилающие базальты. Самая </a:t>
            </a:r>
            <a:r>
              <a:rPr lang="ru-RU" sz="2400" dirty="0" smtClean="0">
                <a:latin typeface="NewtonC"/>
              </a:rPr>
              <a:t>глубокая </a:t>
            </a:r>
            <a:r>
              <a:rPr lang="ru-RU" sz="2400" dirty="0">
                <a:latin typeface="NewtonC"/>
              </a:rPr>
              <a:t>скважина, пробуренная в Тихом океане к югу от берегов Коста-Рики, </a:t>
            </a:r>
            <a:r>
              <a:rPr lang="ru-RU" sz="2400" dirty="0" smtClean="0">
                <a:latin typeface="NewtonC"/>
              </a:rPr>
              <a:t>достигла </a:t>
            </a:r>
            <a:r>
              <a:rPr lang="ru-RU" sz="2400" dirty="0">
                <a:latin typeface="NewtonC"/>
              </a:rPr>
              <a:t>2105 м ниже океанского дна [Попов, Кременецкий, 1999</a:t>
            </a:r>
            <a:r>
              <a:rPr lang="ru-RU" sz="2400" dirty="0" smtClean="0">
                <a:latin typeface="NewtonC"/>
              </a:rPr>
              <a:t>].</a:t>
            </a:r>
          </a:p>
          <a:p>
            <a:pPr indent="531813"/>
            <a:r>
              <a:rPr lang="ru-RU" sz="2400" dirty="0">
                <a:latin typeface="NewtonC"/>
              </a:rPr>
              <a:t>Рассмотрим тепловое поле абиссальных котловин Мирового океана, </a:t>
            </a:r>
            <a:r>
              <a:rPr lang="ru-RU" sz="2400" dirty="0" smtClean="0">
                <a:latin typeface="NewtonC"/>
              </a:rPr>
              <a:t>особенности </a:t>
            </a:r>
            <a:r>
              <a:rPr lang="ru-RU" sz="2400" dirty="0">
                <a:latin typeface="NewtonC"/>
              </a:rPr>
              <a:t>теплового потока срединно-океанических хребтов, трансформных </a:t>
            </a:r>
            <a:r>
              <a:rPr lang="ru-RU" sz="2400" dirty="0" smtClean="0">
                <a:latin typeface="NewtonC"/>
              </a:rPr>
              <a:t>разломов </a:t>
            </a:r>
            <a:r>
              <a:rPr lang="ru-RU" sz="2400" dirty="0">
                <a:latin typeface="NewtonC"/>
              </a:rPr>
              <a:t>и зон перехода от континентов к океанам.</a:t>
            </a:r>
          </a:p>
          <a:p>
            <a:pPr indent="531813"/>
            <a:r>
              <a:rPr lang="ru-RU" sz="2400" dirty="0">
                <a:latin typeface="NewtonC"/>
              </a:rPr>
              <a:t>При изучении плотности теплового потока в морях и океанах используют </a:t>
            </a:r>
            <a:r>
              <a:rPr lang="ru-RU" sz="2400" dirty="0" smtClean="0">
                <a:latin typeface="NewtonC"/>
              </a:rPr>
              <a:t>метод </a:t>
            </a:r>
            <a:r>
              <a:rPr lang="ru-RU" sz="2400" dirty="0" smtClean="0">
                <a:latin typeface="NewtonC"/>
              </a:rPr>
              <a:t>раздельного </a:t>
            </a:r>
            <a:r>
              <a:rPr lang="ru-RU" sz="2400" dirty="0">
                <a:latin typeface="NewtonC"/>
              </a:rPr>
              <a:t>определения теплопроводности донных илов на образцах, поднятых </a:t>
            </a:r>
            <a:r>
              <a:rPr lang="ru-RU" sz="2400" dirty="0" smtClean="0">
                <a:latin typeface="NewtonC"/>
              </a:rPr>
              <a:t>со дна </a:t>
            </a:r>
            <a:r>
              <a:rPr lang="ru-RU" sz="2400" dirty="0">
                <a:latin typeface="NewtonC"/>
              </a:rPr>
              <a:t>акваторий либо непосредственно измеренных </a:t>
            </a:r>
            <a:r>
              <a:rPr lang="ru-RU" sz="2400" i="1" dirty="0" err="1">
                <a:latin typeface="NewtonC-Italic"/>
              </a:rPr>
              <a:t>in</a:t>
            </a:r>
            <a:r>
              <a:rPr lang="ru-RU" sz="2400" i="1" dirty="0">
                <a:latin typeface="NewtonC-Italic"/>
              </a:rPr>
              <a:t> </a:t>
            </a:r>
            <a:r>
              <a:rPr lang="ru-RU" sz="2400" i="1" dirty="0" err="1">
                <a:latin typeface="NewtonC-Italic"/>
              </a:rPr>
              <a:t>situ</a:t>
            </a:r>
            <a:r>
              <a:rPr lang="ru-RU" sz="2400" dirty="0">
                <a:latin typeface="NewtonC"/>
              </a:rPr>
              <a:t>, и данные по </a:t>
            </a:r>
            <a:r>
              <a:rPr lang="ru-RU" sz="2400" dirty="0" smtClean="0">
                <a:latin typeface="NewtonC"/>
              </a:rPr>
              <a:t>геотермическому </a:t>
            </a:r>
            <a:r>
              <a:rPr lang="ru-RU" sz="2400" dirty="0">
                <a:latin typeface="NewtonC"/>
              </a:rPr>
              <a:t>градиенту. Перемножение этих величин представляет собой плотность </a:t>
            </a:r>
            <a:r>
              <a:rPr lang="ru-RU" sz="2400" dirty="0" smtClean="0">
                <a:latin typeface="NewtonC"/>
              </a:rPr>
              <a:t>теплового </a:t>
            </a:r>
            <a:r>
              <a:rPr lang="ru-RU" sz="2400" dirty="0">
                <a:latin typeface="NewtonC"/>
              </a:rPr>
              <a:t>потока. Кроме того, в послевоенные годы пробурены сотни скважин в </a:t>
            </a:r>
            <a:r>
              <a:rPr lang="ru-RU" sz="2400" dirty="0" smtClean="0">
                <a:latin typeface="NewtonC"/>
              </a:rPr>
              <a:t>дне акваторий </a:t>
            </a:r>
            <a:r>
              <a:rPr lang="ru-RU" sz="2400" dirty="0">
                <a:latin typeface="NewtonC"/>
              </a:rPr>
              <a:t>морей и океанов с отбором образцов горных пород. В этом случае </a:t>
            </a:r>
            <a:r>
              <a:rPr lang="ru-RU" sz="2400" dirty="0" smtClean="0">
                <a:latin typeface="NewtonC"/>
              </a:rPr>
              <a:t>изучение </a:t>
            </a:r>
            <a:r>
              <a:rPr lang="ru-RU" sz="2400" dirty="0">
                <a:latin typeface="NewtonC"/>
              </a:rPr>
              <a:t>теплового потока выполняют по обычной технологии, освоенной для скважин.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06709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2198" y="-92278"/>
            <a:ext cx="10001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prstClr val="black"/>
                </a:solidFill>
              </a:rPr>
              <a:t>Начало изучения теплового потока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2391" y="854994"/>
            <a:ext cx="114608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NewtonC"/>
              </a:rPr>
              <a:t>Изучение теплового потока через дно акваторий началось только в </a:t>
            </a:r>
            <a:r>
              <a:rPr lang="ru-RU" sz="2200" dirty="0" smtClean="0">
                <a:latin typeface="NewtonC"/>
              </a:rPr>
              <a:t>послевоенные годы</a:t>
            </a:r>
            <a:r>
              <a:rPr lang="ru-RU" sz="2200" dirty="0">
                <a:latin typeface="NewtonC"/>
              </a:rPr>
              <a:t>. Первые измерения были выполнены Э. </a:t>
            </a:r>
            <a:r>
              <a:rPr lang="ru-RU" sz="2200" dirty="0" err="1">
                <a:latin typeface="NewtonC"/>
              </a:rPr>
              <a:t>Буллардом</a:t>
            </a:r>
            <a:r>
              <a:rPr lang="ru-RU" sz="2200" dirty="0">
                <a:latin typeface="NewtonC"/>
              </a:rPr>
              <a:t> [</a:t>
            </a:r>
            <a:r>
              <a:rPr lang="ru-RU" sz="2200" dirty="0" err="1">
                <a:latin typeface="NewtonC"/>
              </a:rPr>
              <a:t>Bullard</a:t>
            </a:r>
            <a:r>
              <a:rPr lang="ru-RU" sz="2200" dirty="0">
                <a:latin typeface="NewtonC"/>
              </a:rPr>
              <a:t>, 1954</a:t>
            </a:r>
            <a:r>
              <a:rPr lang="ru-RU" sz="2200" dirty="0" smtClean="0">
                <a:latin typeface="NewtonC"/>
              </a:rPr>
              <a:t>] и </a:t>
            </a:r>
            <a:r>
              <a:rPr lang="ru-RU" sz="2200" dirty="0">
                <a:latin typeface="NewtonC"/>
              </a:rPr>
              <a:t>другими исследователями. Реальные геотермические исследования были </a:t>
            </a:r>
            <a:r>
              <a:rPr lang="ru-RU" sz="2200" dirty="0" smtClean="0">
                <a:latin typeface="NewtonC"/>
              </a:rPr>
              <a:t>начаты </a:t>
            </a:r>
            <a:r>
              <a:rPr lang="ru-RU" sz="2200" dirty="0">
                <a:latin typeface="NewtonC"/>
              </a:rPr>
              <a:t>в </a:t>
            </a:r>
            <a:r>
              <a:rPr lang="ru-RU" sz="2200" dirty="0" smtClean="0">
                <a:latin typeface="NewtonC"/>
              </a:rPr>
              <a:t>1950-х </a:t>
            </a:r>
            <a:r>
              <a:rPr lang="ru-RU" sz="2200" dirty="0">
                <a:latin typeface="NewtonC"/>
              </a:rPr>
              <a:t>гг. [</a:t>
            </a:r>
            <a:r>
              <a:rPr lang="ru-RU" sz="2200" dirty="0" err="1">
                <a:latin typeface="NewtonC"/>
              </a:rPr>
              <a:t>Revelle</a:t>
            </a:r>
            <a:r>
              <a:rPr lang="ru-RU" sz="2200" dirty="0">
                <a:latin typeface="NewtonC"/>
              </a:rPr>
              <a:t>, </a:t>
            </a:r>
            <a:r>
              <a:rPr lang="ru-RU" sz="2200" dirty="0" err="1">
                <a:latin typeface="NewtonC"/>
              </a:rPr>
              <a:t>Maxwell</a:t>
            </a:r>
            <a:r>
              <a:rPr lang="ru-RU" sz="2200" dirty="0">
                <a:latin typeface="NewtonC"/>
              </a:rPr>
              <a:t>, 1952]. Несмотря на накопленный опыт, до сих </a:t>
            </a:r>
            <a:r>
              <a:rPr lang="ru-RU" sz="2200" dirty="0" smtClean="0">
                <a:latin typeface="NewtonC"/>
              </a:rPr>
              <a:t>пор остается </a:t>
            </a:r>
            <a:r>
              <a:rPr lang="ru-RU" sz="2200" dirty="0">
                <a:latin typeface="NewtonC"/>
              </a:rPr>
              <a:t>часть нерешенных проблем при изучении теплового потока акваторий, </a:t>
            </a:r>
            <a:r>
              <a:rPr lang="ru-RU" sz="2200" dirty="0" smtClean="0">
                <a:latin typeface="NewtonC"/>
              </a:rPr>
              <a:t>они касаются </a:t>
            </a:r>
            <a:r>
              <a:rPr lang="ru-RU" sz="2200" dirty="0">
                <a:latin typeface="NewtonC"/>
              </a:rPr>
              <a:t>гидротермальных процессов в донных илах вблизи </a:t>
            </a:r>
            <a:r>
              <a:rPr lang="ru-RU" sz="2200" dirty="0" smtClean="0">
                <a:latin typeface="NewtonC"/>
              </a:rPr>
              <a:t>срединно-океанических рифтов </a:t>
            </a:r>
            <a:r>
              <a:rPr lang="ru-RU" sz="2200" dirty="0">
                <a:latin typeface="NewtonC"/>
              </a:rPr>
              <a:t>вследствие их тектонической раздробленности. Неясно, до какой </a:t>
            </a:r>
            <a:r>
              <a:rPr lang="ru-RU" sz="2200" dirty="0" smtClean="0">
                <a:latin typeface="NewtonC"/>
              </a:rPr>
              <a:t>глубины эта </a:t>
            </a:r>
            <a:r>
              <a:rPr lang="ru-RU" sz="2200" dirty="0">
                <a:latin typeface="NewtonC"/>
              </a:rPr>
              <a:t>циркуляция проникает в океаническую кору. Важны учет соотношения </a:t>
            </a:r>
            <a:r>
              <a:rPr lang="ru-RU" sz="2200" dirty="0" smtClean="0">
                <a:latin typeface="NewtonC"/>
              </a:rPr>
              <a:t>теплового </a:t>
            </a:r>
            <a:r>
              <a:rPr lang="ru-RU" sz="2200" dirty="0">
                <a:latin typeface="NewtonC"/>
              </a:rPr>
              <a:t>потока и топографии морского дна, требуется снижение погрешности </a:t>
            </a:r>
            <a:r>
              <a:rPr lang="ru-RU" sz="2200" dirty="0" smtClean="0">
                <a:latin typeface="NewtonC"/>
              </a:rPr>
              <a:t>морских </a:t>
            </a:r>
            <a:r>
              <a:rPr lang="ru-RU" sz="2200" dirty="0">
                <a:latin typeface="NewtonC"/>
              </a:rPr>
              <a:t>зондов, используемых для определения теплового потока и др. Считают, </a:t>
            </a:r>
            <a:r>
              <a:rPr lang="ru-RU" sz="2200" dirty="0" smtClean="0">
                <a:latin typeface="NewtonC"/>
              </a:rPr>
              <a:t>что погрешность </a:t>
            </a:r>
            <a:r>
              <a:rPr lang="ru-RU" sz="2200" dirty="0">
                <a:latin typeface="NewtonC"/>
              </a:rPr>
              <a:t>измерения морскими зондами не должна превышать 5 %. В </a:t>
            </a:r>
            <a:r>
              <a:rPr lang="ru-RU" sz="2200" dirty="0" smtClean="0">
                <a:latin typeface="NewtonC"/>
              </a:rPr>
              <a:t>областях сноса </a:t>
            </a:r>
            <a:r>
              <a:rPr lang="ru-RU" sz="2200" dirty="0">
                <a:latin typeface="NewtonC"/>
              </a:rPr>
              <a:t>с континентов грубообломочного материала формируются плотные, в </a:t>
            </a:r>
            <a:r>
              <a:rPr lang="ru-RU" sz="2200" dirty="0" smtClean="0">
                <a:latin typeface="NewtonC"/>
              </a:rPr>
              <a:t>отличие </a:t>
            </a:r>
            <a:r>
              <a:rPr lang="ru-RU" sz="2200" dirty="0">
                <a:latin typeface="NewtonC"/>
              </a:rPr>
              <a:t>от илов глубоководных частей акватории, морские отложения, в которые </a:t>
            </a:r>
            <a:r>
              <a:rPr lang="ru-RU" sz="2200" dirty="0" smtClean="0">
                <a:latin typeface="NewtonC"/>
              </a:rPr>
              <a:t>сложно </a:t>
            </a:r>
            <a:r>
              <a:rPr lang="ru-RU" sz="2200" dirty="0">
                <a:latin typeface="NewtonC"/>
              </a:rPr>
              <a:t>заглублять геотермические зонды. Постепенное уплотнение донных </a:t>
            </a:r>
            <a:r>
              <a:rPr lang="ru-RU" sz="2200" dirty="0" smtClean="0">
                <a:latin typeface="NewtonC"/>
              </a:rPr>
              <a:t>отложений приводит </a:t>
            </a:r>
            <a:r>
              <a:rPr lang="ru-RU" sz="2200" dirty="0">
                <a:latin typeface="NewtonC"/>
              </a:rPr>
              <a:t>к отжиму из них воды, что отражается в переносе тепла конвекцией и т. п.</a:t>
            </a:r>
          </a:p>
          <a:p>
            <a:r>
              <a:rPr lang="ru-RU" sz="2200" dirty="0">
                <a:latin typeface="NewtonC"/>
              </a:rPr>
              <a:t>Поэтому каждое определение теплового потока должно тщательно анализироваться.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020398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6569" y="88822"/>
            <a:ext cx="124499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</a:rPr>
              <a:t>УСЛОВИЯ ГЕОТЕРМИЧЕСКИХ </a:t>
            </a:r>
            <a:r>
              <a:rPr lang="ru-RU" sz="2800" dirty="0" smtClean="0">
                <a:solidFill>
                  <a:prstClr val="black"/>
                </a:solidFill>
              </a:rPr>
              <a:t>ИССЛЕДОВАНИЙ В </a:t>
            </a:r>
            <a:r>
              <a:rPr lang="ru-RU" sz="2800" dirty="0">
                <a:solidFill>
                  <a:prstClr val="black"/>
                </a:solidFill>
              </a:rPr>
              <a:t>ДНЕ АКВАТОРИЙ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9020" y="986914"/>
            <a:ext cx="115342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NewtonC"/>
              </a:rPr>
              <a:t>По сравнению с сушей дно акваторий – удобная среда для изучения </a:t>
            </a:r>
            <a:r>
              <a:rPr lang="ru-RU" sz="2400" dirty="0" smtClean="0">
                <a:latin typeface="NewtonC"/>
              </a:rPr>
              <a:t>теплового потока</a:t>
            </a:r>
            <a:r>
              <a:rPr lang="ru-RU" sz="2400" dirty="0">
                <a:latin typeface="NewtonC"/>
              </a:rPr>
              <a:t>. На </a:t>
            </a:r>
            <a:r>
              <a:rPr lang="ru-RU" sz="2400" dirty="0" smtClean="0">
                <a:latin typeface="NewtonC"/>
              </a:rPr>
              <a:t>суше необходимо </a:t>
            </a:r>
            <a:r>
              <a:rPr lang="ru-RU" sz="2400" dirty="0">
                <a:latin typeface="NewtonC"/>
              </a:rPr>
              <a:t>наличие скважин для геотермических </a:t>
            </a:r>
            <a:r>
              <a:rPr lang="ru-RU" sz="2400" dirty="0" smtClean="0">
                <a:latin typeface="NewtonC"/>
              </a:rPr>
              <a:t>исследований в </a:t>
            </a:r>
            <a:r>
              <a:rPr lang="ru-RU" sz="2400" dirty="0">
                <a:latin typeface="NewtonC"/>
              </a:rPr>
              <a:t>заданном месте, тогда как в подавляющей части акваторий дно покрыто </a:t>
            </a:r>
            <a:r>
              <a:rPr lang="ru-RU" sz="2400" dirty="0" smtClean="0">
                <a:latin typeface="NewtonC"/>
              </a:rPr>
              <a:t>слоем рыхлых </a:t>
            </a:r>
            <a:r>
              <a:rPr lang="ru-RU" sz="2400" dirty="0">
                <a:latin typeface="NewtonC"/>
              </a:rPr>
              <a:t>отложений, в </a:t>
            </a:r>
            <a:r>
              <a:rPr lang="ru-RU" sz="2400" dirty="0" smtClean="0">
                <a:latin typeface="NewtonC"/>
              </a:rPr>
              <a:t>которое </a:t>
            </a:r>
            <a:r>
              <a:rPr lang="ru-RU" sz="2400" dirty="0">
                <a:latin typeface="NewtonC"/>
              </a:rPr>
              <a:t>можно внедрить геотермический зонд почти </a:t>
            </a:r>
            <a:r>
              <a:rPr lang="ru-RU" sz="2400" dirty="0" smtClean="0">
                <a:latin typeface="NewtonC"/>
              </a:rPr>
              <a:t>повсеместно</a:t>
            </a:r>
            <a:r>
              <a:rPr lang="ru-RU" sz="2400" dirty="0">
                <a:latin typeface="NewtonC"/>
              </a:rPr>
              <a:t>. Поэтому геотермические измерения на океанах могут быть </a:t>
            </a:r>
            <a:r>
              <a:rPr lang="ru-RU" sz="2400" dirty="0" smtClean="0">
                <a:latin typeface="NewtonC"/>
              </a:rPr>
              <a:t>выполнены </a:t>
            </a:r>
            <a:r>
              <a:rPr lang="ru-RU" sz="2400" dirty="0">
                <a:latin typeface="NewtonC"/>
              </a:rPr>
              <a:t>практически всюду, где есть донные осадки. В связи с этим количество </a:t>
            </a:r>
            <a:r>
              <a:rPr lang="ru-RU" sz="2400" dirty="0" smtClean="0">
                <a:latin typeface="NewtonC"/>
              </a:rPr>
              <a:t>изме</a:t>
            </a:r>
            <a:r>
              <a:rPr lang="ru-RU" sz="2400" dirty="0">
                <a:latin typeface="NewtonC"/>
              </a:rPr>
              <a:t>рений на акваториях растет быстрее, чем на суше. Еще в 1970-х гг. оно </a:t>
            </a:r>
            <a:r>
              <a:rPr lang="ru-RU" sz="2400" dirty="0" smtClean="0">
                <a:latin typeface="NewtonC"/>
              </a:rPr>
              <a:t>превысило число </a:t>
            </a:r>
            <a:r>
              <a:rPr lang="ru-RU" sz="2400" dirty="0">
                <a:latin typeface="NewtonC"/>
              </a:rPr>
              <a:t>континентальных измерений. Однако в скважинах удается изучить </a:t>
            </a:r>
            <a:r>
              <a:rPr lang="ru-RU" sz="2400" dirty="0" smtClean="0">
                <a:latin typeface="NewtonC"/>
              </a:rPr>
              <a:t>геотермический </a:t>
            </a:r>
            <a:r>
              <a:rPr lang="ru-RU" sz="2400" dirty="0">
                <a:latin typeface="NewtonC"/>
              </a:rPr>
              <a:t>градиент и значения плотности теплового потока на больших </a:t>
            </a:r>
            <a:r>
              <a:rPr lang="ru-RU" sz="2400" dirty="0" smtClean="0">
                <a:latin typeface="NewtonC"/>
              </a:rPr>
              <a:t>интервалах </a:t>
            </a:r>
            <a:r>
              <a:rPr lang="ru-RU" sz="2400" dirty="0">
                <a:latin typeface="NewtonC"/>
              </a:rPr>
              <a:t>глубины, тогда как в донных отложениях – только в интервале </a:t>
            </a:r>
            <a:r>
              <a:rPr lang="ru-RU" sz="2400" dirty="0" smtClean="0">
                <a:latin typeface="NewtonC"/>
              </a:rPr>
              <a:t>нескольких метров</a:t>
            </a:r>
            <a:r>
              <a:rPr lang="ru-RU" sz="2400" dirty="0">
                <a:latin typeface="NewtonC"/>
              </a:rPr>
              <a:t>. В случае неоднородных по глубине отложений это может приводить к </a:t>
            </a:r>
            <a:r>
              <a:rPr lang="ru-RU" sz="2400" dirty="0" smtClean="0">
                <a:latin typeface="NewtonC"/>
              </a:rPr>
              <a:t>дополнительным </a:t>
            </a:r>
            <a:r>
              <a:rPr lang="ru-RU" sz="2400" dirty="0">
                <a:latin typeface="NewtonC"/>
              </a:rPr>
              <a:t>погрешностям в определении теплового потока. Морские </a:t>
            </a:r>
            <a:r>
              <a:rPr lang="ru-RU" sz="2400" dirty="0" smtClean="0">
                <a:latin typeface="NewtonC"/>
              </a:rPr>
              <a:t>измерения </a:t>
            </a:r>
            <a:r>
              <a:rPr lang="ru-RU" sz="2400" dirty="0">
                <a:latin typeface="NewtonC"/>
              </a:rPr>
              <a:t>подвержены придонным искажениям в большей степени, чем </a:t>
            </a:r>
            <a:r>
              <a:rPr lang="ru-RU" sz="2400" dirty="0" smtClean="0">
                <a:latin typeface="NewtonC"/>
              </a:rPr>
              <a:t>приповерхностным </a:t>
            </a:r>
            <a:r>
              <a:rPr lang="ru-RU" sz="2400" dirty="0">
                <a:latin typeface="NewtonC"/>
              </a:rPr>
              <a:t>на континентах, которые с глубиной скважин снижаются.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696466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TM16401371[[fn=Атлас]]</Template>
  <TotalTime>24130</TotalTime>
  <Words>3539</Words>
  <Application>Microsoft Office PowerPoint</Application>
  <PresentationFormat>Широкоэкранный</PresentationFormat>
  <Paragraphs>108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0" baseType="lpstr">
      <vt:lpstr>Arial</vt:lpstr>
      <vt:lpstr>Calibri Light</vt:lpstr>
      <vt:lpstr>NewtonC</vt:lpstr>
      <vt:lpstr>NewtonC-Italic</vt:lpstr>
      <vt:lpstr>Open Sans</vt:lpstr>
      <vt:lpstr>RespectNr-Bold</vt:lpstr>
      <vt:lpstr>Roboto Condensed</vt:lpstr>
      <vt:lpstr>Rockwell</vt:lpstr>
      <vt:lpstr>Times New Roman</vt:lpstr>
      <vt:lpstr>Wingdings</vt:lpstr>
      <vt:lpstr>Atlas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ГЕОТЕРМИИ</dc:title>
  <dc:creator>zui</dc:creator>
  <cp:lastModifiedBy>zui</cp:lastModifiedBy>
  <cp:revision>401</cp:revision>
  <dcterms:created xsi:type="dcterms:W3CDTF">2019-02-02T14:46:29Z</dcterms:created>
  <dcterms:modified xsi:type="dcterms:W3CDTF">2019-03-05T15:48:37Z</dcterms:modified>
</cp:coreProperties>
</file>