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1" r:id="rId3"/>
    <p:sldId id="264" r:id="rId4"/>
    <p:sldId id="267" r:id="rId5"/>
    <p:sldId id="274" r:id="rId6"/>
    <p:sldId id="275" r:id="rId7"/>
    <p:sldId id="268" r:id="rId8"/>
    <p:sldId id="269" r:id="rId9"/>
    <p:sldId id="270" r:id="rId10"/>
    <p:sldId id="272" r:id="rId11"/>
    <p:sldId id="273" r:id="rId12"/>
    <p:sldId id="257" r:id="rId13"/>
    <p:sldId id="265" r:id="rId14"/>
    <p:sldId id="261" r:id="rId15"/>
    <p:sldId id="266" r:id="rId16"/>
    <p:sldId id="258" r:id="rId17"/>
    <p:sldId id="262" r:id="rId18"/>
    <p:sldId id="263" r:id="rId19"/>
    <p:sldId id="256" r:id="rId20"/>
    <p:sldId id="25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44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1462C-7754-401E-BFCD-AA88B0A52466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FABA-D7C0-4A8A-90DE-4643AD6AB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066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1462C-7754-401E-BFCD-AA88B0A52466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FABA-D7C0-4A8A-90DE-4643AD6AB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313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1462C-7754-401E-BFCD-AA88B0A52466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FABA-D7C0-4A8A-90DE-4643AD6AB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531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1462C-7754-401E-BFCD-AA88B0A52466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FABA-D7C0-4A8A-90DE-4643AD6AB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751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1462C-7754-401E-BFCD-AA88B0A52466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FABA-D7C0-4A8A-90DE-4643AD6AB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721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1462C-7754-401E-BFCD-AA88B0A52466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FABA-D7C0-4A8A-90DE-4643AD6AB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244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1462C-7754-401E-BFCD-AA88B0A52466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FABA-D7C0-4A8A-90DE-4643AD6AB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370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1462C-7754-401E-BFCD-AA88B0A52466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FABA-D7C0-4A8A-90DE-4643AD6AB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500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1462C-7754-401E-BFCD-AA88B0A52466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FABA-D7C0-4A8A-90DE-4643AD6AB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796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1462C-7754-401E-BFCD-AA88B0A52466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FABA-D7C0-4A8A-90DE-4643AD6AB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916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1462C-7754-401E-BFCD-AA88B0A52466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0FABA-D7C0-4A8A-90DE-4643AD6AB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338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1462C-7754-401E-BFCD-AA88B0A52466}" type="datetimeFigureOut">
              <a:rPr lang="ru-RU" smtClean="0"/>
              <a:t>05.03.2018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0FABA-D7C0-4A8A-90DE-4643AD6AB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57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8888" y="927252"/>
            <a:ext cx="1133493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7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История и методология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7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геологических наук </a:t>
            </a:r>
            <a:endParaRPr lang="ru-RU" sz="800" dirty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Презентация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Кафедра инженерной геологии и геофизики   </a:t>
            </a:r>
            <a:endParaRPr lang="ru-RU" sz="800" dirty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Географического факультета БГУ</a:t>
            </a:r>
            <a:r>
              <a:rPr lang="ru-RU" sz="3200" dirty="0">
                <a:solidFill>
                  <a:srgbClr val="898989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lang="ru-RU" sz="800" dirty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lang="ru-RU" sz="800" dirty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Составитель: </a:t>
            </a:r>
            <a:r>
              <a:rPr lang="ru-RU" sz="28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Творонович-Севрук</a:t>
            </a:r>
            <a:r>
              <a:rPr lang="ru-RU" sz="28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 Даниил Леонидович </a:t>
            </a:r>
            <a:endParaRPr lang="ru-RU" sz="24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829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74" y="333375"/>
            <a:ext cx="11575519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79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34" y="314324"/>
            <a:ext cx="11372180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82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7884" y="1385677"/>
            <a:ext cx="10151953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Важнейшие черты понятия «наука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pPr lvl="0" algn="just">
              <a:spcAft>
                <a:spcPts val="0"/>
              </a:spcAft>
            </a:pP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ru-RU" sz="4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ru-RU" sz="4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Критерии </a:t>
            </a:r>
            <a:r>
              <a:rPr lang="ru-RU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научности в </a:t>
            </a:r>
            <a:r>
              <a:rPr lang="ru-RU" sz="4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геологии</a:t>
            </a:r>
            <a:endParaRPr lang="ru-RU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189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228" y="770176"/>
            <a:ext cx="11814772" cy="532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Существует много толкований и объяснений термина «наука»</a:t>
            </a: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Традиционно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 термином наука понимается область деятельности человека, направленная на создание и систематизацию и обобщение объективных знаний о окружающем его мире. </a:t>
            </a:r>
            <a:r>
              <a:rPr lang="ru-RU" sz="28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Геология относится к направлению естественных наук. </a:t>
            </a:r>
            <a:endParaRPr lang="ru-RU" sz="20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1F497D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Большой энциклопедический словарь под ред. </a:t>
            </a:r>
            <a:r>
              <a:rPr lang="ru-RU" sz="2800" dirty="0" err="1">
                <a:solidFill>
                  <a:srgbClr val="1F497D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А.М.Прохорова,С</a:t>
            </a:r>
            <a:r>
              <a:rPr lang="ru-RU" sz="2800" dirty="0">
                <a:solidFill>
                  <a:srgbClr val="1F497D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.-Петербург. 1993 Т 1 -2 1630 с.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895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550" y="468175"/>
            <a:ext cx="1172423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 Наука – форма духовной деятельности людей, направленная на производство знаний о природе, обществе и о самом познании, имеющая непосредственную цель постижения истины и открытия объективных законов. Наука – это: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0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институт (НИИ, вузы, академии наук и др.)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0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отрасль духовного производства (НИОКР);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0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особая система знаний (целостная система понятий, законов, теорий).</a:t>
            </a:r>
          </a:p>
          <a:p>
            <a:pPr fontAlgn="base"/>
            <a:r>
              <a:rPr lang="ru-RU" sz="20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Классификации наук: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000" b="1" i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предмету и методу познания: естественные, социальные и гуманитарные, о познании и мышлении, технические и математические;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000" b="1" i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удаленности от практики: фундаментальные и прикладные.</a:t>
            </a:r>
          </a:p>
          <a:p>
            <a:pPr fontAlgn="base"/>
            <a:r>
              <a:rPr lang="ru-RU" sz="2000" b="1" i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Функции науки: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0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культурно-мировоззренческая,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0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познавательно-объяснительная,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0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прогностическая,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0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(социальные прогнозирование, управление и развитие).</a:t>
            </a:r>
          </a:p>
          <a:p>
            <a:pPr fontAlgn="base"/>
            <a:r>
              <a:rPr lang="ru-RU" sz="20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fontAlgn="base"/>
            <a:r>
              <a:rPr lang="ru-RU" sz="20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Общекультурные характеристики науки:</a:t>
            </a:r>
            <a:r>
              <a:rPr lang="ru-RU" sz="2000" b="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рациональность, критичность, индивидуальность, коммуникабельность.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052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15" y="259728"/>
            <a:ext cx="11176906" cy="648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51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015" y="165752"/>
            <a:ext cx="11932467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0" i="0" dirty="0" smtClean="0">
              <a:solidFill>
                <a:srgbClr val="000000"/>
              </a:solidFill>
              <a:effectLst/>
              <a:latin typeface="PT Sans"/>
            </a:endParaRPr>
          </a:p>
          <a:p>
            <a:pPr algn="just"/>
            <a:r>
              <a:rPr lang="ru-RU" sz="2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знаний. Иными словами, как процесс по получению новых знаний. Данный аспект предполагает изучение с помощью эпистемологии – учении о познании науки. Основой служат субъект и объект познания. Научное познание имеет результат в виде объективного знания о мире. Объективное оно, потому что не зависит от состояния субъекта. Особый вид мировоззрения. </a:t>
            </a:r>
          </a:p>
          <a:p>
            <a:pPr algn="just"/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Фактически это продукт, вызванный духовностью человеческой жизнедеятельности, воплощающей творческое развитие. С этой точки зрения науку относят к числу таких важных созданных человеком продуктов как религия, искусство, право, философия и др. Когда наука развивается, вместе с ней претерпевают изменения и другие области культуры. Данная закономерность действует и в обратном направлении. Социальный институт. В данном случае речь идет об общественной жизни, в которой наука воспринимается как сеть самых разных связанных между собой учреждений. </a:t>
            </a:r>
          </a:p>
          <a:p>
            <a:pPr algn="just"/>
            <a:endParaRPr lang="ru-RU" sz="2200" b="1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Примером таких учреждений служат вузы, библиотеки, академии и прочие. Они занимаются решением задач определенного уровня и выполняют соответствующие своему положению функции. Таким образом, наука – это четко структурированная организация, целью которой является удовлетворение потребностей общества.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695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909" y="197346"/>
            <a:ext cx="11905307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Человечество с самого начала его существования окружал мир полный тайн и загадок непознанного, в котором при их познании зародилась вера, чувственное начало, занявшее главную роль в процессе постижения мира. </a:t>
            </a:r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Вера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давала простые, доступные и однозначные для понимания ответы на вопросы и помогала принимать необходимые решения по выбору стратегии выживания независимо от уровня образования и общественного положения члену общества.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Оговоримся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что к настоящему моменту существования человечества, она изменилась и приняла много форм, - от простой и первобытной до сложно организованной, представленной в крупнейших религиях Мира.  </a:t>
            </a:r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последовательном развитии человечества, мы стали самостоятельно искать и находить ответы на вопросы, которые ранее находились в компетенции веры, что стало началом развития рационального мышления.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Естественно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 чувственное понимание мира, имеющее более глубокие корни в человеческом миропонимании и мироощущении, нежели рациональное,  было более привычными и понятным для общества. </a:t>
            </a:r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Процесс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перехода от чувственного к рациональному занял у людей многие столетия. Наука к настоящему времени стала для части человечества своего рода новой верой, только с рациональных позиций. 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409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533" y="0"/>
            <a:ext cx="1196868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Как религии Мира содержат комплекс методологических подходов, необходимых для всестороннего понимания составных частей вероучений, отражённых в профильной литературе, так и современная наука имеет чёткий методологический аппарат, регламентирующий особенности проведения исследований, отношения к окружающей действительности и понимания их результатов. 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К настоящему моменту практически каждый из нас является в некоторой степени носителем науки и религии. </a:t>
            </a:r>
            <a:endParaRPr lang="ru-RU" sz="28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Вера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принципе не требует доказательств, а науке они жизненно необходимы.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Для настоящего этапа развития науки характерна также своеобразная вера, основанная на необходимости проверки и имеющая необходимость верификации нового. </a:t>
            </a:r>
            <a:endParaRPr lang="ru-RU" sz="28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Научное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мышление требует использования от индивида определённой самодисциплины для качественного решения прикладных и фундаментальных задач.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99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854" y="117601"/>
            <a:ext cx="11678971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544830" algn="l"/>
              </a:tabLst>
            </a:pPr>
            <a:r>
              <a:rPr lang="be-BY" sz="2800" b="1" dirty="0">
                <a:latin typeface="Times New Roman" panose="02020603050405020304" pitchFamily="18" charset="0"/>
              </a:rPr>
              <a:t>Наука прошла от веры как способа пон</a:t>
            </a:r>
            <a:r>
              <a:rPr lang="ru-RU" sz="2800" b="1" dirty="0" err="1">
                <a:latin typeface="Times New Roman" panose="02020603050405020304" pitchFamily="18" charset="0"/>
              </a:rPr>
              <a:t>имания</a:t>
            </a:r>
            <a:r>
              <a:rPr lang="ru-RU" sz="2800" b="1" dirty="0">
                <a:latin typeface="Times New Roman" panose="02020603050405020304" pitchFamily="18" charset="0"/>
              </a:rPr>
              <a:t> и постижения окружающего мира долгий путь, усеянный непростыми судьбами еретиков и вероотступников. </a:t>
            </a:r>
            <a:endParaRPr lang="ru-RU" sz="2800" b="1" dirty="0" smtClean="0">
              <a:effectLst/>
            </a:endParaRPr>
          </a:p>
          <a:p>
            <a:pPr algn="just">
              <a:tabLst>
                <a:tab pos="544830" algn="l"/>
              </a:tabLst>
            </a:pPr>
            <a:r>
              <a:rPr lang="ru-RU" sz="2800" b="1" dirty="0">
                <a:latin typeface="Times New Roman" panose="02020603050405020304" pitchFamily="18" charset="0"/>
              </a:rPr>
              <a:t> </a:t>
            </a:r>
            <a:endParaRPr lang="ru-RU" sz="2800" b="1" dirty="0" smtClean="0">
              <a:effectLst/>
            </a:endParaRPr>
          </a:p>
          <a:p>
            <a:pPr algn="just">
              <a:tabLst>
                <a:tab pos="544830" algn="l"/>
              </a:tabLst>
            </a:pPr>
            <a:r>
              <a:rPr lang="ru-RU" sz="2800" b="1" dirty="0">
                <a:latin typeface="Times New Roman" panose="02020603050405020304" pitchFamily="18" charset="0"/>
              </a:rPr>
              <a:t>	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Наука в своём развитии повторяла путь развития человечества. Развитие общества неизменно отражалось на становлении научной мысли. Возрастание роли религии как чувственного и иррационального понимания действительности приводило к ослаблению роли науки в обществе. </a:t>
            </a:r>
            <a:endParaRPr lang="ru-RU" sz="2800" b="1" dirty="0" smtClean="0">
              <a:solidFill>
                <a:srgbClr val="FF0000"/>
              </a:solidFill>
              <a:effectLst/>
            </a:endParaRPr>
          </a:p>
          <a:p>
            <a:pPr algn="just">
              <a:tabLst>
                <a:tab pos="544830" algn="l"/>
              </a:tabLs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 </a:t>
            </a:r>
            <a:endParaRPr lang="ru-RU" sz="2800" b="1" dirty="0" smtClean="0">
              <a:solidFill>
                <a:srgbClr val="FF0000"/>
              </a:solidFill>
              <a:effectLst/>
            </a:endParaRPr>
          </a:p>
          <a:p>
            <a:pPr algn="just">
              <a:tabLst>
                <a:tab pos="544830" algn="l"/>
              </a:tabLst>
            </a:pPr>
            <a:r>
              <a:rPr lang="ru-RU" sz="2800" b="1" dirty="0">
                <a:latin typeface="Times New Roman" panose="02020603050405020304" pitchFamily="18" charset="0"/>
              </a:rPr>
              <a:t>	Научное понимание мира, применительно к естественнонаучной области, содержит в себе несколько направлений осознанной познавательной деятельности: 1) решение прикладных задач преимущественно направленных на удовлетворение повседневных потребностей общества; 2) решение фундаментальных задач, чаще всего не имеющих прямой связи с насущными проблемами людей.</a:t>
            </a:r>
            <a:endParaRPr lang="ru-RU" sz="28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73432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297" y="333374"/>
            <a:ext cx="4120160" cy="61962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163" y="267855"/>
            <a:ext cx="4208912" cy="632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81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641" y="140204"/>
            <a:ext cx="11914361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544830" algn="l"/>
              </a:tabLst>
            </a:pPr>
            <a:r>
              <a:rPr lang="ru-RU" sz="2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Централизованный характер развития науки и особенности  её развития от прикладной до фундаментальной в  цивилизациях по миру, </a:t>
            </a:r>
            <a:r>
              <a:rPr lang="ru-RU" sz="2600" dirty="0" smtClean="0">
                <a:effectLst/>
                <a:latin typeface="Times New Roman" panose="02020603050405020304" pitchFamily="18" charset="0"/>
              </a:rPr>
              <a:t>особенности развития науки,  многие вещи открывались заново, знание как стратегический ресурс, </a:t>
            </a:r>
            <a:r>
              <a:rPr lang="ru-RU" sz="2600" dirty="0" err="1" smtClean="0">
                <a:effectLst/>
                <a:latin typeface="Times New Roman" panose="02020603050405020304" pitchFamily="18" charset="0"/>
              </a:rPr>
              <a:t>сакральность</a:t>
            </a:r>
            <a:r>
              <a:rPr lang="ru-RU" sz="2600" dirty="0" smtClean="0">
                <a:effectLst/>
                <a:latin typeface="Times New Roman" panose="02020603050405020304" pitchFamily="18" charset="0"/>
              </a:rPr>
              <a:t> науки в древнейшие времена, </a:t>
            </a:r>
            <a:r>
              <a:rPr lang="ru-RU" sz="2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наука как потенциал в плане обеспечения устойчивого развития, распространение знаний как потенциальная угроза цивилизации,</a:t>
            </a:r>
            <a:r>
              <a:rPr lang="ru-RU" sz="2600" dirty="0" smtClean="0">
                <a:effectLst/>
                <a:latin typeface="Times New Roman" panose="02020603050405020304" pitchFamily="18" charset="0"/>
              </a:rPr>
              <a:t> изолированность и кастовость науки и переход к всеобщему доступу к знаниям как индикатор развития общественных отношений, становление научного общества, критериев оценки научных результатов, зарождение научного мышления, попытки объяснения природных процессов и явлений с точки зрения рационального, но не чувственного. </a:t>
            </a:r>
            <a:r>
              <a:rPr lang="ru-RU" sz="2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Переход от веры к научному способу </a:t>
            </a:r>
            <a:r>
              <a:rPr lang="ru-RU" sz="2600" b="1" dirty="0" smtClean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</a:rPr>
              <a:t>миропонимания</a:t>
            </a:r>
            <a:r>
              <a:rPr lang="ru-RU" sz="2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,  взаимодействие системы верований и социального устройства в цивилизациях древности с зарождающимся научным восприятием геологической среды. </a:t>
            </a:r>
            <a:r>
              <a:rPr lang="ru-RU" sz="2600" dirty="0" smtClean="0">
                <a:effectLst/>
                <a:latin typeface="Times New Roman" panose="02020603050405020304" pitchFamily="18" charset="0"/>
              </a:rPr>
              <a:t>Наука и религия, проблемы их взаимодействия. Проблемы и достижения, направления научного поиска в контексте указанного научного восприятия мира. </a:t>
            </a:r>
            <a:r>
              <a:rPr lang="ru-RU" sz="2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Древний материализм как способ восприятия действительности. </a:t>
            </a:r>
            <a:endParaRPr lang="ru-RU" sz="2600" b="1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76183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3085" y="425513"/>
            <a:ext cx="1164275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8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Становление специалиста как профессионала крайне затруднительно без знания основ методологии науки, которая в некоторой степени обязана своим возникновением и изучением истории возникновения знаний в конкретной предметной области. 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1463753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353"/>
            <a:ext cx="12247036" cy="17766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30" y="2155371"/>
            <a:ext cx="1494524" cy="35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7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274026"/>
            <a:ext cx="9182100" cy="644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91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1" y="348471"/>
            <a:ext cx="10372724" cy="636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39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436" y="247420"/>
            <a:ext cx="9198761" cy="653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10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35" y="209549"/>
            <a:ext cx="11426965" cy="46347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71" y="4844320"/>
            <a:ext cx="11307325" cy="123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31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12" y="381000"/>
            <a:ext cx="11611892" cy="277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684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749</Words>
  <Application>Microsoft Office PowerPoint</Application>
  <PresentationFormat>Широкоэкранный</PresentationFormat>
  <Paragraphs>52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PT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NORDMANN</dc:creator>
  <cp:lastModifiedBy>NORDMANN</cp:lastModifiedBy>
  <cp:revision>11</cp:revision>
  <dcterms:created xsi:type="dcterms:W3CDTF">2018-03-04T18:59:00Z</dcterms:created>
  <dcterms:modified xsi:type="dcterms:W3CDTF">2018-03-05T12:02:46Z</dcterms:modified>
</cp:coreProperties>
</file>