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9" r:id="rId2"/>
    <p:sldId id="260" r:id="rId3"/>
    <p:sldId id="257" r:id="rId4"/>
    <p:sldId id="305" r:id="rId5"/>
    <p:sldId id="261" r:id="rId6"/>
    <p:sldId id="277" r:id="rId7"/>
    <p:sldId id="276" r:id="rId8"/>
    <p:sldId id="280" r:id="rId9"/>
    <p:sldId id="281" r:id="rId10"/>
    <p:sldId id="282" r:id="rId11"/>
    <p:sldId id="278" r:id="rId12"/>
    <p:sldId id="279" r:id="rId13"/>
    <p:sldId id="306" r:id="rId14"/>
    <p:sldId id="262" r:id="rId15"/>
    <p:sldId id="289" r:id="rId16"/>
    <p:sldId id="275" r:id="rId17"/>
    <p:sldId id="283" r:id="rId18"/>
    <p:sldId id="284" r:id="rId19"/>
    <p:sldId id="285" r:id="rId20"/>
    <p:sldId id="286" r:id="rId21"/>
    <p:sldId id="287" r:id="rId22"/>
    <p:sldId id="288" r:id="rId23"/>
    <p:sldId id="307" r:id="rId24"/>
    <p:sldId id="263" r:id="rId25"/>
    <p:sldId id="309" r:id="rId26"/>
    <p:sldId id="274" r:id="rId27"/>
    <p:sldId id="290" r:id="rId28"/>
    <p:sldId id="291" r:id="rId29"/>
    <p:sldId id="301" r:id="rId30"/>
    <p:sldId id="292" r:id="rId31"/>
    <p:sldId id="302" r:id="rId32"/>
    <p:sldId id="303" r:id="rId33"/>
    <p:sldId id="293" r:id="rId34"/>
    <p:sldId id="300" r:id="rId35"/>
    <p:sldId id="294" r:id="rId36"/>
    <p:sldId id="308" r:id="rId37"/>
    <p:sldId id="295" r:id="rId38"/>
    <p:sldId id="299" r:id="rId39"/>
    <p:sldId id="296" r:id="rId40"/>
    <p:sldId id="297" r:id="rId41"/>
    <p:sldId id="298" r:id="rId42"/>
    <p:sldId id="304" r:id="rId43"/>
    <p:sldId id="265" r:id="rId44"/>
    <p:sldId id="272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CBEAA9-5837-4E7E-BA7E-819E33C193B7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A84BC-D114-41F1-BD49-9FFBFD9018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99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0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3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69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051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02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815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004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83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83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40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D7A00-C07B-44C6-B702-33F0AD39EB6B}" type="datetimeFigureOut">
              <a:rPr lang="ru-RU" smtClean="0"/>
              <a:t>08.04.2018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E9A3C-DB8D-4050-8DBE-F18A790E09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1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88888" y="927252"/>
            <a:ext cx="11334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История и методология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геологических наук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Презентация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Кафедра инженерной геологии и геофизики  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rgbClr val="0070C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Географического факультета БГУ</a:t>
            </a:r>
            <a:r>
              <a:rPr lang="ru-RU" sz="3200" dirty="0">
                <a:solidFill>
                  <a:srgbClr val="898989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</a:t>
            </a:r>
            <a:endParaRPr lang="ru-RU" sz="800" dirty="0"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Составитель: </a:t>
            </a:r>
            <a:r>
              <a:rPr lang="ru-RU" sz="28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Творонович-Севрук</a:t>
            </a:r>
            <a:r>
              <a:rPr lang="ru-RU" sz="28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Calibri" pitchFamily="34" charset="0"/>
              </a:rPr>
              <a:t> Даниил Леонидович </a:t>
            </a:r>
            <a:endParaRPr lang="ru-RU" sz="2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91" y="-110836"/>
            <a:ext cx="11748655" cy="7155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основан на предположении, что воды океана были первоначально пресными, то, зная современное количество солей с континентов, можно определить время существования Мирового океана (~ 97 млн. лет).</a:t>
            </a:r>
          </a:p>
          <a:p>
            <a:pPr algn="just"/>
            <a:r>
              <a:rPr lang="ru-RU" sz="27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Седиментационный</a:t>
            </a:r>
            <a:r>
              <a:rPr lang="ru-RU" sz="27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 основан на изучении осадочных пород в морях. </a:t>
            </a:r>
            <a:endParaRPr lang="ru-RU" sz="27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Зная </a:t>
            </a:r>
            <a:r>
              <a:rPr lang="ru-RU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мощность морских отложений в </a:t>
            </a:r>
            <a:r>
              <a:rPr lang="ru-RU" sz="27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з.к</a:t>
            </a:r>
            <a:r>
              <a:rPr lang="ru-RU" sz="27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отдельных системах и объем минерального вещества, ежегодно сносимого в моря с континентов можно вычислить продолжительность их наполнения.</a:t>
            </a:r>
          </a:p>
          <a:p>
            <a:pPr algn="just"/>
            <a:r>
              <a:rPr lang="ru-RU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Биологический метод базируется на представлении о сравнительно равномерном развитии орг. мира. </a:t>
            </a:r>
            <a:endParaRPr lang="ru-RU" sz="27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7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Исходный </a:t>
            </a:r>
            <a:r>
              <a:rPr lang="ru-RU" sz="2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 — продолжительность четвертичного периода 1,7 — 2 млн. лет.</a:t>
            </a:r>
          </a:p>
          <a:p>
            <a:pPr algn="just"/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подсчета слоев ленточных глин, накапливающихся на периферии тающих ледников</a:t>
            </a:r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7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Глинистые осадки откладываются зимой, а песчаные летом и весной, </a:t>
            </a:r>
            <a:r>
              <a:rPr lang="ru-RU" sz="27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т.о</a:t>
            </a:r>
            <a:r>
              <a:rPr lang="ru-RU" sz="27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каждая пара таких слоев результат годичного накопления осадков (последний ледник на Балтийском море прекратил свое движение 12 тысяч лет назад).</a:t>
            </a:r>
            <a:endParaRPr lang="ru-RU" sz="27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861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4955"/>
            <a:ext cx="1219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Относительная геохронология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заключается в определении относительного возраста горных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пород,который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даёт представление о том, какие отложения в земной коре являются более молодыми и какие более древними, без оценки длительности времени, протекшего с момента их образования.</a:t>
            </a:r>
          </a:p>
          <a:p>
            <a:pPr algn="just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определения относительного возраста слоистых осадочных и пирокластических пород , а также вулканических пород (лав) широко применяется принцип последовательности напластования [т. н. закон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Стенсена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Стено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)]. </a:t>
            </a:r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этому принципу, каждый вышележащий пласт (при ненарушенной последовательности залегания слоистых горных пород ) моложе нижележащего.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Относительный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интрузивных пород и других неслоистых геологических образований определяется по соотношению с толщами слоистых горных пород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23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690" y="183400"/>
            <a:ext cx="1206730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Послойное расчленение геологического разреза, т. е. установление последовательности напластования слагающих его пород, составляет стратиграфию данного района. </a:t>
            </a:r>
            <a:endParaRPr lang="ru-RU" sz="24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сравнения стратиграфии удалённых друг от друга территорий (районов, стран, материков) и установления в них толщ близкого возраста используется палеонтологический метод, основанный на изучении захороненных в пластах горных пород окаменевших остатков вымерших животных и растений (морских раковин, отпечатков листьев и т.д.). </a:t>
            </a:r>
            <a:endParaRPr lang="ru-RU" sz="2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Сопоставление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окаменелостей различных пластов позволило установить процесс необратимого развития органического мира и выделить в геологической истории Земли ряд этапов со свойственным каждому из них комплексом животных и растений. </a:t>
            </a:r>
            <a:endParaRPr lang="ru-RU" sz="2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этого, сходство флоры и фауны в пластах осадочных пород может свидетельствовать об одновременности образования этих пластов, т. е. об их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одновозрастности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этот метод определения относительного возраста горных пород был применен в начале 19 в. У. Смитом в Великобритании и Ж. Кювье во Франции.</a:t>
            </a:r>
            <a:endParaRPr lang="ru-RU" sz="24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02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600" y="1707196"/>
            <a:ext cx="1151030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форма развития материи</a:t>
            </a:r>
          </a:p>
        </p:txBody>
      </p:sp>
    </p:spTree>
    <p:extLst>
      <p:ext uri="{BB962C8B-B14F-4D97-AF65-F5344CB8AC3E}">
        <p14:creationId xmlns:p14="http://schemas.microsoft.com/office/powerpoint/2010/main" val="3380336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236" y="228001"/>
            <a:ext cx="1166552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форма развития </a:t>
            </a:r>
            <a:r>
              <a:rPr lang="ru-RU" sz="4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материи</a:t>
            </a: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такая точка зрения: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геологическая форма движения материи представляет собой синтез механической, физической и химической форм движения.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возникает в результате раздвоения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доорганической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природы на неорганическую (геологическую) и органическую (биологическую), представляя “тупиковую” ветвь развития природы. </a:t>
            </a:r>
            <a:endParaRPr lang="ru-RU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/>
              <a:t/>
            </a:r>
            <a:br>
              <a:rPr lang="ru-RU" sz="2400" dirty="0"/>
            </a:br>
            <a:endParaRPr lang="ru-RU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62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526" y="224733"/>
            <a:ext cx="11499273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иная точка зрения:</a:t>
            </a:r>
          </a:p>
          <a:p>
            <a:pPr algn="just"/>
            <a:r>
              <a:rPr lang="ru-RU" sz="3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первых вопросов, который возникает при доказательстве необходимости выделения этой формы- это вопрос о том, почему </a:t>
            </a:r>
            <a:r>
              <a:rPr lang="ru-RU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Ф.Энгельс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выделял геологической формы движения, хотя геология в его время была уже достаточно развитой наукой. </a:t>
            </a:r>
            <a:endParaRPr lang="ru-RU" sz="36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этого, многие исследователи считают, что поскольку Энгельс не выделяет в своей классификации форм движения геологическую форму, то и вполне очевидно то, что ее отсутствие не требует доказательств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16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963" y="141422"/>
            <a:ext cx="11554691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можно констатировать, что развернувшееся обсуждение идеи геологической формы движения материи привело к поляризации взглядов на необходимость ее выделения.</a:t>
            </a: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 поляризация взглядов как раз и является тем моментом, когда и возникает научная проблема, т.е. осуществился переход от идеи к проблеме как таковой. </a:t>
            </a:r>
          </a:p>
          <a:p>
            <a:pPr algn="just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Дальнейшее развитие и усложнение она получила в развернувшейся в последующие годы </a:t>
            </a:r>
            <a:r>
              <a:rPr lang="ru-RU" sz="36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дискусии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ней принимали участие многие геологи и философы. 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9361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672" y="211937"/>
            <a:ext cx="1185949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дискусии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выявилась необходимость ответить на следующие вопросы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Соответствует ли идея этой формы принципам учения о формах движения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Ф.Энгельса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Почему он не выделял такой формы?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Каковы критерии выделения новых форм?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Если геологическая форма движения существует, то в каком отношении она находится к другим формам, какое место занимает среди них?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Если геологическая форма движения существует, то в чем ее специфика, каков ее материальный носитель?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Каковы должны быть методологические принципы решения этой проблемы?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главных вопросов, встающих при обосновании геологической формы движения,- это вопрос о ее материальном “носителе”. </a:t>
            </a:r>
          </a:p>
        </p:txBody>
      </p:sp>
    </p:spTree>
    <p:extLst>
      <p:ext uri="{BB962C8B-B14F-4D97-AF65-F5344CB8AC3E}">
        <p14:creationId xmlns:p14="http://schemas.microsoft.com/office/powerpoint/2010/main" val="2935085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1781" y="266298"/>
            <a:ext cx="11513128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 исследователи считают, что таким носителем должна быть планета, другие- часть планеты, земная кора. </a:t>
            </a:r>
            <a:endParaRPr lang="ru-RU" sz="29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Ряд </a:t>
            </a:r>
            <a:r>
              <a:rPr lang="ru-RU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сторонников первой точки зрения поэтому предлагают именовать выделяемую форму движения не геологической, а планетной, или планетарной. </a:t>
            </a:r>
            <a:endParaRPr lang="ru-RU" sz="29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Причем </a:t>
            </a:r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из них (</a:t>
            </a:r>
            <a:r>
              <a:rPr lang="ru-RU" sz="29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Г.Л.Поспелов</a:t>
            </a:r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 считают геологическую форму движения частным случаем планетарной, тогда как для других (</a:t>
            </a:r>
            <a:r>
              <a:rPr lang="ru-RU" sz="29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Г.П.Горшкова</a:t>
            </a:r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М.М.Одинцова</a:t>
            </a:r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 планетарная и геологическая форма- в сущности одно и то же. </a:t>
            </a:r>
            <a:endParaRPr lang="ru-RU" sz="29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</a:t>
            </a:r>
            <a:r>
              <a:rPr lang="ru-RU" sz="2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исследователи (</a:t>
            </a:r>
            <a:r>
              <a:rPr lang="ru-RU" sz="29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А.А.Каденский</a:t>
            </a:r>
            <a:r>
              <a:rPr lang="ru-RU" sz="2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9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В.А.Апродов</a:t>
            </a:r>
            <a:r>
              <a:rPr lang="ru-RU" sz="2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др.) полагают, что геологическая форма движения присуща не всем планетам (например, не присуща Юпитеру и Сатурну), а лишь тем, у которых имеется образование, подобное земной коре. </a:t>
            </a:r>
            <a:br>
              <a:rPr lang="ru-RU" sz="2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9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354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141698"/>
            <a:ext cx="11623964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Б.М.Кедров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дал обстоятельную формулировку идеи геологической формы движения материи, отнеся ее к литосфере, гидросфере и атмосфере, взаимодействие которых и определяет ее специфику. </a:t>
            </a:r>
            <a:endParaRPr lang="ru-RU" sz="36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Кедрову</a:t>
            </a:r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геологическая форма движения материи представляет собой синтез механической, физической и химической форм движения. </a:t>
            </a:r>
            <a:endParaRPr lang="ru-RU" sz="36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возникает в результате раздвоения </a:t>
            </a:r>
            <a:r>
              <a:rPr lang="ru-RU" sz="36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доорганической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природы на неорганическую (геологическую) и органическую (биологическую), представляя “тупиковую” ветвь развития природы. </a:t>
            </a:r>
            <a:r>
              <a:rPr lang="ru-RU" sz="3600" dirty="0">
                <a:solidFill>
                  <a:srgbClr val="333333"/>
                </a:solidFill>
                <a:latin typeface="Verdana" panose="020B0604030504040204" pitchFamily="34" charset="0"/>
              </a:rPr>
              <a:t/>
            </a:r>
            <a:br>
              <a:rPr lang="ru-RU" sz="3600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r>
              <a:rPr lang="ru-RU" sz="3600" dirty="0">
                <a:solidFill>
                  <a:srgbClr val="333333"/>
                </a:solidFill>
                <a:latin typeface="Verdana" panose="020B0604030504040204" pitchFamily="34" charset="0"/>
              </a:rPr>
              <a:t/>
            </a:r>
            <a:br>
              <a:rPr lang="ru-RU" sz="3600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01127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297" y="333374"/>
            <a:ext cx="4120160" cy="6196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163" y="267855"/>
            <a:ext cx="4208912" cy="63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9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235" y="197346"/>
            <a:ext cx="11707091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Б.П.Высоцкий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предлагает разделить все частные формы движения на три группы, следующие одна за другой: </a:t>
            </a:r>
            <a:endParaRPr lang="ru-RU" sz="28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элементарные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структурные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комплексные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формы.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элементарным относятся субатомные, химическая, молекулярно-физическая; к структурным- космические (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планетоидные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астрофизические), геологическая, биологическая и техническая; к комплексным- социальная.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Высоцкий отмечает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неисторичность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элементарных форм, всеобщность их распространения и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взаимопереходный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характер.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Интересную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точку зрения на соотношение геологической формы движения с другими, в частности с химической , высказал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В.Н.Комаров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считает, что названные формы движения возникают одновременно</a:t>
            </a: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  <a:t/>
            </a:r>
            <a:br>
              <a:rPr lang="ru-RU" dirty="0">
                <a:solidFill>
                  <a:srgbClr val="333333"/>
                </a:solidFill>
                <a:latin typeface="Verdana" panose="020B060403050404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6427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998036" cy="726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Наконец, стоит отметить подход направленный на выявление интегративных, системных свойств геологического объекта, на обнаружение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основанй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его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функциоанальной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структурной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целлостности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предложенный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В.Г.Афанасьевым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показал, что материальными носителями форм движения являются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целлостные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системы. </a:t>
            </a:r>
            <a:endParaRPr lang="ru-RU" sz="2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считает, что каждая из них обладает своими особыми компонентами, специфической организацией, своеобразным характером взаимодействия со средой, имеет свою историю, генетически связана с другими и обладает своеобразными функциями, интегративными свойствами.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образом, в философской литературе выявлены два ряда генетически близких форм движения: первый- от планетной формы до социальной, второй- от субатомных форм до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макрофизической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Вполне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очевидно, что эти два ряда представляют собой фрагменты единого, более общего ряда форм движения.</a:t>
            </a:r>
            <a:r>
              <a:rPr lang="ru-RU" dirty="0">
                <a:solidFill>
                  <a:srgbClr val="7030A0"/>
                </a:solidFill>
                <a:latin typeface="Verdana" panose="020B0604030504040204" pitchFamily="34" charset="0"/>
              </a:rPr>
              <a:t> </a:t>
            </a:r>
            <a:br>
              <a:rPr lang="ru-RU" dirty="0">
                <a:solidFill>
                  <a:srgbClr val="7030A0"/>
                </a:solidFill>
                <a:latin typeface="Verdana" panose="020B0604030504040204" pitchFamily="34" charset="0"/>
              </a:rPr>
            </a:b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0828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381" y="363186"/>
            <a:ext cx="1177636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как эти группы связаны между собой, ясного и определенного ответа пока нет. </a:t>
            </a:r>
            <a:endParaRPr lang="ru-RU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</a:t>
            </a:r>
            <a:r>
              <a:rPr lang="ru-RU" sz="36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основных подходов к раскрытию содержания понятия “геологическая форма движения” показывает отсутствие единства взглядов, много слабых мест в ее обосновании. </a:t>
            </a:r>
            <a:endParaRPr lang="ru-RU" sz="36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3600" b="1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 подвести итоги состояния проблемы, необходимо рассмотреть подходы к ней с противоположных позиций, что позволит более или менее объективно оценить саму проблему.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26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2643" y="1864851"/>
            <a:ext cx="99243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</a:t>
            </a:r>
            <a:r>
              <a:rPr lang="ru-RU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паранаука</a:t>
            </a:r>
            <a:endParaRPr lang="ru-RU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473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137" y="-66675"/>
            <a:ext cx="1167042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</a:t>
            </a:r>
            <a:r>
              <a:rPr lang="ru-RU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паранаука</a:t>
            </a:r>
            <a:endParaRPr lang="ru-RU" sz="4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XX в. в науке произошли существенные изменения.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Отклонение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строгих норм научной рациональности становилось все более допустимым и приемлемым. </a:t>
            </a:r>
            <a:endParaRPr lang="ru-RU" sz="3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принятых и устоявшихся стандартов стало расцениваться как непременное условие и показатель динамики научного знания.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перестало отождествляться только с наукой, а знание –только с результатом сугубо научно деятельности.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6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726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9620" y="490027"/>
            <a:ext cx="1133015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другой стороны, многие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паранаучные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теории допускали в свои сферы основополагающие идеи и принципы естествознания и демонстрировали свойственную науке четкость, системность и строгость.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Ограничение идеи гносеологической исключительности науки, которое вряд ли могло быть воспринято ученым с особым воодушевлением, уравновешивалось многообразными возможностями расширения сферы научного интереса. </a:t>
            </a:r>
          </a:p>
          <a:p>
            <a:pPr algn="just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объектное поле научных изысканий стали попадать явления исключительные, наука обернулась к формам познавательной деятельности, которое ранее квалифицировались как «пограничные», не признанные в сферах официальной науки. 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145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599" y="189186"/>
            <a:ext cx="1170589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Астрология, парапсихология и целый комплекс так называемых народных наук стали привлекать к себе внимание не с точки зрения их негативной оценки, что весьма банально, а с позиции их нетрадиционных подходов, методов, познавательных </a:t>
            </a:r>
            <a:r>
              <a:rPr lang="ru-RU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ориентациий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внутри самой науки все явственнее стали обнаруживаться «</a:t>
            </a:r>
            <a:r>
              <a:rPr lang="ru-RU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девиантные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линии, т. е. отклоняющиеся от общепринятых норм и стандартов научного исследования.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даже новый термин: кроме </a:t>
            </a:r>
            <a:r>
              <a:rPr lang="ru-RU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широкоупотребляемых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паранаука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«</a:t>
            </a:r>
            <a:r>
              <a:rPr lang="ru-RU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вненаучное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знание», стало использоваться понятие 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«анормальное» 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знание. 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Оно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указывало на факт наличия знания, которое не соответствовало принятой парадигме, а потому всегда отторгалось.</a:t>
            </a:r>
          </a:p>
          <a:p>
            <a:pPr algn="just"/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Разграничение (демаркация) науки и </a:t>
            </a:r>
            <a:r>
              <a:rPr lang="ru-RU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вненаучных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 знания всегда осуществлялось с привлечением критериев научности. 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убеждение в необходимости их четкости, строгости и однозначности было свойственно науке XIX в. Затем начались разногласия по вопросу значимости тех или иных критериев науки. </a:t>
            </a:r>
            <a:endParaRPr lang="ru-RU" sz="2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746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792" y="83598"/>
            <a:ext cx="1180311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середине 70-х гг. XX в. позиция, провозглашающая возможность однозначного, раз и навсегда устанавливаемого критерия или меры идентификации подлинной науки рассматривалась как анахронизм. </a:t>
            </a: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Возникла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точка зрения, согласно которой понятие научности не следует связывать с каким-либо одним критерием или набором критериев. 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</a:t>
            </a:r>
            <a:r>
              <a:rPr lang="ru-RU" sz="2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носят либеральный характер, а границы научности задаются социокультурными параметрами. </a:t>
            </a:r>
            <a:endParaRPr lang="ru-RU" sz="24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 развивается, и формулировка указанных критериев должна отвечать этой ситуации постоянного динамизма и изменчивости.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с неизбежностью разрушает классические каноны. </a:t>
            </a:r>
            <a:endParaRPr lang="ru-RU" sz="2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отметить, что осознание потери научными репрезентациями своего привилегированного места уравнивает науку в ее отношении к реальности с другими подходами.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не та единственная и уникальная магистраль притока информации, не всегда оснащенная самыми инновационными и модернизирующими приборами и приспособлениями.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последнее время статус эзотерических знаний достаточно укрепился. </a:t>
            </a:r>
            <a:endParaRPr lang="ru-RU" sz="2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360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655" y="58847"/>
            <a:ext cx="1175319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Крайне негативное отношение к </a:t>
            </a:r>
            <a:r>
              <a:rPr lang="ru-RU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девиантному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знанию (как к околонаучному, фарсовому перевертышу науки) сменилось позицией терпимости, а иногда и упованиями, подпитываемыми,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ни парадоксально, диалектическим видением мира, что в конце концов наука сможет объяснять кажущиеся ныне сверхъестественными явления, и в связи с найденным причинным объяснением они перестанут быть таковыми. </a:t>
            </a:r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Произойдет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развенчание сверхъестественного.</a:t>
            </a:r>
          </a:p>
          <a:p>
            <a:pPr algn="just"/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</a:t>
            </a:r>
            <a:r>
              <a:rPr lang="ru-RU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ззотеризма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науки. </a:t>
            </a:r>
            <a:endParaRPr lang="ru-RU" sz="28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Ключевой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идеей для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эзотеризма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существование 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 реальностей, 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из которых имеет совершенный идеальный характер (что в терминах эзотерики означает существование на тонких уровнях), другая выражает стремление человека пройти путь совершенствования и изменить и себя, и Космос.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21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1868" y="371704"/>
            <a:ext cx="1125920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Отсюда два видимых вектора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эзотеризма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указывает на идею сверхчеловека, человека с расширенным сознанием и выдающимися способностями. </a:t>
            </a:r>
          </a:p>
          <a:p>
            <a:pPr algn="just"/>
            <a:endParaRPr lang="ru-RU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идея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преображения жизни, аналогично той, которая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опредмечена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холиазмической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формулой «царствия Божьего на Земле».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354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826" y="218840"/>
            <a:ext cx="11682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8731" y="1352744"/>
            <a:ext cx="176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826" y="218840"/>
            <a:ext cx="116822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 геологии</a:t>
            </a:r>
          </a:p>
          <a:p>
            <a:r>
              <a:rPr lang="ru-RU" sz="54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Геологическая форма развития материи</a:t>
            </a:r>
          </a:p>
          <a:p>
            <a:r>
              <a:rPr lang="ru-RU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</a:t>
            </a:r>
            <a:r>
              <a:rPr lang="ru-RU" sz="5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паранаука</a:t>
            </a:r>
            <a:endParaRPr lang="ru-RU" sz="54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 Земли </a:t>
            </a:r>
          </a:p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(философские аспекты)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565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005" y="75799"/>
            <a:ext cx="1179260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знание, как правило, не-эмоционально и </a:t>
            </a:r>
            <a:r>
              <a:rPr lang="ru-RU" sz="2800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безличностно</a:t>
            </a:r>
            <a:r>
              <a:rPr lang="ru-RU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объективна, </a:t>
            </a:r>
            <a:r>
              <a:rPr lang="ru-RU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в эзотерической традиции приобщение к тайному знанию невозможно без использования механизмов </a:t>
            </a:r>
            <a:r>
              <a:rPr lang="ru-RU" sz="2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эмоциональных переживаний,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частности без посылов, ориентированных на свет, добро и благость в мыслях, словах и поступках –в случае приобщения к белой магии, и на прямо противоположные установки –в случае черной магии.</a:t>
            </a:r>
          </a:p>
          <a:p>
            <a:pPr algn="just"/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Эзотерические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реализуют две основные цели: во-первых, 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познавательную,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направленную на изучение фактов, лежащих за пределами научного опыта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во-вторых, 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властную, 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кибер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-цель, связанную с управлением процессами внешнего мира. </a:t>
            </a:r>
            <a:endParaRPr lang="ru-RU" sz="28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22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854" y="245662"/>
            <a:ext cx="1174005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научное знание, начиная с нового времени, всегда оказывается в центре интеллектуальных притяжений, то положение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эзотеризма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разные исторические эпохи было неодинаковым. 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оттесняется на периферию, то продвигается на авансцену духовных изысканий.</a:t>
            </a:r>
          </a:p>
          <a:p>
            <a:pPr algn="just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говорят о науке, то отмечают в первую очередь ее 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системность. </a:t>
            </a:r>
            <a:endParaRPr 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подобное же свойство можно обнаружить и в современных эзотерических учениях.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исследователи уверены, что так называемое «лунное» знание представляет собой целую систему знаний, такую же сложную, как современная физика, чьи предположения иногда оказываются на стыке вероятного и невероятного.</a:t>
            </a: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06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682" y="239984"/>
            <a:ext cx="115902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Эзотерическое знание делится на четыре вида: </a:t>
            </a:r>
          </a:p>
          <a:p>
            <a:pPr algn="just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знание оккультных сил, пробуждаемых в природе посредством определенных ритуалов и обрядов. </a:t>
            </a:r>
          </a:p>
          <a:p>
            <a:pPr algn="just"/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знание каббалы, </a:t>
            </a:r>
            <a:r>
              <a:rPr lang="ru-RU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тентрического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культа и часто колдовства. </a:t>
            </a:r>
          </a:p>
          <a:p>
            <a:pPr algn="just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знание мистических сил, магического действие, основанное на знании типов энергий природы и их взаимодействия и </a:t>
            </a:r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взаимпревращений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это знание души, коллективного разума, трансцендентной сущности.</a:t>
            </a:r>
          </a:p>
        </p:txBody>
      </p:sp>
    </p:spTree>
    <p:extLst>
      <p:ext uri="{BB962C8B-B14F-4D97-AF65-F5344CB8AC3E}">
        <p14:creationId xmlns:p14="http://schemas.microsoft.com/office/powerpoint/2010/main" val="2557429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8845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Плюралистичность</a:t>
            </a:r>
            <a:r>
              <a:rPr lang="ru-RU" sz="36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эзотеризма</a:t>
            </a:r>
            <a:r>
              <a:rPr lang="ru-RU" sz="3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Традиционная наука реализует достаточно строгую форму организованности. </a:t>
            </a:r>
            <a:endParaRPr lang="ru-RU" sz="36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Научное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знание выступает в виде логически упорядоченной схемы. </a:t>
            </a:r>
            <a:endParaRPr lang="ru-RU" sz="3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Эзотеризм</a:t>
            </a:r>
            <a:r>
              <a:rPr lang="ru-RU" sz="3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изначально </a:t>
            </a:r>
            <a:r>
              <a:rPr lang="ru-RU" sz="3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плюралистичен</a:t>
            </a:r>
            <a:r>
              <a:rPr lang="ru-RU" sz="3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бы призван отразить индивидуальные различия в путях ищущих, где каждый имеет право на свое собственное, отличное от другого мировосприятие.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Кстати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греческий аналог термина «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эзотеризм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означает «внутреннее», «закрытое». </a:t>
            </a:r>
            <a:endParaRPr lang="ru-RU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772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5771" y="147160"/>
            <a:ext cx="1169851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его сторонники объединяются в некие общества и группы, однако предполагать их монолитное единство было бы просчетом.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сути своей </a:t>
            </a:r>
            <a:r>
              <a:rPr lang="ru-RU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эзотеризм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как поиск и построение идеальной реальности и осмысление личного пути совершенствования есть своеобразная ниша интеллигибельной свободы или свободы </a:t>
            </a:r>
            <a:r>
              <a:rPr lang="ru-RU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умопостижения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каждый имеет право на духовное творчество, самостоятельное волеизъявление, не стесненное нормой запрета социально-идеологического характера. 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 этот феномен не существовал, его как сферу личного трансцендентного поиска, где каждый, пытаясь выразить свою обеспокоенность современным состоянием мира и человечества, стремится отыскать способы его личного преодоления, следовало бы образовать.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сказать, что это сфера человеческой духовной самодеятельности аналогична существующей в искусстве. 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Есть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профессионалы, а есть множество самодеятельных недипломированных самородков, по-своему исполняющих собственный танец, поющих свою песню.</a:t>
            </a:r>
            <a:endParaRPr lang="ru-RU" sz="2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97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945" y="156830"/>
            <a:ext cx="1177684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Эзотерика призывает многое принимать на веру.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предоставляя доказательств, она обращается к внерациональным или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сверхрациональным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способам убеждения, опирается на легенды и предания, свидетельства исторического повествования, привлекая на свою сторону все большее и большее число сторонников. </a:t>
            </a: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Последователи </a:t>
            </a: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герметических учений верят в непосредственное влияние произносимой мистической формулы на природу вещей, т. е. признают, что произносимое слово само по себе обладает способностью и свойством влиять на естественное течение событий. </a:t>
            </a: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031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275" y="403317"/>
            <a:ext cx="1151145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воззрении основывалась и магия всех языческих народов. </a:t>
            </a:r>
          </a:p>
          <a:p>
            <a:pPr algn="just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элемент необыкновенно силен и по сей день, особенно в медицине.</a:t>
            </a:r>
          </a:p>
          <a:p>
            <a:pPr algn="just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науки и оккультизма с логической точки зрения покоится на том постулате, что 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не отрицает наличие скрытых естественных сил, 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 еще не изученных доскональным образом и не получивших исчерпывающего объяснения. </a:t>
            </a:r>
          </a:p>
          <a:p>
            <a:pPr algn="just"/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наука вынуждена фиксировать существование некоторых необычных явлений (полтергейст, медиумизм, телекинез и т. п.) при всем при том, что их удовлетворительное естественнонаучное объяснение оказывается делом будущего.</a:t>
            </a: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534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951" y="110719"/>
            <a:ext cx="1179260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 научным и </a:t>
            </a:r>
            <a:r>
              <a:rPr lang="ru-RU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девиантным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знанием можно отметить параллели, 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 черт и особенностей, произрастающих как в сфере традиционного производства научного знания, так и в ее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девиантном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сопровождении.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заставляют задуматься над степенью конфронтации науки и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эзотеризма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например, основная задача теоретической науки –проникновение в сущность вещей –свойственна не только науке. 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кредо эзотерического познания, </a:t>
            </a:r>
            <a:r>
              <a:rPr lang="ru-RU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герметизма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уровень научного 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исследования, предполагая выяснение внутренних и скрытых от непосредственного наблюдения взаимосвязей, концептуальное движение, имеет отдаленное сходство с устремлениями к постижению тайного, скрытого от взора знания в области ментальных (оккультных) наук. </a:t>
            </a:r>
            <a:endParaRPr lang="ru-RU" sz="28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23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7371" y="210127"/>
            <a:ext cx="1136468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называемая работа с </a:t>
            </a:r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идеальными моделями 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весьма и весьма распространена в науке. </a:t>
            </a:r>
            <a:endParaRPr lang="ru-RU" sz="28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процедуры трансформации, когда реальные объекты с необходимостью должны быть представлены как логические концептуальные конструкты, имеющие идеальное существование, а проще сказать –существующие только в мысли, –процедуры весьма родственные и эзотерическим практикам. </a:t>
            </a: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научно-теоретического мышления строить и 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конструировать идеальные миры, 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оперируя многообразными степенями свободы, перекликается с установками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инакого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способа мышления, и в частности с эзотерическими устремлениями к идеальной реальности.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499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428" y="0"/>
            <a:ext cx="1173742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теоретическом познании, особенно в современной физике, очень распространены модельные исследования, опирающиеся на конструкты –заместители реального объекта.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тем замещение –основная процедура магического ритуала. 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невыразимости, наиболее сильно акцентированный в мистике, имеет известные аналогии с глубинными микрофизическими исследованиями.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 в том, что многие научно-теоретические связи не имеют своего репрезентанта.</a:t>
            </a:r>
          </a:p>
          <a:p>
            <a:pPr algn="just"/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Явные параллели и пересечения обнаруживаются и в проблеме наблюдаемости, решаемой современной микрофизикой таким образом, что неотъемлемым компонентом всей системы является сам наблюдатель.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наблюдать без того, чтобы в тот же самый момент не </a:t>
            </a: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изменять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систему.</a:t>
            </a:r>
          </a:p>
          <a:p>
            <a:pPr algn="just"/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одно пересечение точных наук и </a:t>
            </a:r>
            <a:r>
              <a:rPr lang="ru-RU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эзотеризма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происходит по линии принятия в качестве основы мироздания числа. </a:t>
            </a:r>
            <a:r>
              <a:rPr lang="ru-RU" sz="2600" dirty="0"/>
              <a:t/>
            </a:r>
            <a:br>
              <a:rPr lang="ru-RU" sz="2600" dirty="0"/>
            </a:b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042019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9939" y="1998858"/>
            <a:ext cx="917982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 геологии</a:t>
            </a:r>
          </a:p>
        </p:txBody>
      </p:sp>
    </p:spTree>
    <p:extLst>
      <p:ext uri="{BB962C8B-B14F-4D97-AF65-F5344CB8AC3E}">
        <p14:creationId xmlns:p14="http://schemas.microsoft.com/office/powerpoint/2010/main" val="871000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713" y="203199"/>
            <a:ext cx="11640457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Отношения и взаимосвязи мира, рассматриваемые как числовые соотношения, –необходимый базис и фундамент современной науки.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таблицы, математические формулы, очевидно стремление к точности и чистоте терминологического аппарата. 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известный диалектический закон о </a:t>
            </a:r>
            <a:r>
              <a:rPr lang="ru-RU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взаимопереходе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количественных и качественных взаимодействий, понимаемый как механизм развития, –яркое подтверждение тому, что книга Вселенной написана на языке математики.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нумерологическая сторона очень сильна в древней каббале, развита она и в пифагорейской школе. 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новой силой доказывает, что тесная связь точных научных теорий со всем комплексом эзотерических знаний имеет древнейшую традицию.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</a:t>
            </a:r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связь эта своеобразная. </a:t>
            </a:r>
            <a:endParaRPr lang="ru-RU" sz="2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ее понимании оформилась как способ рационального постижения мира, основанный на причинной </a:t>
            </a: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</a:t>
            </a:r>
            <a:endParaRPr lang="ru-RU" sz="2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340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" y="222187"/>
            <a:ext cx="1172754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находилась в младенческом возрасте, тогда как система древнейших знаний изобиловала различными ответвлениями, в числе которых были и математика, и медицина, и геометрия, и география, и химия. </a:t>
            </a:r>
            <a:endParaRPr lang="ru-RU" sz="26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Наука</a:t>
            </a:r>
            <a:r>
              <a:rPr lang="ru-RU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вернее древнейший ее прототип (</a:t>
            </a:r>
            <a:r>
              <a:rPr lang="ru-RU" sz="26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преднаука</a:t>
            </a:r>
            <a:r>
              <a:rPr lang="ru-RU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была вкраплением в оккультную сферу, как достаточно разработанную и полную систему знаний и сведений. </a:t>
            </a:r>
            <a:endParaRPr lang="ru-RU" sz="26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сказать, что связь науки и оккультизма </a:t>
            </a:r>
            <a:r>
              <a:rPr lang="ru-RU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генетическая, 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опирающаяся на происхождение.</a:t>
            </a:r>
          </a:p>
          <a:p>
            <a:pPr algn="just"/>
            <a:r>
              <a:rPr lang="ru-RU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современном мире распространение имеют около 30 видов оккультных наук, среди которых наибольшее признание имеет оккультная медицина, а </a:t>
            </a:r>
            <a:r>
              <a:rPr lang="ru-RU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герметизм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считается древнейшей областью эзотерических знаний. </a:t>
            </a:r>
            <a:endParaRPr lang="ru-RU" sz="26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Герметизм</a:t>
            </a: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воспринимался как обоюдоострый меч, он опирался на использование более тонких методов воздействия, чем материалы» силы физической природы.</a:t>
            </a:r>
            <a:endParaRPr lang="ru-RU" sz="2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88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9352" y="165539"/>
            <a:ext cx="8936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чему приводит следование методологии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паранауки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дурдом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23" y="761183"/>
            <a:ext cx="7128094" cy="57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7497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742" y="476935"/>
            <a:ext cx="112068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 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(философские </a:t>
            </a: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аспекты</a:t>
            </a:r>
            <a:r>
              <a:rPr lang="ru-RU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40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 Земли</a:t>
            </a:r>
          </a:p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Происхождение жизни</a:t>
            </a:r>
          </a:p>
          <a:p>
            <a:r>
              <a:rPr lang="ru-RU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Уникальна ли Земля</a:t>
            </a:r>
          </a:p>
          <a:p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803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664" y="149773"/>
            <a:ext cx="11532476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способствовавшие формированию Земли в настоящее время:</a:t>
            </a:r>
          </a:p>
          <a:p>
            <a:endParaRPr lang="ru-RU" sz="2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орбитыЗемли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внутри орбит  планет – гигантов и их стабильность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Оптимальные размеры относительно других планет земной группы</a:t>
            </a:r>
          </a:p>
          <a:p>
            <a:pPr algn="just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Размеры Земли, оптимальные для сохранения атмосферы, гидросферы, магнитосферы</a:t>
            </a:r>
          </a:p>
          <a:p>
            <a:pPr algn="just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Существование градиента температур внутри Земли, движение масс в её недрах</a:t>
            </a:r>
          </a:p>
          <a:p>
            <a:pPr algn="just"/>
            <a:r>
              <a:rPr lang="ru-RU" sz="2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Оптимальная температура на поверхности , достаточная для сохранения и развития жизни </a:t>
            </a:r>
          </a:p>
          <a:p>
            <a:pPr algn="just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3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799" y="179016"/>
            <a:ext cx="117209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в </a:t>
            </a:r>
            <a:r>
              <a:rPr lang="ru-RU" sz="4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геологии</a:t>
            </a:r>
          </a:p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Время абсолютное и относительное</a:t>
            </a:r>
          </a:p>
          <a:p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геохронологии</a:t>
            </a:r>
          </a:p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абсолютной </a:t>
            </a: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относительной</a:t>
            </a:r>
            <a:endParaRPr lang="ru-RU" sz="6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85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813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945" y="224687"/>
            <a:ext cx="1163781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соответствии с геохронологической шкалой создана стратиграфическая шкала, в которой указываются комплексы горных пород, образовавшиеся в геологические отрезки времени. </a:t>
            </a:r>
            <a:endParaRPr lang="ru-RU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Интервал </a:t>
            </a:r>
            <a:r>
              <a:rPr lang="ru-RU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геологического времени: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Эра—Период—Эпоха—Век</a:t>
            </a:r>
          </a:p>
          <a:p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пород, образовавшихся в течение этого интервала: 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Группа-Система-Отдел-Ярус</a:t>
            </a:r>
          </a:p>
          <a:p>
            <a:pPr algn="just"/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в течение эры сформировался комплекс горных пород, называемый группой, в течение периода — комплекс горных пород, называемый системой, и т.д.</a:t>
            </a:r>
            <a:endParaRPr lang="ru-RU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84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067309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Абсолютный возраст горных пород и методы его определения.</a:t>
            </a:r>
          </a:p>
          <a:p>
            <a:pPr algn="just"/>
            <a:r>
              <a:rPr lang="ru-RU" sz="2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Абсолютная геохронология устанавливает возраст </a:t>
            </a:r>
            <a:r>
              <a:rPr lang="ru-RU" sz="29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2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единицах времени. </a:t>
            </a:r>
            <a:endParaRPr lang="ru-RU" sz="29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</a:t>
            </a:r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абсолютного возраста необходимо для корреляции и сопоставления биостратиграфических подразделений различных участков Земли, а также установления возраста </a:t>
            </a:r>
            <a:r>
              <a:rPr lang="ru-RU" sz="29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лищенных</a:t>
            </a:r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палеонтологических остатков </a:t>
            </a:r>
            <a:r>
              <a:rPr lang="ru-RU" sz="29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фанерозойских</a:t>
            </a:r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9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долембрийских</a:t>
            </a:r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пород.</a:t>
            </a:r>
          </a:p>
          <a:p>
            <a:pPr algn="just"/>
            <a:endParaRPr lang="ru-RU" sz="29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методам определения абсолютного возраста пород относятся методы ядерной (или изотопной геохронологии) и не радиологические методы</a:t>
            </a:r>
          </a:p>
          <a:p>
            <a:pPr algn="just"/>
            <a:endParaRPr lang="ru-RU" sz="2900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</a:t>
            </a:r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ядерной геохронологии в наше время являются наиболее точными для определения абсолютного возраста </a:t>
            </a:r>
            <a:r>
              <a:rPr lang="ru-RU" sz="2900" b="1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в основе которых лежит явление самопроизвольного превращения радиоактивного изотопа одного элемента в стабильный изотоп другого. </a:t>
            </a:r>
            <a:endParaRPr lang="ru-RU" sz="2900" b="1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59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27" y="71527"/>
            <a:ext cx="12053455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9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методов состоит в определении соотношений между количеством радиоактивных элементов и количеством устойчивых продуктов их распада в горной породе. </a:t>
            </a:r>
            <a:endParaRPr lang="ru-RU" sz="29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9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9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скорости распада изотопа, которая для определенного радиоактивного изотопа есть величина постоянная, количеству радиоактивных и образовавшихся стабильных изотопов, рассчитывают время, прошедшее с начала образования минерала (соотв. И породы).</a:t>
            </a:r>
          </a:p>
          <a:p>
            <a:pPr algn="just"/>
            <a:r>
              <a:rPr lang="ru-RU" sz="29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Разработано большое число радиоактивных методов определения абсолютного возраста: свинцовый, калиево-аргоновый, рубидиево-стронциевый, радиоуглеродный и др. (выше установленный возраст Земли 4,6 млрд. лет не установлен с применением свинцового метода).</a:t>
            </a:r>
          </a:p>
          <a:p>
            <a:pPr algn="just"/>
            <a:r>
              <a:rPr lang="ru-RU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радиологические методы уступают по точности ядерным.</a:t>
            </a:r>
          </a:p>
          <a:p>
            <a:pPr algn="just"/>
            <a:r>
              <a:rPr lang="ru-RU" sz="29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Соляной метод был применен для определения возраста Мирового океана. </a:t>
            </a:r>
            <a:endParaRPr lang="ru-RU" sz="29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104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2185</Words>
  <Application>Microsoft Office PowerPoint</Application>
  <PresentationFormat>Широкоэкранный</PresentationFormat>
  <Paragraphs>202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NORDMANN</dc:creator>
  <cp:lastModifiedBy>NORDMANN</cp:lastModifiedBy>
  <cp:revision>55</cp:revision>
  <dcterms:created xsi:type="dcterms:W3CDTF">2018-03-11T16:44:48Z</dcterms:created>
  <dcterms:modified xsi:type="dcterms:W3CDTF">2018-04-07T22:57:49Z</dcterms:modified>
</cp:coreProperties>
</file>