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340" r:id="rId9"/>
    <p:sldId id="324" r:id="rId10"/>
    <p:sldId id="288" r:id="rId11"/>
    <p:sldId id="289" r:id="rId12"/>
    <p:sldId id="290" r:id="rId13"/>
    <p:sldId id="325" r:id="rId14"/>
    <p:sldId id="291" r:id="rId15"/>
    <p:sldId id="292" r:id="rId16"/>
    <p:sldId id="293" r:id="rId17"/>
    <p:sldId id="297" r:id="rId18"/>
    <p:sldId id="298" r:id="rId19"/>
    <p:sldId id="326" r:id="rId20"/>
    <p:sldId id="323" r:id="rId21"/>
    <p:sldId id="299" r:id="rId22"/>
    <p:sldId id="300" r:id="rId23"/>
    <p:sldId id="301" r:id="rId24"/>
    <p:sldId id="341" r:id="rId25"/>
    <p:sldId id="303" r:id="rId26"/>
    <p:sldId id="304" r:id="rId27"/>
    <p:sldId id="305" r:id="rId28"/>
    <p:sldId id="306" r:id="rId29"/>
    <p:sldId id="307" r:id="rId30"/>
    <p:sldId id="308" r:id="rId31"/>
    <p:sldId id="328" r:id="rId32"/>
    <p:sldId id="330" r:id="rId33"/>
    <p:sldId id="322" r:id="rId34"/>
    <p:sldId id="309" r:id="rId35"/>
    <p:sldId id="332" r:id="rId36"/>
    <p:sldId id="333" r:id="rId37"/>
    <p:sldId id="321" r:id="rId38"/>
    <p:sldId id="310" r:id="rId39"/>
    <p:sldId id="334" r:id="rId40"/>
    <p:sldId id="336" r:id="rId41"/>
    <p:sldId id="311" r:id="rId42"/>
    <p:sldId id="320" r:id="rId43"/>
    <p:sldId id="312" r:id="rId44"/>
    <p:sldId id="337" r:id="rId45"/>
    <p:sldId id="319" r:id="rId46"/>
    <p:sldId id="313" r:id="rId47"/>
    <p:sldId id="338" r:id="rId48"/>
    <p:sldId id="314" r:id="rId49"/>
    <p:sldId id="315" r:id="rId50"/>
    <p:sldId id="339" r:id="rId51"/>
    <p:sldId id="318" r:id="rId5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A7247E6-DFA0-4F89-862F-992DF8993B67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C45F315-8C8A-4450-B419-86554F4BC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9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5F315-8C8A-4450-B419-86554F4BC7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7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5F315-8C8A-4450-B419-86554F4BC71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2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81-CBE4-408C-98A8-B88942B4044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F49-31AE-4B29-8957-ED81FF2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0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81-CBE4-408C-98A8-B88942B4044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F49-31AE-4B29-8957-ED81FF2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7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81-CBE4-408C-98A8-B88942B4044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F49-31AE-4B29-8957-ED81FF2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81-CBE4-408C-98A8-B88942B4044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F49-31AE-4B29-8957-ED81FF2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2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81-CBE4-408C-98A8-B88942B4044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F49-31AE-4B29-8957-ED81FF2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1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81-CBE4-408C-98A8-B88942B4044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F49-31AE-4B29-8957-ED81FF2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7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81-CBE4-408C-98A8-B88942B4044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F49-31AE-4B29-8957-ED81FF2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7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81-CBE4-408C-98A8-B88942B4044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F49-31AE-4B29-8957-ED81FF2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81-CBE4-408C-98A8-B88942B4044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F49-31AE-4B29-8957-ED81FF2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4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81-CBE4-408C-98A8-B88942B4044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F49-31AE-4B29-8957-ED81FF2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10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9981-CBE4-408C-98A8-B88942B4044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1F49-31AE-4B29-8957-ED81FF2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0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A9981-CBE4-408C-98A8-B88942B4044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31F49-31AE-4B29-8957-ED81FF2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8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5904656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5300" b="1" dirty="0" smtClean="0">
                <a:solidFill>
                  <a:srgbClr val="FF0000"/>
                </a:solidFill>
              </a:rPr>
              <a:t>ОЛОВО</a:t>
            </a:r>
            <a:endParaRPr lang="ru-RU" sz="153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Файл:Cí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61464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lektro.guru/images/47665/element-olo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116632"/>
            <a:ext cx="410445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/>
            <a:r>
              <a:rPr lang="ru-RU" sz="2400" b="1" dirty="0" err="1" smtClean="0"/>
              <a:t>Суредаит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PbSnS</a:t>
            </a:r>
            <a:r>
              <a:rPr lang="ru-RU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Sn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30,4 %) (по фамилии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Тилл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кристаллизуется в ромбической сингонии, габитус кристаллов таблитчатый, агрегаты листоватые, цвет светло-серый, блеск металлический, твердость 2, удельная масса 6,4 г/см</a:t>
            </a:r>
            <a:r>
              <a:rPr lang="ru-RU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Встречается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серебро-оловянных и сульфидно-касситеритовых месторождениях малых глубин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Суреда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52291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7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-5417"/>
            <a:ext cx="33843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Франкеит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Pb</a:t>
            </a:r>
            <a:r>
              <a:rPr lang="ru-RU" sz="2000" b="1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</a:t>
            </a:r>
            <a:r>
              <a:rPr lang="ru-RU" sz="2000" b="1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Sb</a:t>
            </a:r>
            <a:r>
              <a:rPr lang="ru-RU" sz="2000" b="1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2000" b="1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17 %) (по фамилии Франк) кристаллизуется в моноклинальной сингонии, кристаллы тонкотаблитчатые, агрегаты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розетковидные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сферические. 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Цвет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черта серовато-черные, блеск металлический, твердость 1–2, удельная масса 5,9–    6,0 г/см</a:t>
            </a:r>
            <a:r>
              <a:rPr lang="ru-RU" sz="20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Встречается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гидротермальных свинцово-цинковых, оловянных и серебро-оловянных месторождениях малых и средних глубин.</a:t>
            </a:r>
            <a:endParaRPr lang="ru-RU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http://mmus.geology.spbu.ru/gif/2/127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0" t="3637" r="3127" b="18182"/>
          <a:stretch/>
        </p:blipFill>
        <p:spPr bwMode="auto">
          <a:xfrm rot="5400000">
            <a:off x="-406601" y="1270308"/>
            <a:ext cx="69328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4236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В ПРОМЫШЛЕННОСТИ.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Олово нашло широкое применение благодаря своей легкоплавкости, ковкости, химической устойчивости и способности давать высококачественные сплавы.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изобретением в начале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XIX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в.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пособа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изготовления белой жести – тонких листов железа, покрытых с обеих сторон оловом для защиты от коррозии, – эта отрасль промышленности стала важнейшим потребителем металла и до настоящего времени не потеряла своего значения.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изготовления белой жести, используемой в консервной промышленности, необходимо наиболее чистое олово с минимальным содержанием примесей 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Sb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Pb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каждую консервную банку расходуется около 0,5 г олова.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Сплав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олова с цирконием применяется для покрытия трубок с ураном в атомных реакторах, а с титаном – в самолетостроении и космической технике.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В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ПРОМЫШЛЕННОСТИ</a:t>
            </a:r>
            <a:endParaRPr lang="ru-RU" dirty="0"/>
          </a:p>
        </p:txBody>
      </p:sp>
      <p:pic>
        <p:nvPicPr>
          <p:cNvPr id="8194" name="Picture 2" descr="Картинки по запросу олово ПРИМЕНЕНИЕ В ПРОМЫШЛЕН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964"/>
            <a:ext cx="4320480" cy="31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олово ПРИМЕНЕНИЕ В ПРОМЫШЛЕНН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49" y="3176782"/>
            <a:ext cx="7017043" cy="368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олово ПРИМЕНЕНИЕ В ПРОМЫШЛЕННО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49" y="485964"/>
            <a:ext cx="6348791" cy="268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748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отраслями, потребляющими олово, являются: пищевая (до 40 %), авиа-, авто- и судостроительная, радиотехническая промышленность, 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также типографское дело, красильное производство, гальванопластика, стекольная и текстильная промышленность. </a:t>
            </a:r>
            <a:endParaRPr lang="ru-RU" sz="3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потребления олова в разных странах весьма различна. </a:t>
            </a:r>
            <a:endParaRPr lang="ru-RU" sz="3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США на производство белой жести приходится примерно половина общего производства олова, на припои – 23 %, бронзу – 8 %, лужение – 4 %.</a:t>
            </a:r>
            <a:endParaRPr lang="ru-RU" sz="3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892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РЕСУРСЫ И ЗАПАСЫ.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Минерально-сырьевая база оловодобывающей промышленности мира представлена как собственно оловянными, так и комплексными оловосодержащими месторождениями.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Ресурсы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олова выявлены в недрах 63 стран и на начало 1997 г. оценивались в 47 млн т.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значительными ресурсами олова обладают Бразилия (12,8 % суммарных мировых ресурсов), Китай (12,3 %), Индонезия (10, 6 %), Малайзия (9,8 %), Таиланд (9,6 %) и Россия    (7,6 %).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Общие запасы олова в недрах 39 стран мира оцениваются в    10,1 млн т, из них подтвержденные составляют 7,5 млн т.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географическом распределении общих и подтвержденных запасов олова ведущие позиции занимают месторождения Азии,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которых сосредоточено 48,2 % общих и 59,3 % подтвержденных мировых запасов,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месторождениях Америки заключено, соответственно 35,3 % и 25,2 %, Африки – 6,7 % и 5,6 %, Европы (включая Россию) – 5,8 % и 7,1 %, Австралии – 4 % и 2,8 %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6768752" cy="66299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48264" y="332656"/>
            <a:ext cx="2195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Запасы олова (тыс. т) в некоторых странах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116632"/>
            <a:ext cx="91450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Минерально-сырьевая база оловодобывающей промышленности мира характеризуется высокой степенью концентрации запасов: в восьми ведущих странах-держателях запасов олова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(Китай, Бразилия, Малайзия, Индонезия, Таиланд, Боливия, Россия и Австралия) сосредоточено почти 84,5 % мировых подтвержденных запасов этого металла.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Китае, занимающем ведущее место в мире по подтвержденным запасам олова, около 75 % их количества заключено в коренных месторождениях.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Преобладающее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значение имеют месторождения касситерит-сульфидного типа, залегающие в карбонатных толщах.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527737" cy="682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.mediasole.ru/images/650/650705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9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536" y="0"/>
            <a:ext cx="92170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рудном узле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Дачан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Гуанси-Чжуанский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автономный район) такие месторождения представлены в основном многочисленными крутопадающими жилами протяженностью 150–450 м, мощностью 0,2–2 м и прослеженными на глубину до 350 м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81000" indent="381000" algn="just"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оловорудном районе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Гэцзю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(провинция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Юньнань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наиболее крупные месторождения представлены пологозалегающими рудными телами известковых и магнезиальных оловоносных скарнов с наложенным касситерит-сульфидным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оруденением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Комплексные руды таких месторождений содержат до 5–7 % олова.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6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5796"/>
            <a:ext cx="890800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промышленной оценке коренных месторождений олова руды разделяются на богатые (содержание 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</a:t>
            </a: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более 1%), среднего качества, содержащие 0,4–1,0 %, и бедные – 0,2–0,4 % 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</a:t>
            </a: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6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россыпных месторождений, разрабатываемых гидравлическим способом, предельное содержание касситерита в песках составляет около 300 г/м</a:t>
            </a:r>
            <a:r>
              <a:rPr lang="ru-RU" sz="26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 дражной разработке – около 200 г/м</a:t>
            </a:r>
            <a:r>
              <a:rPr lang="ru-RU" sz="26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81000" indent="381000" algn="just">
              <a:spcAft>
                <a:spcPts val="0"/>
              </a:spcAft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Россыпи, пригодные к подземной разработке, должны иметь содержание касситерита примерно 800–850 г/м</a:t>
            </a:r>
            <a:r>
              <a:rPr lang="ru-RU" sz="26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 выемочной мощности продуктивного пласта не менее 1,6 м.</a:t>
            </a:r>
          </a:p>
          <a:p>
            <a:pPr marL="381000" indent="381000" algn="just">
              <a:spcAft>
                <a:spcPts val="0"/>
              </a:spcAft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запасам металла (тыс. т) оловянные месторождения подразделяются на весьма крупные (100), крупные (от 25 до 100), средние (5–25) и мелкие (менее 5).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9817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3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ДОБЫЧА И ПРОИЗВОДСТВО. Добыча оловосодержащих руд и производство олова в концентратах осуществляются более чем в двадцати странах</a:t>
            </a:r>
            <a:r>
              <a:rPr lang="ru-RU" sz="23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81000" indent="381000" algn="just">
              <a:spcAft>
                <a:spcPts val="0"/>
              </a:spcAft>
            </a:pPr>
            <a:r>
              <a:rPr lang="ru-RU" sz="23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Суммарный объем рудничного производства олова в 1995–2000 гг. составлял 200–220 тыс. т. </a:t>
            </a:r>
            <a:endParaRPr lang="ru-RU" sz="23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мировом рудничном производстве олова в течение последних десяти лет продолжалось постепенное снижение роли россыпных месторождений. </a:t>
            </a:r>
            <a:endParaRPr lang="ru-RU" sz="23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3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них в 1996 г. было получено уже менее половины оловянных концентратов, против более 60 % в 1992 г. </a:t>
            </a:r>
            <a:endParaRPr lang="ru-RU" sz="23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</a:t>
            </a:r>
            <a:r>
              <a:rPr lang="ru-RU" sz="23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странами-продуцентами олова в концентратах являются: Китай (28,5 % мирового производства), Индонезия (24,4 %), Перу (12,8 %), Бразилия (9,6 %), Боливия (7,2 %), Австралия (4,3 %) и Россия (3,8 %). </a:t>
            </a:r>
            <a:endParaRPr lang="ru-RU" sz="23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3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Крупнейшими 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оловодобывающими компаниями являются </a:t>
            </a:r>
            <a:r>
              <a:rPr lang="ru-RU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Tambang </a:t>
            </a:r>
            <a:r>
              <a:rPr lang="en-US" sz="23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Timah</a:t>
            </a:r>
            <a:r>
              <a:rPr lang="ru-RU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(Индонезия), </a:t>
            </a:r>
            <a:r>
              <a:rPr lang="ru-RU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3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Minsur</a:t>
            </a:r>
            <a:r>
              <a:rPr lang="ru-RU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(Перу), </a:t>
            </a:r>
            <a:r>
              <a:rPr lang="ru-RU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Yunnan Tin Corp</a:t>
            </a:r>
            <a:r>
              <a:rPr lang="ru-RU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.»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Китай</a:t>
            </a:r>
            <a:r>
              <a:rPr lang="en-US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3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Dachang</a:t>
            </a:r>
            <a:r>
              <a:rPr lang="en-US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Mining Bureau»</a:t>
            </a:r>
            <a:r>
              <a:rPr lang="en-US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Китай</a:t>
            </a:r>
            <a:r>
              <a:rPr lang="en-US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3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Paranapanema</a:t>
            </a:r>
            <a:r>
              <a:rPr lang="en-US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en-US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Бразилия</a:t>
            </a:r>
            <a:r>
              <a:rPr lang="en-US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0255" y="188640"/>
            <a:ext cx="90730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МЕТАЛЛОГЕНИЯ И ЭПОХИ РУДООБРАЗОВАНИЯ.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Эндогенные месторождения олова формировались на средней и поздней стадиях геосинклинального этапа и связаны с кислыми и умеренно-кислыми магмами.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Оловоносные районы разведаны также на щитах и древних платформах, окаймленных складчатыми поясами.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 продуктивны по олову древние активизированные щиты и платформы Гондваны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0"/>
            <a:ext cx="914501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Оловоносные гранитные массивы и отдельные рудные поля оловянных месторождений контролируются в основном шарнирами крупных антиклинальных сооружений и участками изгиба осей складок, осложненных глубинными разломами, особенно в местах их пересечения и изгибов.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Месторождения олова, также как и месторождения большинства других металлов, образовывались в различные эпохи, причем наблюдается закономерное увеличение числа месторождений и количества запасов от древних эпох к молодым.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8820472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докембрийскую эпоху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формировались месторождения олова Карелии, а также в Африке и Австралии. </a:t>
            </a:r>
            <a:endParaRPr lang="ru-RU" sz="23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3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3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преимущественно оловоносные пегматиты и </a:t>
            </a:r>
            <a:r>
              <a:rPr lang="ru-RU" sz="2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грейзены</a:t>
            </a:r>
            <a:r>
              <a:rPr lang="ru-RU" sz="23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также контактово-метасоматические месторождения. </a:t>
            </a:r>
            <a:endParaRPr lang="ru-RU" sz="23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3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Самый 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крупный район развития докембрийского оловянного </a:t>
            </a:r>
            <a:r>
              <a:rPr lang="ru-RU" sz="23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оруденения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расположен в Заире. Здесь находится месторождение </a:t>
            </a:r>
            <a:r>
              <a:rPr lang="ru-RU" sz="23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Маноно-Китотоло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(среднее содержание </a:t>
            </a:r>
            <a:r>
              <a:rPr lang="en-US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Sn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руде 0,1–0,13 %, главный рудный минерал </a:t>
            </a:r>
            <a:r>
              <a:rPr lang="ru-RU" sz="23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торолит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23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3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Австралии с оловоносными пегматитами связано месторождение </a:t>
            </a:r>
            <a:r>
              <a:rPr lang="ru-RU" sz="23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Вуджина</a:t>
            </a:r>
            <a:r>
              <a:rPr lang="ru-RU" sz="23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81000" indent="381000" algn="just">
              <a:spcAft>
                <a:spcPts val="0"/>
              </a:spcAft>
            </a:pP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Месторождения олова нехарактерны для </a:t>
            </a:r>
            <a:r>
              <a:rPr lang="ru-RU" sz="23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раннепалеозойской (каледонской) эпохи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редко встречаются в породах этого возраста. </a:t>
            </a:r>
            <a:endParaRPr lang="ru-RU" sz="23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3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Промышленная </a:t>
            </a:r>
            <a:r>
              <a:rPr lang="ru-RU" sz="23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оловононосность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связанная преимущественно с гранитами, известна в России (Дальний Восток), Китае, США (штат Северная </a:t>
            </a:r>
            <a:r>
              <a:rPr lang="ru-RU" sz="23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Королина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Нигерии.</a:t>
            </a:r>
            <a:endParaRPr lang="ru-RU" sz="2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3994" y="188640"/>
            <a:ext cx="892647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Позднепалеозойская (герцинская) эпоха.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Промышленные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месторождения олова этого возраста также не имеют большого экономического значения, но встречаются более часто, чем раннепалеозойские.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Австралии выявлены месторождения олова в восточной зоне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герцинид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протягивающейся через весь континент до о. Тасмания.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крупным является месторождение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Эйберфойл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(содержание в руде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0,6 % и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0,7 %).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Небольшие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месторождения олова имеются в Великобритании, Португалии и Испании.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Относительно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крупные месторождения разрабатываются в Германии (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Альтенберг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и Чехии (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Циновец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35209"/>
            <a:ext cx="90730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мезозойскую эпоху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сформировалась преобладающая часть мировых ресурсов олова, сосредоточенных в Малаккской оловоносной провинции Юго-Восточной Азии.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коренные месторождения олова генетически связаны с мезозойскими порфировидными биотит-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мусковитовыми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гранитами. Здесь самое крупное месторождение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Сангей-Лембанг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России большинство месторождений олова этого возраста сосредоточено в Восточной Сибири и на Дальнем Востоке.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Месторождения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олова широко распространены на юго-востоке Китая. Образование их тесно связано с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интрузиями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яньшаньских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гранитов.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разнообразных типов оловянного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оруденения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наибольший практический интерес представляют касситерит-сульфидные руды.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58847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Преобладающая часть мировых ресурсов олова заключена в месторождениях, образовавшихся в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кайнозойскую эпоху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основном россыпные месторождения.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Среди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них по своим масштабам и запасам выделяются богатейшие россыпные месторождения Малаккской оловоносной провинции.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Россыпи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содержащие касситерит, разрабатываются также в Нигерии, Заире, Австралии и других странах. Крупные коренные месторождения третичного возраста сосредоточены в Южно-Американской оловоносной провинции.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большими запасами олова располагает Боливия. Здесь полоса распространения месторождений приурочена к Боливийским Андам.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особенностям геологического строения и характеру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оруденения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Боливии выделяются два района: Северный (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Кордильера-Реаль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Южный. 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12" y="404664"/>
            <a:ext cx="88674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ГЕНЕТИЧЕСКИЕ ТИПЫ ПРОМЫШЛЕННЫХ МЕСТОРОЖДЕНИЙ.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Среди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промышленных месторождений олова известны: </a:t>
            </a:r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3900" indent="-342900" algn="just">
              <a:spcAft>
                <a:spcPts val="0"/>
              </a:spcAft>
              <a:buAutoNum type="arabicParenR"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пегматитовые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3900" indent="-342900" algn="just">
              <a:spcAft>
                <a:spcPts val="0"/>
              </a:spcAft>
              <a:buAutoNum type="arabicParenR"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скарновые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3900" indent="-342900" algn="just">
              <a:spcAft>
                <a:spcPts val="0"/>
              </a:spcAft>
              <a:buAutoNum type="arabicParenR"/>
            </a:pPr>
            <a:r>
              <a:rPr 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грейзеновые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3900" indent="-342900" algn="just">
              <a:spcAft>
                <a:spcPts val="0"/>
              </a:spcAft>
              <a:buAutoNum type="arabicParenR"/>
            </a:pPr>
            <a:r>
              <a:rPr lang="ru-RU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плутоногенные</a:t>
            </a: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гидротермальные, </a:t>
            </a:r>
            <a:endParaRPr lang="ru-RU" sz="3600" b="1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3900" indent="-342900" algn="just">
              <a:spcAft>
                <a:spcPts val="0"/>
              </a:spcAft>
              <a:buAutoNum type="arabicParenR"/>
            </a:pP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вулканогенные 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гидротермальные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723900" indent="-342900" algn="just">
              <a:spcAft>
                <a:spcPts val="0"/>
              </a:spcAft>
              <a:buAutoNum type="arabicParenR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россыпные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КРАТКИЕ ИСТОРИЧЕСКИЕ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Олово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принадлежит к числу первых металлов, ставших известных человеку.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Широкое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 применение в сплавах с медью определило продолжительную и важную эпоху в истории развития материальной культуры человечества – «бронзовый век» (4000–1000 лет до н. э.).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бронзы тогда изготовляли оружие, посуду, орудия производства, монеты.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Добыча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 велась в древности еще финикиянами на месторождениях Корнуэльского полуострова (Великобритания). </a:t>
            </a:r>
            <a:endParaRPr lang="ru-RU" sz="2400" b="1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Следы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древних разработок оловянных руд известны в Южном Китае, Боливии,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Калбо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-Нарымском районе (Рудный Алтай).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революции Россия практически не имела собственной сырьевой базы, за исключением мелких месторождений Питкяранта в Карелии 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Онон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Забайкалье.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Пегматитовые месторождения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как правило, высокотемпературные образования, генетически связанные с интрузивами порфировидных гранитов с повышенной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глиноземистостью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с преобладанием натрия над калием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пределах интрузивных массивов тела оловоносных пегматитов представлены линзами, трубообразными залежами и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шлировыми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образованиями.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Размеры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рудных тел небольшие, но в отдельных случаях могут достигать сотен метров по простиранию и десятки метров по мощности.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715" y="0"/>
            <a:ext cx="9050480" cy="65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012160" y="0"/>
            <a:ext cx="3131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Важнейший источник редких металлов: </a:t>
            </a:r>
            <a:r>
              <a:rPr lang="ru-RU" b="1" dirty="0" err="1" smtClean="0">
                <a:solidFill>
                  <a:srgbClr val="FF0000"/>
                </a:solidFill>
              </a:rPr>
              <a:t>Li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Ta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Be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Cs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Rb</a:t>
            </a:r>
            <a:r>
              <a:rPr lang="ru-RU" b="1" dirty="0" smtClean="0">
                <a:solidFill>
                  <a:srgbClr val="FF0000"/>
                </a:solidFill>
              </a:rPr>
              <a:t>, в меньшей степени - </a:t>
            </a:r>
            <a:r>
              <a:rPr lang="ru-RU" b="1" dirty="0" err="1" smtClean="0">
                <a:solidFill>
                  <a:srgbClr val="FF0000"/>
                </a:solidFill>
              </a:rPr>
              <a:t>Sn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Nb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Admin\Рабочий стол\Screenshot (8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78363" cy="4745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22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460" y="116632"/>
            <a:ext cx="88471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Главным рудным минералом является касситерит, который распределен в рудных телах весьма неравномерно и приурочен к зонам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альбитизации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грейзенизации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Руды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комплексные: касситерит ассоциирует с мусковитом, топазом, турмалином, флюоритом, кварцем, колумбитом, вольфрамитом и др.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Месторождения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этого типа отличаются низким средним содержанием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(не выше 0,1–0,2 %) и в целом их роль в добыче олова невелика. Пегматитовые месторождения олова известны в России (Забайкалье), в Центральной Африке, США (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Сильвер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-Хилл), Канаде (Берд-Ривер).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536" y="116632"/>
            <a:ext cx="928903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Скарновые</a:t>
            </a:r>
            <a:r>
              <a:rPr lang="ru-RU" sz="27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месторождения</a:t>
            </a: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олова выявлены в России в Забайкалье (Ярославское) и в Карелии (Кителя, Питкяранта), а также в Китае (</a:t>
            </a:r>
            <a:r>
              <a:rPr lang="ru-RU" sz="27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Лаочан</a:t>
            </a: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Малайзии (Беатрис), Индонезии (</a:t>
            </a:r>
            <a:r>
              <a:rPr lang="ru-RU" sz="27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Кампит</a:t>
            </a: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7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Клаппа</a:t>
            </a: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Мексике. </a:t>
            </a:r>
            <a:endParaRPr lang="ru-RU" sz="27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7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Оруденение</a:t>
            </a: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приурочено, как правило, к известковым скарнам. </a:t>
            </a:r>
            <a:endParaRPr lang="ru-RU" sz="27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Рудные </a:t>
            </a: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тела образуют круто- и пологозалегающие залежи на контакте </a:t>
            </a:r>
            <a:r>
              <a:rPr lang="ru-RU" sz="27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гранитоидов</a:t>
            </a: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известняков, трубы на пересечении разрывов, их сопряжениях и искривлениях. </a:t>
            </a:r>
            <a:endParaRPr lang="ru-RU" sz="27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Олово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заключено в основном в касситерите, который находится в тесной парагенетической ассоциации с другими рудными минералами – магнетитом и различными сульфидами (арсенопирит, пирротин и др.).</a:t>
            </a:r>
          </a:p>
          <a:p>
            <a:pPr marL="381000" indent="381000"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6/682627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4" y="85725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79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i="1" smtClean="0"/>
              <a:t>Физико-химические условия формирования</a:t>
            </a:r>
            <a:r>
              <a:rPr lang="ru-RU" altLang="ru-RU" sz="4000" smtClean="0"/>
              <a:t>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Температура отложения сульфидов меняется от 400 до 2000С.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Кислотно-щелочные условия варьируют по рН от 4-5 до 7-8.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 Глубина формирования руд морское дно и чуть ниже – до 500-700 м.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500-метровая перекрывающая толща воды минимальна, чтобы предотвратить вскипание гидротерм при излиянии их на морское дно и не доходя до морского дна. </a:t>
            </a:r>
          </a:p>
        </p:txBody>
      </p:sp>
      <p:pic>
        <p:nvPicPr>
          <p:cNvPr id="849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4958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81375"/>
            <a:ext cx="47244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0" y="0"/>
            <a:ext cx="30384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4999" name="Rectangle 8"/>
          <p:cNvSpPr>
            <a:spLocks noChangeArrowheads="1"/>
          </p:cNvSpPr>
          <p:nvPr/>
        </p:nvSpPr>
        <p:spPr bwMode="auto">
          <a:xfrm>
            <a:off x="0" y="0"/>
            <a:ext cx="30384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83670" name="Group 22"/>
          <p:cNvGraphicFramePr>
            <a:graphicFrameLocks noGrp="1"/>
          </p:cNvGraphicFramePr>
          <p:nvPr/>
        </p:nvGraphicFramePr>
        <p:xfrm>
          <a:off x="0" y="0"/>
          <a:ext cx="6076950" cy="518048"/>
        </p:xfrm>
        <a:graphic>
          <a:graphicData uri="http://schemas.openxmlformats.org/drawingml/2006/table">
            <a:tbl>
              <a:tblPr/>
              <a:tblGrid>
                <a:gridCol w="3038475">
                  <a:extLst>
                    <a:ext uri="{9D8B030D-6E8A-4147-A177-3AD203B41FA5}">
                      <a16:colId xmlns:a16="http://schemas.microsoft.com/office/drawing/2014/main" val="3847975601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1484921111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64" marB="4566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64" marB="4566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1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3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Е. А.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Радкевич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среди касситерит-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скарновых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месторождений выделил магнетитовые и сульфидные.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Первые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характеризуются резким преобладанием среди рудных минералов магнетита.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касситерит-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скарновых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сульфидных месторождениях широко развиты пирротин, сфалерит, халькопирит,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станнин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борнит,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кубанит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также разнообразные бораты, в том числе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данбурит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датолит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др.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536" y="0"/>
            <a:ext cx="914501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Грейзеновые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месторождения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олова широко распространены в России – на Чукотке (месторождение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Экуг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в Забайкалье (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Этыка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Приморье (Чапаевское), Республике Саха (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Кестер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Бутыгычаг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Германии (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Альтенберг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США (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Лост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-Ривер), Китае (Лиму) и других странах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связаны с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аляскитовыми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гранитными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интрузиями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гипабиссальной фации.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 – от архейского до альпийского включительно.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Рудные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тела представлены жилами, штокверками, трубами.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рудные минералы: касситерит, вольфрамит, арсенопирит,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циннвальдит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нерудные – кварц, альбит, ортоклаз, мусковит, топаз, флюорит, турмалин.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t="8097" r="7361" b="527"/>
          <a:stretch/>
        </p:blipFill>
        <p:spPr>
          <a:xfrm>
            <a:off x="13179" y="116632"/>
            <a:ext cx="9007459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188640"/>
            <a:ext cx="907300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Олово – серебристо-белый металл, имеющий температуру плавления 231,9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и высокую температуру кипения 2270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С, очень мягкий, ковкий, химически устойчив по отношению к воде, кислороду и органическим кислотам. </a:t>
            </a:r>
            <a:endParaRPr lang="ru-RU" sz="2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Блестящее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олово устойчиво лишь при температуре выше – 13,2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С. </a:t>
            </a:r>
            <a:endParaRPr lang="ru-RU" sz="2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более низких температурах оно переходит в свою темно-серую модификацию, при этом теряет металлические свойства и превращается в порошок. </a:t>
            </a:r>
            <a:endParaRPr lang="ru-RU" sz="26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 («оловянная чума») особенно интенсивно протекает при температуре – 33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С. </a:t>
            </a:r>
            <a:endParaRPr lang="ru-RU" sz="26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  </a:t>
            </a: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1912 г. во время экспедиции Роберта Скотта к Южному полюсу на обратном пути «оловянная чума» разрушила оловянный припой в баллонах с керосином и люди остались без тепла и горячей пищи.</a:t>
            </a:r>
            <a:endParaRPr lang="ru-RU" sz="26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4"/>
          <a:stretch/>
        </p:blipFill>
        <p:spPr>
          <a:xfrm>
            <a:off x="0" y="0"/>
            <a:ext cx="9049506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0364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Типичным и относительно хорошо изученным является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месторождение </a:t>
            </a:r>
            <a:r>
              <a:rPr lang="ru-RU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Альтенберг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расположенное в Германии.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Оно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приурочено к купольной части </a:t>
            </a:r>
            <a:r>
              <a:rPr lang="ru-RU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Альтенбергского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гранит-порфирового штока герцинского возраста, который внедрился в кварцевые порфиры. </a:t>
            </a:r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Рудное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тело представляет собой штокверк трубообразной формы с поперечным сечением 0,4 х 0,5 км, который пронизан сетью мельчайших трещин. 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4544" y="188640"/>
            <a:ext cx="92890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 рудовмещающих </a:t>
            </a:r>
            <a:r>
              <a:rPr lang="ru-RU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грейзенов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кварц (60 %), слюды (30–  35 %), топаз (5–7 %). Основными рудными минералами являются </a:t>
            </a:r>
            <a:r>
              <a:rPr lang="ru-RU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циннвальдит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(литиевая слюда) и касситерит, второстепенными – висмутин, самородный висмут, арсенопирит, халькопирит и пирит. </a:t>
            </a:r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Центральная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зона месторождения сложена богатыми рудами, а периферические участки менее богаты оловом и содержат относительно повышенное количество сульфидов.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-21634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5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Плутоногенные</a:t>
            </a:r>
            <a:r>
              <a:rPr lang="ru-RU" sz="25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гидротермальные месторождения</a:t>
            </a: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Этот генетический тип среди месторождений олова имеет достаточно широкое распространение. </a:t>
            </a:r>
            <a:endParaRPr lang="ru-RU" sz="25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Они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известны в России – на Чукотке (</a:t>
            </a:r>
            <a:r>
              <a:rPr lang="ru-RU" sz="2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Валькумей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в Приморье (Хрустальное), Забайкалье (Хапчеранга, </a:t>
            </a:r>
            <a:r>
              <a:rPr lang="ru-RU" sz="2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Шерлова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Гора), Республике Саха (Эге-Хая, Депутатское), а также в Великобритании (</a:t>
            </a:r>
            <a:r>
              <a:rPr lang="ru-RU" sz="2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Крофти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Долкоатс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Австралии (</a:t>
            </a:r>
            <a:r>
              <a:rPr lang="ru-RU" sz="2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Маунт-Бишоф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Канаде (</a:t>
            </a:r>
            <a:r>
              <a:rPr lang="ru-RU" sz="2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Маунт-Плезант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других странах</a:t>
            </a:r>
            <a:r>
              <a:rPr lang="ru-RU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81000" indent="381000" algn="just">
              <a:spcAft>
                <a:spcPts val="0"/>
              </a:spcAft>
            </a:pPr>
            <a:endParaRPr lang="ru-RU" sz="25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5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Месторождения связаны в основном с малыми </a:t>
            </a:r>
            <a:r>
              <a:rPr lang="ru-RU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интрузиями</a:t>
            </a:r>
            <a:r>
              <a:rPr lang="ru-RU" sz="25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гранитоидов</a:t>
            </a:r>
            <a:r>
              <a:rPr lang="ru-RU" sz="25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повышенной </a:t>
            </a:r>
            <a:r>
              <a:rPr lang="ru-RU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основности</a:t>
            </a:r>
            <a:r>
              <a:rPr lang="ru-RU" sz="25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реже с </a:t>
            </a:r>
            <a:r>
              <a:rPr lang="ru-RU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плутонами</a:t>
            </a:r>
            <a:r>
              <a:rPr lang="ru-RU" sz="25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нормальных </a:t>
            </a:r>
            <a:r>
              <a:rPr lang="ru-RU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гранитоидов</a:t>
            </a:r>
            <a:r>
              <a:rPr lang="ru-RU" sz="25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500" b="1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Рудные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тела представлены жилами и штокверками. </a:t>
            </a:r>
            <a:endParaRPr lang="ru-RU" sz="25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Главными </a:t>
            </a:r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рудными минералами являются касситерит и пирротин</a:t>
            </a:r>
            <a:r>
              <a:rPr lang="ru-RU" sz="2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1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estreferat.ru/images/paper/26/36/78236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" y="332656"/>
            <a:ext cx="89937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9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 С. Смирнов среди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плутоногенных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гидротермальных месторождений выделил две рудные формации –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касситерит-силикатно-сульфидную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Валькумей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Депутатское, Хрустальное, Хапчеранга,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Крофти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Долкоатс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Маунт-Плезант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касситерит-сульфидную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(Дальнее,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Смирновское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Приморье,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Ренисон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-Белл в Австралии,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Менсон-Лод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Малайзии).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116632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Вулканогенные гидротермальные месторождения известны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России на Малом Хингане (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Хинганское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Джалинда), Боливии (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Ллалагуа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Оруро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Потоси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Мексике (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Дуранга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Эль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Сантин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Японии (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Акенабе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Месторождения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этого типа связаны с богатыми калием кислыми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риолитами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умеренно-кислыми образованиями андезит-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риолитовой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формации (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дациты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др.).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Располагаются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они среди вулканических образований и находятся в тесной ассоциации с субвулканическими,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жерловыми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экструзивными, реже эффузивными фациями.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онтроль типов гидротермальных систем и образующихся рудных месторожд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53594" cy="57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188640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Рудные тела представлены ветвящимися жилами, реже штокверками.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Мощность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рудных жил изменяется от 0,1 до 2–3 м (чаще составляет около 1 м).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прослеживаются по простиранию на десятки и сотни метров, а на глубину до 700–800 м. Руды оловянные, часто комплексные (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Pb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Zn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Минеральный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 их сложный.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рудные минералы: касситерит,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станнин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висмутин, арсенопирит, пирротин; нерудные (жильные) – кварц, турмалин, серицит.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8956" y="116632"/>
            <a:ext cx="8856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Россыпные месторождения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имеют важное экономическое значение.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широко распространены в Малайзии, Индонезии, Таиланде, Китае, а также в России – на Чукотке (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Пыркыкай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в Приморье (Воскресенское), Республике Саха (Депутатское).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Оловоносные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россыпи возникают за счет разрушения коренных месторождений – касситерит-пегматитовых, кварц-касситеритовых, оловоносных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грейзенов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оловоносных скарнов и др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8702" y="188640"/>
            <a:ext cx="877716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ГЕОХИМИЯ.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Олово – достаточно распространенный в земной коре элемент,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кларк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его по А. П. Виноградову составляет 2,5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sz="3200" b="1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-4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%.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Повышенные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концентрации характерны для кислых гранитов,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грейзенов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пегматитов, для терригенных песчано-сланцевых пород.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минералами-концентраторами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служат акцессорный касситерит и биотит. Известно десять стабильных изотопов олова с массовыми числами 112, 114–120, 122 и 124, среди которых преобладают </a:t>
            </a:r>
            <a:r>
              <a:rPr lang="ru-RU" sz="2800" b="1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116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118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800" b="1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120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018.radikal.ru/i522/1705/4b/db4cd17b3d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68952" cy="360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116632"/>
            <a:ext cx="90730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крупные месторождения россыпного олова находятся на Малайском архипелаге (Малайзия, Индонезия).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Малайзии известно около 500 приисков и рудников. Наиболее важные из них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Перак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Селангор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Сембилан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Негрри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др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месторождения сосредоточены в долине р.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Кинта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Здесь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разрабатываются преимущественно аллювиальные россыпи.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Плотик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россыпных месторождений сложен известняками, кристаллическими сланцами, перекрытых мощным латеритным покровом.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Касситерит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вначале накапливался в результате разрушения оловоносных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грейзенов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кварц-касситеритовых жил в элювии, а затем сносился в долину.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других районах Малайзии плотиком является гранит.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8924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Олово – элемент с двойственной геохимической природой, преимущественно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литофильный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отчасти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халькофильный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зависимости от режима кислорода и серы.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результате у него повышенное химическое сродство, с одной стороны, к кислороду и частично к кремнию, а с другой – к сере.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эндогенных условиях олово образует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высоколетучие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галоидные соединения, в форме которых оно обычно выносится из магматического очага.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гипергенных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условиях касситерит устойчив и может образовывать россыпи, в то время как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сульфостаннаты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олова окисляются и замещаются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колломорфным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касситеритом.</a:t>
            </a:r>
            <a:endParaRPr lang="ru-RU" sz="2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505"/>
            <a:ext cx="882047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МИНЕРАЛОГИЯ.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природе известно около 20 минералов олова.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промышленное значение в составе оловянных руд имеют касситерит,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станнин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тиллит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франкеит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Станнин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</a:t>
            </a:r>
            <a:r>
              <a:rPr lang="ru-RU" sz="2800" b="1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FeSnS</a:t>
            </a:r>
            <a:r>
              <a:rPr lang="ru-RU" sz="2800" b="1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(содержание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27,5 %) кристаллизуется в тетрагональной сингонии, агрегаты обычно зернистые, цвет оливково-серый, блеск металлический, твердость 3–4, удельная масса         4,5 г/см</a:t>
            </a:r>
            <a:r>
              <a:rPr lang="ru-RU" sz="2800" b="1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Встречается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гораздо реже касситерита, наблюдается в парагенезисе с галенитом, сфалеритом, халькопиритом, игольчатым касситеритом, различными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сульфосолями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выветривании за счет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станнина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после ряда промежуточных стадий образуется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супергенный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касситерит в виде порошковатых и землистых агрегатов.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9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6381328"/>
            <a:ext cx="1451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Касситерит </a:t>
            </a:r>
            <a:endParaRPr lang="ru-RU" dirty="0"/>
          </a:p>
        </p:txBody>
      </p:sp>
      <p:pic>
        <p:nvPicPr>
          <p:cNvPr id="13314" name="Picture 2" descr="CassiteriteUSG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99552" y="923686"/>
            <a:ext cx="6654669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2080" y="116632"/>
            <a:ext cx="33661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Касситери́т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 (от 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др.-греч. </a:t>
            </a:r>
            <a:r>
              <a:rPr lang="ru-RU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κα</a:t>
            </a:r>
            <a:r>
              <a:rPr lang="ru-RU" b="1" dirty="0" err="1">
                <a:solidFill>
                  <a:srgbClr val="7030A0"/>
                </a:solidFill>
                <a:latin typeface="palatino linotype" panose="02040502050505030304" pitchFamily="18" charset="0"/>
              </a:rPr>
              <a:t>σσίτερος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 — олово) — минерал состава SnO</a:t>
            </a:r>
            <a:r>
              <a:rPr lang="ru-RU" b="1" baseline="-25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. Устаревшие синонимы: оловянный камень, жильное олово, речное олово, аллювиальное олово, деревянистое олово. Главный 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рудный минерал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для получения олова. Теоретически касситерит содержит 78,62 %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Sn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по массе. Образует отдельные, часто хорошо образованные кристаллы, зёрна, прожилки и сплошные массивные агрегаты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, в которых зёрна минерала достигают в размере 3—4 мм и более.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640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0152" y="260648"/>
            <a:ext cx="30963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Станнин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</a:t>
            </a:r>
            <a:r>
              <a:rPr lang="ru-RU" sz="2400" b="1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FeSnS</a:t>
            </a:r>
            <a:r>
              <a:rPr lang="ru-RU" sz="2400" b="1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(содержание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27,5 %) кристаллизуется в тетрагональной сингонии, агрегаты обычно зернистые, цвет оливково-серый, блеск металлический, твердость 3–4, удельная масса         4,5 г/см</a:t>
            </a:r>
            <a:r>
              <a:rPr lang="ru-RU" sz="2400" b="1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81000" indent="381000" algn="just">
              <a:spcAft>
                <a:spcPts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5122" name="Picture 2" descr="Stannite 015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31185" r="17786" b="19675"/>
          <a:stretch/>
        </p:blipFill>
        <p:spPr bwMode="auto">
          <a:xfrm>
            <a:off x="179512" y="908720"/>
            <a:ext cx="608190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3012</Words>
  <Application>Microsoft Office PowerPoint</Application>
  <PresentationFormat>Экран (4:3)</PresentationFormat>
  <Paragraphs>165</Paragraphs>
  <Slides>51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Arial</vt:lpstr>
      <vt:lpstr>Calibri</vt:lpstr>
      <vt:lpstr>Palatino Linotype</vt:lpstr>
      <vt:lpstr>Symbol</vt:lpstr>
      <vt:lpstr>Times New Roman</vt:lpstr>
      <vt:lpstr>Wingdings</vt:lpstr>
      <vt:lpstr>Тема Office</vt:lpstr>
      <vt:lpstr> ОЛОВО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Физико-химические условия формирования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Л Е Г И Р У Ю Щ И Е ВОЛЬФРАМ</dc:title>
  <dc:creator>www.MRMARKER.ru</dc:creator>
  <cp:lastModifiedBy>NORDMANN</cp:lastModifiedBy>
  <cp:revision>50</cp:revision>
  <cp:lastPrinted>2018-03-30T15:20:14Z</cp:lastPrinted>
  <dcterms:created xsi:type="dcterms:W3CDTF">2012-01-30T08:46:52Z</dcterms:created>
  <dcterms:modified xsi:type="dcterms:W3CDTF">2018-04-04T19:31:53Z</dcterms:modified>
</cp:coreProperties>
</file>