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2"/>
  </p:notesMasterIdLst>
  <p:handoutMasterIdLst>
    <p:handoutMasterId r:id="rId113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66" r:id="rId13"/>
    <p:sldId id="265" r:id="rId14"/>
    <p:sldId id="276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299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1" r:id="rId51"/>
    <p:sldId id="313" r:id="rId52"/>
    <p:sldId id="314" r:id="rId53"/>
    <p:sldId id="317" r:id="rId54"/>
    <p:sldId id="318" r:id="rId55"/>
    <p:sldId id="316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dirty="0" smtClean="0"/>
              <a:t>Формуляр современного управленческого документа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900" y="4688732"/>
            <a:ext cx="5734050" cy="778617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/>
              <a:t>Требования к составлению и оформлению документов</a:t>
            </a:r>
            <a:endParaRPr lang="ru-RU" sz="28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 b="10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0330" y="2008761"/>
            <a:ext cx="5445252" cy="3574917"/>
          </a:xfrm>
        </p:spPr>
        <p:txBody>
          <a:bodyPr rtlCol="0"/>
          <a:lstStyle/>
          <a:p>
            <a:r>
              <a:rPr lang="ru-RU" dirty="0" smtClean="0"/>
              <a:t>Обозначают </a:t>
            </a:r>
            <a:r>
              <a:rPr lang="ru-RU" dirty="0"/>
              <a:t>автора документа, его ведомственную подчиненность. </a:t>
            </a:r>
            <a:endParaRPr lang="ru-RU" dirty="0" smtClean="0"/>
          </a:p>
          <a:p>
            <a:r>
              <a:rPr lang="ru-RU" dirty="0" smtClean="0"/>
              <a:t>Указание автора </a:t>
            </a:r>
            <a:r>
              <a:rPr lang="ru-RU" dirty="0"/>
              <a:t>— обязательный реквизит каждого документа. </a:t>
            </a:r>
            <a:endParaRPr lang="ru-RU" dirty="0" smtClean="0"/>
          </a:p>
          <a:p>
            <a:r>
              <a:rPr lang="ru-RU" dirty="0" smtClean="0"/>
              <a:t>Авторами служебных </a:t>
            </a:r>
            <a:r>
              <a:rPr lang="ru-RU" dirty="0"/>
              <a:t>документов являются, как правило, организации.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служебных </a:t>
            </a:r>
            <a:r>
              <a:rPr lang="ru-RU" dirty="0" smtClean="0"/>
              <a:t>документах </a:t>
            </a:r>
            <a:r>
              <a:rPr lang="ru-RU" dirty="0"/>
              <a:t>автор чаще всего обозначается на бланках.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/>
            <a:r>
              <a:rPr lang="ru-RU" sz="2800" dirty="0"/>
              <a:t> «Наименование вышестоящей организации» </a:t>
            </a:r>
          </a:p>
          <a:p>
            <a:pPr algn="ctr"/>
            <a:r>
              <a:rPr lang="ru-RU" sz="2800" dirty="0"/>
              <a:t>«Наименование организации» </a:t>
            </a:r>
          </a:p>
          <a:p>
            <a:pPr algn="ctr"/>
            <a:r>
              <a:rPr lang="ru-RU" sz="2800" dirty="0"/>
              <a:t>«Наименование структурного подразделения» </a:t>
            </a:r>
          </a:p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25018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Оформляется </a:t>
            </a:r>
            <a:r>
              <a:rPr lang="ru-RU" sz="2400" dirty="0"/>
              <a:t>справа на нижнем поле первого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листа</a:t>
            </a:r>
            <a:r>
              <a:rPr lang="ru-RU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Включает: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полное </a:t>
            </a:r>
            <a:r>
              <a:rPr lang="ru-RU" sz="2400" dirty="0"/>
              <a:t>или сокращенное наименование </a:t>
            </a:r>
            <a:r>
              <a:rPr lang="ru-RU" sz="2400" dirty="0" smtClean="0"/>
              <a:t>организации </a:t>
            </a:r>
            <a:r>
              <a:rPr lang="ru-RU" sz="2400" dirty="0"/>
              <a:t>— получателя документа,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дату поступления документа,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индекс </a:t>
            </a:r>
            <a:r>
              <a:rPr lang="ru-RU" sz="2400" dirty="0"/>
              <a:t>(</a:t>
            </a:r>
            <a:r>
              <a:rPr lang="ru-RU" sz="2400" dirty="0" smtClean="0"/>
              <a:t>входящий </a:t>
            </a:r>
            <a:r>
              <a:rPr lang="ru-RU" sz="2400" dirty="0"/>
              <a:t>номер).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Отметка </a:t>
            </a:r>
            <a:r>
              <a:rPr lang="ru-RU" sz="2400" dirty="0"/>
              <a:t>оформляется от руки или с помощью штампа.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поступлении»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35579" r="6447" b="48808"/>
          <a:stretch/>
        </p:blipFill>
        <p:spPr>
          <a:xfrm>
            <a:off x="5181600" y="1879600"/>
            <a:ext cx="5358984" cy="1651000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поступлении»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6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поступлении»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t="55278" r="6565" b="29722"/>
          <a:stretch/>
        </p:blipFill>
        <p:spPr>
          <a:xfrm>
            <a:off x="5016499" y="1714500"/>
            <a:ext cx="5192889" cy="1752600"/>
          </a:xfrm>
        </p:spPr>
      </p:pic>
    </p:spTree>
    <p:extLst>
      <p:ext uri="{BB962C8B-B14F-4D97-AF65-F5344CB8AC3E}">
        <p14:creationId xmlns:p14="http://schemas.microsoft.com/office/powerpoint/2010/main" val="9305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поступлении»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74444" r="6958" b="8056"/>
          <a:stretch/>
        </p:blipFill>
        <p:spPr>
          <a:xfrm>
            <a:off x="4813299" y="1701800"/>
            <a:ext cx="5920619" cy="2095500"/>
          </a:xfrm>
        </p:spPr>
      </p:pic>
    </p:spTree>
    <p:extLst>
      <p:ext uri="{BB962C8B-B14F-4D97-AF65-F5344CB8AC3E}">
        <p14:creationId xmlns:p14="http://schemas.microsoft.com/office/powerpoint/2010/main" val="15171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переносе данных на машинный носитель»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400" y="1600199"/>
            <a:ext cx="6807200" cy="4737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/>
              <a:t>Проставляется </a:t>
            </a:r>
            <a:r>
              <a:rPr lang="ru-RU" sz="2200" dirty="0"/>
              <a:t>на нижнем поле первого листа документа.</a:t>
            </a:r>
          </a:p>
          <a:p>
            <a:pPr marL="0" indent="0">
              <a:buNone/>
            </a:pPr>
            <a:r>
              <a:rPr lang="ru-RU" sz="2200" dirty="0" smtClean="0"/>
              <a:t>Включает: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запись «Информация перенесена на машинный носитель», </a:t>
            </a:r>
            <a:endParaRPr lang="ru-RU" sz="2200" dirty="0" smtClean="0"/>
          </a:p>
          <a:p>
            <a:r>
              <a:rPr lang="ru-RU" sz="2200" dirty="0" smtClean="0"/>
              <a:t>подпись лица</a:t>
            </a:r>
            <a:r>
              <a:rPr lang="ru-RU" sz="2200" dirty="0"/>
              <a:t>, ответственного за перенос данных, </a:t>
            </a:r>
            <a:endParaRPr lang="ru-RU" sz="2200" dirty="0" smtClean="0"/>
          </a:p>
          <a:p>
            <a:r>
              <a:rPr lang="ru-RU" sz="2200" dirty="0" smtClean="0"/>
              <a:t>дату </a:t>
            </a:r>
            <a:r>
              <a:rPr lang="ru-RU" sz="2200" dirty="0"/>
              <a:t>переноса. </a:t>
            </a:r>
            <a:endParaRPr lang="ru-RU" sz="2200" dirty="0" smtClean="0"/>
          </a:p>
          <a:p>
            <a:pPr marL="0" indent="0">
              <a:buNone/>
            </a:pPr>
            <a:r>
              <a:rPr lang="ru-RU" sz="1900" dirty="0" smtClean="0"/>
              <a:t>На </a:t>
            </a:r>
            <a:r>
              <a:rPr lang="ru-RU" sz="1900" dirty="0"/>
              <a:t>традиционных бумажных документах </a:t>
            </a:r>
            <a:r>
              <a:rPr lang="ru-RU" sz="1900" dirty="0" smtClean="0"/>
              <a:t>целесообразно проставлять при </a:t>
            </a:r>
            <a:r>
              <a:rPr lang="ru-RU" sz="1900" dirty="0"/>
              <a:t>их сканировании в целях создания </a:t>
            </a:r>
            <a:r>
              <a:rPr lang="ru-RU" sz="1900" dirty="0" smtClean="0"/>
              <a:t>автоматизированной информационно-поисковой </a:t>
            </a:r>
            <a:r>
              <a:rPr lang="ru-RU" sz="1900" dirty="0"/>
              <a:t>системы организации, имеющей </a:t>
            </a:r>
            <a:r>
              <a:rPr lang="ru-RU" sz="1900" dirty="0" smtClean="0"/>
              <a:t>локальную сеть</a:t>
            </a:r>
            <a:r>
              <a:rPr lang="ru-RU" sz="1900" dirty="0"/>
              <a:t>.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Содержание </a:t>
            </a:r>
            <a:r>
              <a:rPr lang="ru-RU" sz="1900" dirty="0"/>
              <a:t>отметки можно дополнить </a:t>
            </a:r>
            <a:r>
              <a:rPr lang="ru-RU" sz="1900" dirty="0" smtClean="0"/>
              <a:t>сведениями поискового </a:t>
            </a:r>
            <a:r>
              <a:rPr lang="ru-RU" sz="1900" dirty="0"/>
              <a:t>характера, позволяющими оперативно находить </a:t>
            </a:r>
            <a:r>
              <a:rPr lang="ru-RU" sz="1900" dirty="0" smtClean="0"/>
              <a:t>соответствующую </a:t>
            </a:r>
            <a:r>
              <a:rPr lang="ru-RU" sz="1900" dirty="0"/>
              <a:t>информацию в автоматизированном режиме (например, </a:t>
            </a:r>
            <a:r>
              <a:rPr lang="ru-RU" sz="1900" dirty="0" smtClean="0"/>
              <a:t>наименование </a:t>
            </a:r>
            <a:r>
              <a:rPr lang="ru-RU" sz="1900" dirty="0"/>
              <a:t>базы данных, имя файла и т. п.).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9363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переносе данных на машинный носитель»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400" y="1600199"/>
            <a:ext cx="6807200" cy="4737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Проставляется </a:t>
            </a:r>
            <a:r>
              <a:rPr lang="ru-RU" sz="2200" dirty="0"/>
              <a:t>на нижнем поле лицевой стороны первого листа </a:t>
            </a:r>
            <a:r>
              <a:rPr lang="ru-RU" sz="2200" dirty="0" smtClean="0"/>
              <a:t>документа слева.</a:t>
            </a:r>
          </a:p>
          <a:p>
            <a:pPr marL="0" indent="0">
              <a:buNone/>
            </a:pPr>
            <a:r>
              <a:rPr lang="ru-RU" sz="2200" dirty="0"/>
              <a:t>В</a:t>
            </a:r>
            <a:r>
              <a:rPr lang="ru-RU" sz="2200" dirty="0" smtClean="0"/>
              <a:t>ключает </a:t>
            </a:r>
            <a:r>
              <a:rPr lang="ru-RU" sz="2200" dirty="0"/>
              <a:t>в себя следующие элементы:</a:t>
            </a:r>
          </a:p>
          <a:p>
            <a:pPr marL="0" indent="0">
              <a:buNone/>
            </a:pPr>
            <a:r>
              <a:rPr lang="ru-RU" sz="2200" dirty="0"/>
              <a:t>• слова «В дело»;</a:t>
            </a:r>
          </a:p>
          <a:p>
            <a:pPr marL="0" indent="0">
              <a:buNone/>
            </a:pPr>
            <a:r>
              <a:rPr lang="ru-RU" sz="2200" dirty="0"/>
              <a:t>• индекс дела по номенклатуре, в котором будет храниться документ;</a:t>
            </a:r>
          </a:p>
          <a:p>
            <a:pPr marL="0" indent="0">
              <a:buNone/>
            </a:pPr>
            <a:r>
              <a:rPr lang="ru-RU" sz="2200" dirty="0"/>
              <a:t>• дату и индекс документа, свидетельствующего об исполнении;</a:t>
            </a:r>
          </a:p>
          <a:p>
            <a:pPr marL="0" indent="0">
              <a:buNone/>
            </a:pPr>
            <a:r>
              <a:rPr lang="ru-RU" sz="2200" dirty="0"/>
              <a:t>• подпись исполнителя или руководителя структурного </a:t>
            </a:r>
            <a:r>
              <a:rPr lang="ru-RU" sz="2200" dirty="0" smtClean="0"/>
              <a:t>подразделения исполнителя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• дату оформления отметки.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004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переносе данных на машинный носитель»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400" y="1600199"/>
            <a:ext cx="6807200" cy="4737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 данном примере «</a:t>
            </a:r>
            <a:r>
              <a:rPr lang="ru-RU" sz="2200" dirty="0" smtClean="0"/>
              <a:t>2-18</a:t>
            </a:r>
            <a:r>
              <a:rPr lang="ru-RU" sz="2200" dirty="0"/>
              <a:t>» — индекс дела по номенклатуре дел, в </a:t>
            </a:r>
            <a:r>
              <a:rPr lang="ru-RU" sz="2200" dirty="0" smtClean="0"/>
              <a:t>которое </a:t>
            </a:r>
            <a:r>
              <a:rPr lang="ru-RU" sz="2200" dirty="0"/>
              <a:t>должен быть подшит исполненный </a:t>
            </a:r>
            <a:r>
              <a:rPr lang="ru-RU" sz="2200" dirty="0" smtClean="0"/>
              <a:t>документ-запрос</a:t>
            </a:r>
            <a:r>
              <a:rPr lang="ru-RU" sz="2200" dirty="0"/>
              <a:t>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а </a:t>
            </a:r>
            <a:r>
              <a:rPr lang="ru-RU" sz="2200" dirty="0"/>
              <a:t>запись «Исх</a:t>
            </a:r>
            <a:r>
              <a:rPr lang="ru-RU" sz="2200" dirty="0" smtClean="0"/>
              <a:t>.№ 2-18/139 </a:t>
            </a:r>
            <a:r>
              <a:rPr lang="ru-RU" sz="2200" dirty="0"/>
              <a:t>от </a:t>
            </a:r>
            <a:r>
              <a:rPr lang="ru-RU" sz="2200" dirty="0" smtClean="0"/>
              <a:t>18.03.2010» </a:t>
            </a:r>
            <a:r>
              <a:rPr lang="ru-RU" sz="2200" dirty="0"/>
              <a:t>— регистрационный индекс и дата </a:t>
            </a:r>
            <a:r>
              <a:rPr lang="ru-RU" sz="2200" dirty="0" smtClean="0"/>
              <a:t>ответного документа</a:t>
            </a:r>
            <a:r>
              <a:rPr lang="ru-RU" sz="2200" dirty="0"/>
              <a:t>. </a:t>
            </a:r>
            <a:endParaRPr lang="be-BY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64259" r="57345" b="24630"/>
          <a:stretch/>
        </p:blipFill>
        <p:spPr>
          <a:xfrm>
            <a:off x="4851400" y="4076700"/>
            <a:ext cx="3479800" cy="16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переносе данных на машинный носитель»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4746" r="49620" b="72922"/>
          <a:stretch/>
        </p:blipFill>
        <p:spPr>
          <a:xfrm>
            <a:off x="5689599" y="1841500"/>
            <a:ext cx="3162301" cy="1484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32037" r="71250" b="60926"/>
          <a:stretch/>
        </p:blipFill>
        <p:spPr>
          <a:xfrm>
            <a:off x="5829299" y="3994182"/>
            <a:ext cx="1435101" cy="9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0330" y="2008761"/>
            <a:ext cx="5445252" cy="3574917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/>
              <a:t>Обозначает </a:t>
            </a:r>
            <a:r>
              <a:rPr lang="ru-RU" dirty="0"/>
              <a:t>автора </a:t>
            </a:r>
            <a:r>
              <a:rPr lang="ru-RU" dirty="0" smtClean="0"/>
              <a:t>документа, которым </a:t>
            </a:r>
            <a:r>
              <a:rPr lang="ru-RU" dirty="0"/>
              <a:t>является юридическое лицо, создавшее документ (</a:t>
            </a:r>
            <a:r>
              <a:rPr lang="ru-RU" dirty="0" smtClean="0"/>
              <a:t>учреждение, организация</a:t>
            </a:r>
            <a:r>
              <a:rPr lang="ru-RU" dirty="0"/>
              <a:t>, предприятие). </a:t>
            </a:r>
            <a:endParaRPr lang="ru-RU" dirty="0" smtClean="0"/>
          </a:p>
          <a:p>
            <a:r>
              <a:rPr lang="ru-RU" dirty="0" smtClean="0"/>
              <a:t>Наименование </a:t>
            </a:r>
            <a:r>
              <a:rPr lang="ru-RU" dirty="0"/>
              <a:t>организации указывается </a:t>
            </a:r>
            <a:r>
              <a:rPr lang="ru-RU" dirty="0" smtClean="0"/>
              <a:t>в точном </a:t>
            </a:r>
            <a:r>
              <a:rPr lang="ru-RU" dirty="0"/>
              <a:t>соответствии с ее уставом (положением о ней). </a:t>
            </a:r>
            <a:endParaRPr lang="ru-RU" dirty="0" smtClean="0"/>
          </a:p>
          <a:p>
            <a:r>
              <a:rPr lang="ru-RU" dirty="0" smtClean="0"/>
              <a:t>Сокращенное наименование </a:t>
            </a:r>
            <a:r>
              <a:rPr lang="ru-RU" dirty="0"/>
              <a:t>организации может указываться на бланках в тех случаях, </a:t>
            </a:r>
            <a:r>
              <a:rPr lang="ru-RU" dirty="0" smtClean="0"/>
              <a:t>когда </a:t>
            </a:r>
            <a:r>
              <a:rPr lang="ru-RU" dirty="0"/>
              <a:t>оно закреплено в учредительных документах организации. Оно </a:t>
            </a:r>
            <a:r>
              <a:rPr lang="ru-RU" dirty="0" smtClean="0"/>
              <a:t>помещается </a:t>
            </a:r>
            <a:r>
              <a:rPr lang="ru-RU" dirty="0"/>
              <a:t>ниже полного и заключается в скобки.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</a:t>
            </a:r>
            <a:r>
              <a:rPr lang="ru-RU" sz="2800" dirty="0"/>
              <a:t>Наименование организации» </a:t>
            </a:r>
          </a:p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3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2023352"/>
            <a:ext cx="9982201" cy="414884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Документ</a:t>
            </a:r>
            <a:r>
              <a:rPr lang="ru-RU" sz="2400" dirty="0"/>
              <a:t>, подготавливаемый совместно двумя и более </a:t>
            </a:r>
            <a:r>
              <a:rPr lang="ru-RU" sz="2400" dirty="0" smtClean="0"/>
              <a:t>организациями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Например: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Министерство финансов                                     Министерство по налогам и сборам</a:t>
            </a:r>
          </a:p>
          <a:p>
            <a:pPr marL="0" indent="0">
              <a:buNone/>
            </a:pPr>
            <a:r>
              <a:rPr lang="ru-RU" dirty="0"/>
              <a:t>Республики Беларусь                                          Республики Беларусь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30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478621" cy="3813244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должен содержать каждый </a:t>
            </a:r>
            <a:r>
              <a:rPr lang="ru-RU" dirty="0" smtClean="0"/>
              <a:t>документ</a:t>
            </a:r>
            <a:r>
              <a:rPr lang="ru-RU" dirty="0"/>
              <a:t>, кроме письма. </a:t>
            </a:r>
            <a:endParaRPr lang="ru-RU" dirty="0" smtClean="0"/>
          </a:p>
          <a:p>
            <a:r>
              <a:rPr lang="ru-RU" dirty="0" smtClean="0"/>
              <a:t>дает </a:t>
            </a:r>
            <a:r>
              <a:rPr lang="ru-RU" dirty="0"/>
              <a:t>общее представление о </a:t>
            </a:r>
            <a:r>
              <a:rPr lang="ru-RU" dirty="0" smtClean="0"/>
              <a:t>назначении </a:t>
            </a:r>
            <a:r>
              <a:rPr lang="ru-RU" dirty="0"/>
              <a:t>документа, определяет его формуляр, степень </a:t>
            </a:r>
            <a:r>
              <a:rPr lang="ru-RU" dirty="0" smtClean="0"/>
              <a:t>обязательности выполнения </a:t>
            </a:r>
            <a:r>
              <a:rPr lang="ru-RU" dirty="0"/>
              <a:t>его требований. </a:t>
            </a:r>
            <a:endParaRPr lang="ru-RU" dirty="0" smtClean="0"/>
          </a:p>
          <a:p>
            <a:r>
              <a:rPr lang="ru-RU" dirty="0" smtClean="0"/>
              <a:t>помещается </a:t>
            </a:r>
            <a:r>
              <a:rPr lang="ru-RU" dirty="0"/>
              <a:t>после указания автора </a:t>
            </a:r>
            <a:r>
              <a:rPr lang="ru-RU" dirty="0" smtClean="0"/>
              <a:t>документа выше </a:t>
            </a:r>
            <a:r>
              <a:rPr lang="ru-RU" dirty="0"/>
              <a:t>реквизитов «Дата» и «Регистрационный индекс»,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формляется прописными </a:t>
            </a:r>
            <a:r>
              <a:rPr lang="ru-RU" dirty="0"/>
              <a:t>буквами без разрядки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ПРИКАЗ</a:t>
            </a:r>
            <a:r>
              <a:rPr lang="ru-RU" dirty="0"/>
              <a:t>, </a:t>
            </a:r>
            <a:r>
              <a:rPr lang="ru-RU" dirty="0" smtClean="0"/>
              <a:t>ПРОТОКОЛ, АКТ</a:t>
            </a:r>
            <a:r>
              <a:rPr lang="ru-RU" dirty="0"/>
              <a:t>, РЕШЕНИЕ, ДОЛЖНОСТНАЯ ИНСТРУКЦИЯ, </a:t>
            </a:r>
            <a:r>
              <a:rPr lang="ru-RU" dirty="0" smtClean="0"/>
              <a:t>ДОКЛАДНАЯ ЗАПИСКА.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«Название вида документа»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478621" cy="3813244"/>
          </a:xfrm>
        </p:spPr>
        <p:txBody>
          <a:bodyPr rtlCol="0">
            <a:normAutofit fontScale="92500"/>
          </a:bodyPr>
          <a:lstStyle/>
          <a:p>
            <a:r>
              <a:rPr lang="ru-RU" dirty="0" smtClean="0"/>
              <a:t>число</a:t>
            </a:r>
            <a:r>
              <a:rPr lang="ru-RU" dirty="0"/>
              <a:t>, месяц и </a:t>
            </a:r>
            <a:r>
              <a:rPr lang="ru-RU" dirty="0" smtClean="0"/>
              <a:t>год </a:t>
            </a:r>
            <a:r>
              <a:rPr lang="ru-RU" dirty="0"/>
              <a:t>обязателен для каждого </a:t>
            </a:r>
            <a:r>
              <a:rPr lang="ru-RU" dirty="0" smtClean="0"/>
              <a:t>документа</a:t>
            </a:r>
          </a:p>
          <a:p>
            <a:r>
              <a:rPr lang="ru-RU" dirty="0" smtClean="0"/>
              <a:t>датой </a:t>
            </a:r>
            <a:r>
              <a:rPr lang="ru-RU" dirty="0"/>
              <a:t>документа является дата его подписания (приказ, </a:t>
            </a:r>
            <a:r>
              <a:rPr lang="ru-RU" dirty="0" smtClean="0"/>
              <a:t>распоряжение</a:t>
            </a:r>
            <a:r>
              <a:rPr lang="ru-RU" dirty="0"/>
              <a:t>, письмо и др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для </a:t>
            </a:r>
            <a:r>
              <a:rPr lang="ru-RU" dirty="0"/>
              <a:t>документа, принимаемого коллегиальным </a:t>
            </a:r>
            <a:r>
              <a:rPr lang="ru-RU" dirty="0" smtClean="0"/>
              <a:t>органом </a:t>
            </a:r>
            <a:r>
              <a:rPr lang="ru-RU" dirty="0"/>
              <a:t>(постановление, решение), — дата его принятия, </a:t>
            </a:r>
            <a:endParaRPr lang="ru-RU" dirty="0" smtClean="0"/>
          </a:p>
          <a:p>
            <a:r>
              <a:rPr lang="ru-RU" dirty="0" smtClean="0"/>
              <a:t>для утверждаемых </a:t>
            </a:r>
            <a:r>
              <a:rPr lang="ru-RU" dirty="0"/>
              <a:t>документов — дата утверждения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датой </a:t>
            </a:r>
            <a:r>
              <a:rPr lang="ru-RU" dirty="0"/>
              <a:t>протокола </a:t>
            </a:r>
            <a:r>
              <a:rPr lang="ru-RU" dirty="0" smtClean="0"/>
              <a:t>– </a:t>
            </a:r>
            <a:r>
              <a:rPr lang="ru-RU" dirty="0"/>
              <a:t>дата </a:t>
            </a:r>
            <a:r>
              <a:rPr lang="ru-RU" dirty="0" smtClean="0"/>
              <a:t>проведения </a:t>
            </a:r>
            <a:r>
              <a:rPr lang="ru-RU" dirty="0"/>
              <a:t>протоколируемого мероприятия (собрания, заседания, </a:t>
            </a:r>
            <a:r>
              <a:rPr lang="ru-RU" dirty="0" smtClean="0"/>
              <a:t>совещания),</a:t>
            </a:r>
          </a:p>
          <a:p>
            <a:r>
              <a:rPr lang="ru-RU" dirty="0" smtClean="0"/>
              <a:t> </a:t>
            </a:r>
            <a:r>
              <a:rPr lang="ru-RU" dirty="0"/>
              <a:t>акта — актируемого события.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«дата»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8817" y="1770435"/>
            <a:ext cx="4533089" cy="3813244"/>
          </a:xfrm>
        </p:spPr>
        <p:txBody>
          <a:bodyPr numCol="1" rtlCol="0" anchor="ctr">
            <a:normAutofit/>
          </a:bodyPr>
          <a:lstStyle/>
          <a:p>
            <a:r>
              <a:rPr lang="ru-RU" b="1" dirty="0" smtClean="0"/>
              <a:t>Цифровой</a:t>
            </a:r>
          </a:p>
          <a:p>
            <a:pPr marL="0" indent="0">
              <a:buNone/>
            </a:pPr>
            <a:r>
              <a:rPr lang="ru-RU" dirty="0"/>
              <a:t>02. 01. </a:t>
            </a:r>
            <a:r>
              <a:rPr lang="ru-RU" dirty="0" smtClean="0"/>
              <a:t>2017</a:t>
            </a:r>
          </a:p>
          <a:p>
            <a:endParaRPr lang="ru-RU" dirty="0" smtClean="0"/>
          </a:p>
          <a:p>
            <a:r>
              <a:rPr lang="ru-RU" b="1" dirty="0"/>
              <a:t>С</a:t>
            </a:r>
            <a:r>
              <a:rPr lang="ru-RU" b="1" dirty="0" smtClean="0"/>
              <a:t>ловесно-цифровой</a:t>
            </a:r>
          </a:p>
          <a:p>
            <a:pPr marL="0" indent="0">
              <a:buNone/>
            </a:pPr>
            <a:r>
              <a:rPr lang="ru-RU" dirty="0"/>
              <a:t>6 февраля </a:t>
            </a:r>
            <a:r>
              <a:rPr lang="ru-RU" dirty="0" smtClean="0"/>
              <a:t>2017 </a:t>
            </a:r>
            <a:r>
              <a:rPr lang="ru-RU" dirty="0"/>
              <a:t>г.</a:t>
            </a:r>
          </a:p>
          <a:p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«дата»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 цифровое или </a:t>
            </a:r>
            <a:r>
              <a:rPr lang="ru-RU" dirty="0" smtClean="0"/>
              <a:t>буквенно-цифровое </a:t>
            </a:r>
            <a:r>
              <a:rPr lang="ru-RU" dirty="0"/>
              <a:t>обозначение, присваиваемое документу при его регистрации</a:t>
            </a:r>
            <a:r>
              <a:rPr lang="ru-RU" dirty="0" smtClean="0"/>
              <a:t>.</a:t>
            </a:r>
          </a:p>
          <a:p>
            <a:r>
              <a:rPr lang="ru-RU" dirty="0"/>
              <a:t>состоит из порядкового регистрационного номера, присвоенного </a:t>
            </a:r>
            <a:r>
              <a:rPr lang="ru-RU" dirty="0" smtClean="0"/>
              <a:t>документу </a:t>
            </a:r>
            <a:r>
              <a:rPr lang="ru-RU" dirty="0"/>
              <a:t>при создании или получении, </a:t>
            </a:r>
            <a:endParaRPr lang="ru-RU" dirty="0" smtClean="0"/>
          </a:p>
          <a:p>
            <a:r>
              <a:rPr lang="ru-RU" dirty="0" smtClean="0"/>
              <a:t>может </a:t>
            </a:r>
            <a:r>
              <a:rPr lang="ru-RU" dirty="0"/>
              <a:t>быть дополнен </a:t>
            </a:r>
            <a:r>
              <a:rPr lang="ru-RU" dirty="0" smtClean="0"/>
              <a:t>индексом </a:t>
            </a:r>
            <a:r>
              <a:rPr lang="ru-RU" dirty="0"/>
              <a:t>по номенклатуре дел, индексом применяемого в организации </a:t>
            </a:r>
            <a:r>
              <a:rPr lang="ru-RU" dirty="0" smtClean="0"/>
              <a:t>классификатора </a:t>
            </a:r>
            <a:r>
              <a:rPr lang="ru-RU" dirty="0"/>
              <a:t>(корреспондентов, вопросов деятельности и т. п.), а </a:t>
            </a:r>
            <a:r>
              <a:rPr lang="ru-RU" dirty="0" smtClean="0"/>
              <a:t>также другими </a:t>
            </a:r>
            <a:r>
              <a:rPr lang="ru-RU" dirty="0"/>
              <a:t>поисковыми признаками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Например: № </a:t>
            </a:r>
            <a:r>
              <a:rPr lang="ru-RU" dirty="0" smtClean="0"/>
              <a:t>1-15/118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где 1-15 </a:t>
            </a:r>
            <a:r>
              <a:rPr lang="ru-RU" dirty="0"/>
              <a:t>— индекс дела по</a:t>
            </a:r>
          </a:p>
          <a:p>
            <a:pPr marL="0" indent="0">
              <a:buNone/>
            </a:pPr>
            <a:r>
              <a:rPr lang="ru-RU" dirty="0"/>
              <a:t>номенклатуре, </a:t>
            </a:r>
            <a:r>
              <a:rPr lang="ru-RU" dirty="0" smtClean="0"/>
              <a:t>118 </a:t>
            </a:r>
            <a:r>
              <a:rPr lang="ru-RU" dirty="0"/>
              <a:t>— порядковый номер.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«регистрационный индекс»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0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кратко </a:t>
            </a:r>
            <a:r>
              <a:rPr lang="ru-RU" dirty="0"/>
              <a:t>излагает содержание </a:t>
            </a:r>
            <a:r>
              <a:rPr lang="ru-RU" dirty="0" smtClean="0"/>
              <a:t>документа </a:t>
            </a:r>
          </a:p>
          <a:p>
            <a:r>
              <a:rPr lang="ru-RU" dirty="0" smtClean="0"/>
              <a:t>является </a:t>
            </a:r>
            <a:r>
              <a:rPr lang="ru-RU" dirty="0"/>
              <a:t>одним из </a:t>
            </a:r>
            <a:r>
              <a:rPr lang="ru-RU" dirty="0" smtClean="0"/>
              <a:t>поисковых </a:t>
            </a:r>
            <a:r>
              <a:rPr lang="ru-RU" dirty="0"/>
              <a:t>признаков </a:t>
            </a:r>
            <a:r>
              <a:rPr lang="ru-RU" dirty="0" smtClean="0"/>
              <a:t>документа </a:t>
            </a:r>
          </a:p>
          <a:p>
            <a:r>
              <a:rPr lang="ru-RU" dirty="0" smtClean="0"/>
              <a:t>упрощает обработку документа </a:t>
            </a:r>
            <a:r>
              <a:rPr lang="ru-RU" dirty="0"/>
              <a:t>при </a:t>
            </a:r>
            <a:r>
              <a:rPr lang="ru-RU" dirty="0" smtClean="0"/>
              <a:t>регистрации</a:t>
            </a:r>
          </a:p>
          <a:p>
            <a:r>
              <a:rPr lang="ru-RU" dirty="0"/>
              <a:t>должны иметь все служебные документы, оформляемые </a:t>
            </a:r>
            <a:r>
              <a:rPr lang="ru-RU" dirty="0" smtClean="0"/>
              <a:t>на бланках </a:t>
            </a:r>
            <a:r>
              <a:rPr lang="ru-RU" dirty="0"/>
              <a:t>или листах бумаги формата А4</a:t>
            </a:r>
            <a:r>
              <a:rPr lang="ru-RU" dirty="0" smtClean="0"/>
              <a:t>.</a:t>
            </a:r>
          </a:p>
          <a:p>
            <a:r>
              <a:rPr lang="ru-RU" dirty="0"/>
              <a:t>формулируется составителем </a:t>
            </a:r>
            <a:r>
              <a:rPr lang="ru-RU" dirty="0" smtClean="0"/>
              <a:t>документ</a:t>
            </a:r>
          </a:p>
          <a:p>
            <a:r>
              <a:rPr lang="ru-RU" dirty="0"/>
              <a:t>должен </a:t>
            </a:r>
            <a:r>
              <a:rPr lang="ru-RU" dirty="0" smtClean="0"/>
              <a:t>быть кратким </a:t>
            </a:r>
            <a:r>
              <a:rPr lang="ru-RU" dirty="0"/>
              <a:t>и точным, грамматически согласовываться с названием </a:t>
            </a:r>
            <a:r>
              <a:rPr lang="ru-RU" dirty="0" smtClean="0"/>
              <a:t>документа</a:t>
            </a:r>
          </a:p>
          <a:p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33236" r="2662" b="10655"/>
          <a:stretch/>
        </p:blipFill>
        <p:spPr>
          <a:xfrm>
            <a:off x="4909281" y="1600200"/>
            <a:ext cx="5616046" cy="4572000"/>
          </a:xfrm>
        </p:spPr>
      </p:pic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7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350" r="47669" b="68578"/>
          <a:stretch/>
        </p:blipFill>
        <p:spPr>
          <a:xfrm>
            <a:off x="5741233" y="1445928"/>
            <a:ext cx="4227226" cy="3845919"/>
          </a:xfrm>
        </p:spPr>
      </p:pic>
    </p:spTree>
    <p:extLst>
      <p:ext uri="{BB962C8B-B14F-4D97-AF65-F5344CB8AC3E}">
        <p14:creationId xmlns:p14="http://schemas.microsoft.com/office/powerpoint/2010/main" val="2190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Состав реквизитов, применяемых при оформлении документов, </a:t>
            </a:r>
            <a:r>
              <a:rPr lang="ru-RU" dirty="0" smtClean="0"/>
              <a:t>входящих </a:t>
            </a:r>
            <a:r>
              <a:rPr lang="ru-RU" dirty="0"/>
              <a:t>в систему </a:t>
            </a:r>
            <a:r>
              <a:rPr lang="ru-RU" dirty="0" smtClean="0"/>
              <a:t>ОРД, определяется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900" y="2023352"/>
            <a:ext cx="9982200" cy="4148847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Государственным стандартом </a:t>
            </a:r>
            <a:r>
              <a:rPr lang="ru-RU" dirty="0" smtClean="0"/>
              <a:t>Республики </a:t>
            </a:r>
            <a:r>
              <a:rPr lang="ru-RU" dirty="0"/>
              <a:t>Беларусь </a:t>
            </a:r>
            <a:endParaRPr lang="ru-RU" dirty="0" smtClean="0"/>
          </a:p>
          <a:p>
            <a:pPr marL="0" indent="0">
              <a:buNone/>
            </a:pPr>
            <a:r>
              <a:rPr lang="ru-RU" sz="3600" b="1" dirty="0" smtClean="0"/>
              <a:t>СТБ 6.38-2004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«</a:t>
            </a:r>
            <a:r>
              <a:rPr lang="ru-RU" sz="2400" dirty="0"/>
              <a:t>Унифицированные системы </a:t>
            </a:r>
            <a:r>
              <a:rPr lang="ru-RU" sz="2400" dirty="0" smtClean="0"/>
              <a:t>документации Республики </a:t>
            </a:r>
            <a:r>
              <a:rPr lang="ru-RU" sz="2400" dirty="0"/>
              <a:t>Беларусь. Система </a:t>
            </a:r>
            <a:r>
              <a:rPr lang="ru-RU" sz="2400" dirty="0" smtClean="0"/>
              <a:t>организационно-распорядительной документации</a:t>
            </a:r>
            <a:r>
              <a:rPr lang="ru-RU" sz="2400" dirty="0"/>
              <a:t>. Требования к оформлению документов»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1" b="24908"/>
          <a:stretch/>
        </p:blipFill>
        <p:spPr>
          <a:xfrm>
            <a:off x="5014435" y="1933731"/>
            <a:ext cx="6430912" cy="3503951"/>
          </a:xfrm>
        </p:spPr>
      </p:pic>
    </p:spTree>
    <p:extLst>
      <p:ext uri="{BB962C8B-B14F-4D97-AF65-F5344CB8AC3E}">
        <p14:creationId xmlns:p14="http://schemas.microsoft.com/office/powerpoint/2010/main" val="11366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79695" r="44877" b="11420"/>
          <a:stretch/>
        </p:blipFill>
        <p:spPr>
          <a:xfrm>
            <a:off x="4542020" y="2668250"/>
            <a:ext cx="5696254" cy="1424064"/>
          </a:xfrm>
        </p:spPr>
      </p:pic>
    </p:spTree>
    <p:extLst>
      <p:ext uri="{BB962C8B-B14F-4D97-AF65-F5344CB8AC3E}">
        <p14:creationId xmlns:p14="http://schemas.microsoft.com/office/powerpoint/2010/main" val="12409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«заголовок к тексту»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16064" r="588" b="68799"/>
          <a:stretch/>
        </p:blipFill>
        <p:spPr>
          <a:xfrm>
            <a:off x="4654671" y="2934013"/>
            <a:ext cx="7367440" cy="1593018"/>
          </a:xfrm>
        </p:spPr>
      </p:pic>
    </p:spTree>
    <p:extLst>
      <p:ext uri="{BB962C8B-B14F-4D97-AF65-F5344CB8AC3E}">
        <p14:creationId xmlns:p14="http://schemas.microsoft.com/office/powerpoint/2010/main" val="13771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Характеризует </a:t>
            </a:r>
            <a:r>
              <a:rPr lang="ru-RU" dirty="0"/>
              <a:t>географическое и </a:t>
            </a:r>
            <a:r>
              <a:rPr lang="ru-RU" dirty="0" smtClean="0"/>
              <a:t>иерархическое положение </a:t>
            </a:r>
            <a:r>
              <a:rPr lang="ru-RU" dirty="0"/>
              <a:t>документа. </a:t>
            </a:r>
            <a:endParaRPr lang="ru-RU" dirty="0" smtClean="0"/>
          </a:p>
          <a:p>
            <a:r>
              <a:rPr lang="ru-RU" dirty="0" smtClean="0"/>
              <a:t>Адресат </a:t>
            </a:r>
            <a:r>
              <a:rPr lang="ru-RU" dirty="0"/>
              <a:t>— это получатель документа (в отличие </a:t>
            </a:r>
            <a:r>
              <a:rPr lang="ru-RU" dirty="0" smtClean="0"/>
              <a:t>от адресанта </a:t>
            </a:r>
            <a:r>
              <a:rPr lang="ru-RU" dirty="0"/>
              <a:t>— отправителя документа). </a:t>
            </a:r>
            <a:endParaRPr lang="ru-RU" dirty="0" smtClean="0"/>
          </a:p>
          <a:p>
            <a:r>
              <a:rPr lang="ru-RU" dirty="0" smtClean="0"/>
              <a:t>Правильно </a:t>
            </a:r>
            <a:r>
              <a:rPr lang="ru-RU" dirty="0"/>
              <a:t>оформленный реквизит позволяет </a:t>
            </a:r>
            <a:r>
              <a:rPr lang="ru-RU" dirty="0" smtClean="0"/>
              <a:t>при получении </a:t>
            </a:r>
            <a:r>
              <a:rPr lang="ru-RU" dirty="0"/>
              <a:t>документа быстро определить должностное лицо или </a:t>
            </a:r>
            <a:r>
              <a:rPr lang="ru-RU" dirty="0" smtClean="0"/>
              <a:t>структурное </a:t>
            </a:r>
            <a:r>
              <a:rPr lang="ru-RU" dirty="0"/>
              <a:t>подразделение, которому его надлежит передать на </a:t>
            </a:r>
            <a:r>
              <a:rPr lang="ru-RU" dirty="0" smtClean="0"/>
              <a:t>исполнение или </a:t>
            </a:r>
            <a:r>
              <a:rPr lang="ru-RU" dirty="0"/>
              <a:t>рассмотрение.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 fontScale="85000" lnSpcReduction="10000"/>
          </a:bodyPr>
          <a:lstStyle/>
          <a:p>
            <a:r>
              <a:rPr lang="ru-RU" dirty="0" smtClean="0"/>
              <a:t>Располагается в </a:t>
            </a:r>
            <a:r>
              <a:rPr lang="ru-RU" dirty="0"/>
              <a:t>правом верхнем углу. </a:t>
            </a:r>
            <a:endParaRPr lang="ru-RU" dirty="0" smtClean="0"/>
          </a:p>
          <a:p>
            <a:r>
              <a:rPr lang="ru-RU" dirty="0" smtClean="0"/>
              <a:t>При угловом </a:t>
            </a:r>
            <a:r>
              <a:rPr lang="ru-RU" dirty="0"/>
              <a:t>варианте расположения реквизитов бланка </a:t>
            </a:r>
            <a:r>
              <a:rPr lang="ru-RU" dirty="0" smtClean="0"/>
              <a:t>начинают </a:t>
            </a:r>
            <a:r>
              <a:rPr lang="ru-RU" dirty="0"/>
              <a:t>печатать на уровне первой строки бланковых </a:t>
            </a:r>
            <a:r>
              <a:rPr lang="ru-RU" dirty="0" smtClean="0"/>
              <a:t>надписей </a:t>
            </a:r>
          </a:p>
          <a:p>
            <a:r>
              <a:rPr lang="ru-RU" dirty="0" smtClean="0"/>
              <a:t>При продольном </a:t>
            </a:r>
            <a:r>
              <a:rPr lang="ru-RU" dirty="0"/>
              <a:t>— сразу под надписями бланка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письмах — на уровне </a:t>
            </a:r>
            <a:r>
              <a:rPr lang="ru-RU" dirty="0" smtClean="0"/>
              <a:t>реквизитов </a:t>
            </a:r>
            <a:r>
              <a:rPr lang="ru-RU" dirty="0"/>
              <a:t>«Дата» и «Регистрационный индекс», </a:t>
            </a:r>
            <a:endParaRPr lang="ru-RU" dirty="0" smtClean="0"/>
          </a:p>
          <a:p>
            <a:r>
              <a:rPr lang="ru-RU" dirty="0" smtClean="0"/>
              <a:t>в документах на общем бланке </a:t>
            </a:r>
            <a:r>
              <a:rPr lang="ru-RU" dirty="0"/>
              <a:t>— на уровне </a:t>
            </a:r>
            <a:r>
              <a:rPr lang="ru-RU" dirty="0" smtClean="0"/>
              <a:t>реквизита «Заголовок». </a:t>
            </a:r>
          </a:p>
          <a:p>
            <a:r>
              <a:rPr lang="ru-RU" dirty="0" smtClean="0"/>
              <a:t>Печатается </a:t>
            </a:r>
            <a:r>
              <a:rPr lang="ru-RU" dirty="0"/>
              <a:t>реквизит от </a:t>
            </a:r>
            <a:r>
              <a:rPr lang="ru-RU" dirty="0" smtClean="0"/>
              <a:t>4-го </a:t>
            </a:r>
            <a:r>
              <a:rPr lang="ru-RU" dirty="0"/>
              <a:t>положения табулятора </a:t>
            </a:r>
            <a:endParaRPr lang="ru-RU" dirty="0" smtClean="0"/>
          </a:p>
          <a:p>
            <a:r>
              <a:rPr lang="ru-RU" dirty="0" smtClean="0"/>
              <a:t>32 печатных </a:t>
            </a:r>
            <a:r>
              <a:rPr lang="ru-RU" dirty="0"/>
              <a:t>знака </a:t>
            </a:r>
            <a:r>
              <a:rPr lang="ru-RU" dirty="0" smtClean="0"/>
              <a:t>при </a:t>
            </a:r>
            <a:r>
              <a:rPr lang="ru-RU" dirty="0"/>
              <a:t>оформлении документа на пишущей машинке </a:t>
            </a:r>
            <a:endParaRPr lang="ru-RU" dirty="0" smtClean="0"/>
          </a:p>
          <a:p>
            <a:r>
              <a:rPr lang="ru-RU" dirty="0" smtClean="0"/>
              <a:t>80 мм при </a:t>
            </a:r>
            <a:r>
              <a:rPr lang="ru-RU" dirty="0"/>
              <a:t>оформлении на </a:t>
            </a:r>
            <a:r>
              <a:rPr lang="ru-RU" dirty="0" smtClean="0"/>
              <a:t>компьютере.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9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Документ может адресоваться:</a:t>
            </a:r>
          </a:p>
          <a:p>
            <a:r>
              <a:rPr lang="ru-RU" dirty="0" smtClean="0"/>
              <a:t>организации </a:t>
            </a:r>
            <a:r>
              <a:rPr lang="ru-RU" dirty="0"/>
              <a:t>в целом;</a:t>
            </a:r>
          </a:p>
          <a:p>
            <a:r>
              <a:rPr lang="ru-RU" dirty="0" smtClean="0"/>
              <a:t>структурному </a:t>
            </a:r>
            <a:r>
              <a:rPr lang="ru-RU" dirty="0"/>
              <a:t>подразделению организации;</a:t>
            </a:r>
          </a:p>
          <a:p>
            <a:r>
              <a:rPr lang="ru-RU" dirty="0" smtClean="0"/>
              <a:t>руководителю </a:t>
            </a:r>
            <a:r>
              <a:rPr lang="ru-RU" dirty="0"/>
              <a:t>организации;</a:t>
            </a:r>
          </a:p>
          <a:p>
            <a:r>
              <a:rPr lang="ru-RU" dirty="0" smtClean="0"/>
              <a:t>должностному </a:t>
            </a:r>
            <a:r>
              <a:rPr lang="ru-RU" dirty="0"/>
              <a:t>лицу, не являющемуся руководителем;</a:t>
            </a:r>
          </a:p>
          <a:p>
            <a:r>
              <a:rPr lang="ru-RU" dirty="0" smtClean="0"/>
              <a:t>частному </a:t>
            </a:r>
            <a:r>
              <a:rPr lang="ru-RU" dirty="0"/>
              <a:t>лицу;</a:t>
            </a:r>
          </a:p>
          <a:p>
            <a:r>
              <a:rPr lang="ru-RU" dirty="0" smtClean="0"/>
              <a:t>группе </a:t>
            </a:r>
            <a:r>
              <a:rPr lang="ru-RU" dirty="0"/>
              <a:t>однородных учреждений (должностных лиц).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35274" r="11778" b="46320"/>
          <a:stretch/>
        </p:blipFill>
        <p:spPr>
          <a:xfrm>
            <a:off x="5246557" y="2145587"/>
            <a:ext cx="6224542" cy="2006689"/>
          </a:xfrm>
        </p:spPr>
      </p:pic>
    </p:spTree>
    <p:extLst>
      <p:ext uri="{BB962C8B-B14F-4D97-AF65-F5344CB8AC3E}">
        <p14:creationId xmlns:p14="http://schemas.microsoft.com/office/powerpoint/2010/main" val="1980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61971" r="10379" b="10716"/>
          <a:stretch/>
        </p:blipFill>
        <p:spPr>
          <a:xfrm>
            <a:off x="5171607" y="2279661"/>
            <a:ext cx="6459866" cy="3012186"/>
          </a:xfrm>
        </p:spPr>
      </p:pic>
    </p:spTree>
    <p:extLst>
      <p:ext uri="{BB962C8B-B14F-4D97-AF65-F5344CB8AC3E}">
        <p14:creationId xmlns:p14="http://schemas.microsoft.com/office/powerpoint/2010/main" val="12232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61971" r="10379" b="10716"/>
          <a:stretch/>
        </p:blipFill>
        <p:spPr>
          <a:xfrm>
            <a:off x="5171607" y="2279661"/>
            <a:ext cx="6459866" cy="3012186"/>
          </a:xfrm>
        </p:spPr>
      </p:pic>
    </p:spTree>
    <p:extLst>
      <p:ext uri="{BB962C8B-B14F-4D97-AF65-F5344CB8AC3E}">
        <p14:creationId xmlns:p14="http://schemas.microsoft.com/office/powerpoint/2010/main" val="13388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8166" r="7115" b="72089"/>
          <a:stretch/>
        </p:blipFill>
        <p:spPr>
          <a:xfrm>
            <a:off x="4856813" y="2098623"/>
            <a:ext cx="6620783" cy="2263515"/>
          </a:xfrm>
        </p:spPr>
      </p:pic>
    </p:spTree>
    <p:extLst>
      <p:ext uri="{BB962C8B-B14F-4D97-AF65-F5344CB8AC3E}">
        <p14:creationId xmlns:p14="http://schemas.microsoft.com/office/powerpoint/2010/main" val="3681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2023352"/>
            <a:ext cx="9982201" cy="4148847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1) Государственный герб Республики Беларусь;</a:t>
            </a:r>
          </a:p>
          <a:p>
            <a:pPr marL="0" indent="0">
              <a:buNone/>
            </a:pPr>
            <a:r>
              <a:rPr lang="ru-RU" dirty="0"/>
              <a:t>2) эмблема организации или товарный знак (знак обслуживания</a:t>
            </a:r>
            <a:r>
              <a:rPr lang="ru-RU" dirty="0" smtClean="0"/>
              <a:t>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3) код организации по Общегосударственному классификатору Республики Беларусь </a:t>
            </a:r>
            <a:r>
              <a:rPr lang="ru-RU" dirty="0" smtClean="0"/>
              <a:t>   004-2001 </a:t>
            </a:r>
            <a:r>
              <a:rPr lang="ru-RU" dirty="0"/>
              <a:t>«Органы государственной власти и управления» (ОКОГУ) для министерств и других органов управления, </a:t>
            </a:r>
          </a:p>
          <a:p>
            <a:pPr marL="0" indent="0">
              <a:buNone/>
            </a:pPr>
            <a:r>
              <a:rPr lang="ru-RU" dirty="0" smtClean="0"/>
              <a:t>   код </a:t>
            </a:r>
            <a:r>
              <a:rPr lang="ru-RU" dirty="0"/>
              <a:t>по </a:t>
            </a:r>
            <a:r>
              <a:rPr lang="ru-RU" dirty="0" smtClean="0"/>
              <a:t>Общегосударственному </a:t>
            </a:r>
            <a:r>
              <a:rPr lang="ru-RU" dirty="0"/>
              <a:t>классификатору Республики Беларусь </a:t>
            </a:r>
            <a:r>
              <a:rPr lang="ru-RU" dirty="0" smtClean="0"/>
              <a:t>018-2003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«Юридические лица и индивидуальные предприниматели» (ОКЮЛП) для</a:t>
            </a:r>
          </a:p>
          <a:p>
            <a:pPr marL="0" indent="0">
              <a:buNone/>
            </a:pPr>
            <a:r>
              <a:rPr lang="ru-RU" dirty="0"/>
              <a:t>других организаций;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32024" r="5482" b="28816"/>
          <a:stretch/>
        </p:blipFill>
        <p:spPr>
          <a:xfrm>
            <a:off x="5291527" y="2248525"/>
            <a:ext cx="5794055" cy="3798857"/>
          </a:xfrm>
        </p:spPr>
      </p:pic>
    </p:spTree>
    <p:extLst>
      <p:ext uri="{BB962C8B-B14F-4D97-AF65-F5344CB8AC3E}">
        <p14:creationId xmlns:p14="http://schemas.microsoft.com/office/powerpoint/2010/main" val="22050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70691" r="1986" b="10922"/>
          <a:stretch/>
        </p:blipFill>
        <p:spPr>
          <a:xfrm>
            <a:off x="4774591" y="2443397"/>
            <a:ext cx="7141883" cy="2038662"/>
          </a:xfrm>
        </p:spPr>
      </p:pic>
    </p:spTree>
    <p:extLst>
      <p:ext uri="{BB962C8B-B14F-4D97-AF65-F5344CB8AC3E}">
        <p14:creationId xmlns:p14="http://schemas.microsoft.com/office/powerpoint/2010/main" val="24507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20013" r="10378" b="66331"/>
          <a:stretch/>
        </p:blipFill>
        <p:spPr>
          <a:xfrm>
            <a:off x="5141626" y="2247163"/>
            <a:ext cx="6235908" cy="1470398"/>
          </a:xfrm>
        </p:spPr>
      </p:pic>
    </p:spTree>
    <p:extLst>
      <p:ext uri="{BB962C8B-B14F-4D97-AF65-F5344CB8AC3E}">
        <p14:creationId xmlns:p14="http://schemas.microsoft.com/office/powerpoint/2010/main" val="40125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«адресат»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72290" r="7348" b="11092"/>
          <a:stretch/>
        </p:blipFill>
        <p:spPr>
          <a:xfrm>
            <a:off x="4961743" y="2661910"/>
            <a:ext cx="6537153" cy="1865120"/>
          </a:xfrm>
        </p:spPr>
      </p:pic>
    </p:spTree>
    <p:extLst>
      <p:ext uri="{BB962C8B-B14F-4D97-AF65-F5344CB8AC3E}">
        <p14:creationId xmlns:p14="http://schemas.microsoft.com/office/powerpoint/2010/main" val="5680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579565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Закон </a:t>
            </a:r>
            <a:r>
              <a:rPr lang="ru-RU" b="1" dirty="0"/>
              <a:t>Республики Беларусь от 19 июля 2010 г. «О </a:t>
            </a:r>
            <a:r>
              <a:rPr lang="ru-RU" b="1" dirty="0" smtClean="0"/>
              <a:t>государственных</a:t>
            </a:r>
            <a:r>
              <a:rPr lang="en-US" b="1" dirty="0" smtClean="0"/>
              <a:t> </a:t>
            </a:r>
            <a:r>
              <a:rPr lang="ru-RU" b="1" dirty="0" smtClean="0"/>
              <a:t>секретах»</a:t>
            </a:r>
            <a:endParaRPr lang="en-US" b="1" dirty="0" smtClean="0"/>
          </a:p>
          <a:p>
            <a:r>
              <a:rPr lang="ru-RU" dirty="0"/>
              <a:t>«Секретно</a:t>
            </a:r>
            <a:r>
              <a:rPr lang="ru-RU" dirty="0" smtClean="0"/>
              <a:t>»</a:t>
            </a:r>
            <a:r>
              <a:rPr lang="en-US" dirty="0" smtClean="0"/>
              <a:t> - </a:t>
            </a:r>
            <a:r>
              <a:rPr lang="be-BY" dirty="0"/>
              <a:t>документам, содержащим служебную </a:t>
            </a:r>
            <a:r>
              <a:rPr lang="be-BY" dirty="0" smtClean="0"/>
              <a:t>тайну</a:t>
            </a:r>
            <a:endParaRPr lang="en-US" dirty="0" smtClean="0"/>
          </a:p>
          <a:p>
            <a:r>
              <a:rPr lang="ru-RU" dirty="0"/>
              <a:t>«Совершенно </a:t>
            </a:r>
            <a:r>
              <a:rPr lang="ru-RU" dirty="0" smtClean="0"/>
              <a:t>секретно</a:t>
            </a:r>
            <a:r>
              <a:rPr lang="ru-RU" dirty="0"/>
              <a:t>» или «Особой важности</a:t>
            </a:r>
            <a:r>
              <a:rPr lang="ru-RU" dirty="0" smtClean="0"/>
              <a:t>»</a:t>
            </a:r>
            <a:r>
              <a:rPr lang="en-US" dirty="0" smtClean="0"/>
              <a:t> - </a:t>
            </a:r>
            <a:r>
              <a:rPr lang="ru-RU" dirty="0"/>
              <a:t>документам, </a:t>
            </a:r>
            <a:r>
              <a:rPr lang="ru-RU" dirty="0" smtClean="0"/>
              <a:t>содержащим </a:t>
            </a:r>
            <a:r>
              <a:rPr lang="ru-RU" dirty="0"/>
              <a:t>государственную </a:t>
            </a:r>
            <a:r>
              <a:rPr lang="ru-RU" dirty="0" smtClean="0"/>
              <a:t>тайну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Закон</a:t>
            </a:r>
            <a:r>
              <a:rPr lang="en-US" b="1" dirty="0" smtClean="0"/>
              <a:t> </a:t>
            </a:r>
            <a:r>
              <a:rPr lang="ru-RU" b="1" dirty="0" smtClean="0"/>
              <a:t>Республики </a:t>
            </a:r>
            <a:r>
              <a:rPr lang="ru-RU" b="1" dirty="0"/>
              <a:t>Беларусь от 5 января 2013 г. «О </a:t>
            </a:r>
            <a:r>
              <a:rPr lang="ru-RU" b="1" dirty="0" smtClean="0"/>
              <a:t>коммерческой</a:t>
            </a:r>
            <a:r>
              <a:rPr lang="en-US" b="1" dirty="0" smtClean="0"/>
              <a:t> </a:t>
            </a:r>
            <a:r>
              <a:rPr lang="ru-RU" b="1" dirty="0" smtClean="0"/>
              <a:t>тайне»</a:t>
            </a:r>
            <a:endParaRPr lang="en-US" b="1" dirty="0" smtClean="0"/>
          </a:p>
          <a:p>
            <a:r>
              <a:rPr lang="be-BY" dirty="0"/>
              <a:t>«Коммерческая тайна</a:t>
            </a:r>
            <a:r>
              <a:rPr lang="be-BY" dirty="0" smtClean="0"/>
              <a:t>» - </a:t>
            </a:r>
            <a:r>
              <a:rPr lang="ru-RU" dirty="0"/>
              <a:t>документам, включающим сведения, </a:t>
            </a:r>
            <a:r>
              <a:rPr lang="ru-RU" dirty="0" smtClean="0"/>
              <a:t>составляющие </a:t>
            </a:r>
            <a:r>
              <a:rPr lang="ru-RU" dirty="0"/>
              <a:t>коммерческую </a:t>
            </a:r>
            <a:r>
              <a:rPr lang="ru-RU" dirty="0" smtClean="0"/>
              <a:t>тайну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Постановление </a:t>
            </a:r>
            <a:r>
              <a:rPr lang="ru-RU" b="1" dirty="0"/>
              <a:t>Совета Министров Республики Беларусь от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15 февраля 1999 г. № 237 (с изменениями от 18 апреля 2000 г. </a:t>
            </a:r>
            <a:r>
              <a:rPr lang="ru-RU" b="1" dirty="0" smtClean="0"/>
              <a:t>        № </a:t>
            </a:r>
            <a:r>
              <a:rPr lang="ru-RU" b="1" dirty="0"/>
              <a:t>531</a:t>
            </a:r>
            <a:r>
              <a:rPr lang="ru-RU" b="1" dirty="0" smtClean="0"/>
              <a:t>)</a:t>
            </a:r>
          </a:p>
          <a:p>
            <a:r>
              <a:rPr lang="be-BY" dirty="0"/>
              <a:t>«Для служебного пользования</a:t>
            </a:r>
            <a:r>
              <a:rPr lang="be-BY" dirty="0" smtClean="0"/>
              <a:t>»(ДСП)</a:t>
            </a:r>
            <a:r>
              <a:rPr lang="ru-RU" dirty="0"/>
              <a:t> </a:t>
            </a:r>
            <a:r>
              <a:rPr lang="ru-RU" dirty="0" smtClean="0"/>
              <a:t> - документам</a:t>
            </a:r>
            <a:r>
              <a:rPr lang="ru-RU" dirty="0"/>
              <a:t>, содержащим тайну личной жизни граждан, иные сведения </a:t>
            </a:r>
            <a:r>
              <a:rPr lang="ru-RU" dirty="0" smtClean="0"/>
              <a:t>ограниченного </a:t>
            </a:r>
            <a:r>
              <a:rPr lang="ru-RU" dirty="0"/>
              <a:t>распространения, не отнесенные к государственным </a:t>
            </a:r>
            <a:r>
              <a:rPr lang="ru-RU" dirty="0" smtClean="0"/>
              <a:t>секретам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«Гриф ограничения доступа»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5795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Согласование документов производится в случаях, когда требуется </a:t>
            </a:r>
            <a:r>
              <a:rPr lang="ru-RU" dirty="0" smtClean="0"/>
              <a:t>экспертиза </a:t>
            </a:r>
            <a:r>
              <a:rPr lang="ru-RU" dirty="0"/>
              <a:t>на предмет их соответствия действующим нормативным </a:t>
            </a:r>
            <a:r>
              <a:rPr lang="ru-RU" dirty="0" smtClean="0"/>
              <a:t>правовым </a:t>
            </a:r>
            <a:r>
              <a:rPr lang="ru-RU" dirty="0"/>
              <a:t>актам, если они затрагивают интересы других организаций и т. п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Согласование может проводиться как внутри организации </a:t>
            </a:r>
            <a:r>
              <a:rPr lang="ru-RU" dirty="0" smtClean="0"/>
              <a:t>— со </a:t>
            </a:r>
            <a:r>
              <a:rPr lang="ru-RU" dirty="0"/>
              <a:t>структурными подразделениями и должностными лицами (</a:t>
            </a:r>
            <a:r>
              <a:rPr lang="ru-RU" dirty="0" smtClean="0"/>
              <a:t>внутреннее </a:t>
            </a:r>
            <a:r>
              <a:rPr lang="ru-RU" dirty="0"/>
              <a:t>согласование),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и вне ее — с подчиненными и </a:t>
            </a:r>
            <a:r>
              <a:rPr lang="ru-RU" dirty="0" smtClean="0"/>
              <a:t>неподчиненными организациями </a:t>
            </a:r>
            <a:r>
              <a:rPr lang="ru-RU" dirty="0"/>
              <a:t>(внешнее согласование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Внутреннее согласование </a:t>
            </a:r>
            <a:r>
              <a:rPr lang="ru-RU" dirty="0" smtClean="0"/>
              <a:t>оформляется с помощью реквизита «виза», </a:t>
            </a:r>
          </a:p>
          <a:p>
            <a:pPr marL="0" indent="0">
              <a:buNone/>
            </a:pPr>
            <a:r>
              <a:rPr lang="ru-RU" dirty="0" smtClean="0"/>
              <a:t>внешнее </a:t>
            </a:r>
            <a:r>
              <a:rPr lang="ru-RU" dirty="0"/>
              <a:t>— грифом согласования.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Согласование проекта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579565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выражает согласие или несогласие должностного </a:t>
            </a:r>
            <a:r>
              <a:rPr lang="ru-RU" dirty="0" smtClean="0"/>
              <a:t>лица с </a:t>
            </a:r>
            <a:r>
              <a:rPr lang="ru-RU" dirty="0"/>
              <a:t>содержанием </a:t>
            </a:r>
            <a:r>
              <a:rPr lang="ru-RU" dirty="0" smtClean="0"/>
              <a:t>документа</a:t>
            </a:r>
          </a:p>
          <a:p>
            <a:r>
              <a:rPr lang="ru-RU" dirty="0"/>
              <a:t>Визированию подлежат как внутренние документы, так и исходящие.</a:t>
            </a:r>
          </a:p>
          <a:p>
            <a:r>
              <a:rPr lang="ru-RU" dirty="0"/>
              <a:t>На внутренних документах визы проставляют ниже подписи слева на </a:t>
            </a:r>
            <a:r>
              <a:rPr lang="ru-RU" dirty="0" smtClean="0"/>
              <a:t>лицевой </a:t>
            </a:r>
            <a:r>
              <a:rPr lang="ru-RU" dirty="0"/>
              <a:t>стороне последнего листа первого экземпляра документа. </a:t>
            </a:r>
            <a:endParaRPr lang="ru-RU" dirty="0" smtClean="0"/>
          </a:p>
          <a:p>
            <a:r>
              <a:rPr lang="ru-RU" dirty="0" smtClean="0"/>
              <a:t>При визировании </a:t>
            </a:r>
            <a:r>
              <a:rPr lang="ru-RU" dirty="0"/>
              <a:t>проектов распорядительных документов (приказов, </a:t>
            </a:r>
            <a:r>
              <a:rPr lang="ru-RU" dirty="0" smtClean="0"/>
              <a:t>распоряжений</a:t>
            </a:r>
            <a:r>
              <a:rPr lang="ru-RU" dirty="0"/>
              <a:t>, указаний, постановлений, решений) допускается располагать </a:t>
            </a:r>
            <a:r>
              <a:rPr lang="ru-RU" dirty="0" smtClean="0"/>
              <a:t>визы на </a:t>
            </a:r>
            <a:r>
              <a:rPr lang="ru-RU" dirty="0"/>
              <a:t>оборотной стороне последнего листа документа. </a:t>
            </a:r>
            <a:endParaRPr lang="ru-RU" dirty="0" smtClean="0"/>
          </a:p>
          <a:p>
            <a:r>
              <a:rPr lang="ru-RU" dirty="0" smtClean="0"/>
              <a:t>При размножении и рассылке </a:t>
            </a:r>
            <a:r>
              <a:rPr lang="ru-RU" dirty="0"/>
              <a:t>копий документа в другие организации визы на них не </a:t>
            </a:r>
            <a:r>
              <a:rPr lang="ru-RU" dirty="0" smtClean="0"/>
              <a:t>воспроизводятся</a:t>
            </a:r>
            <a:r>
              <a:rPr lang="ru-RU" dirty="0"/>
              <a:t>.</a:t>
            </a:r>
          </a:p>
          <a:p>
            <a:r>
              <a:rPr lang="ru-RU" dirty="0"/>
              <a:t>В исходящих документах (письмах, справках, докладных </a:t>
            </a:r>
            <a:r>
              <a:rPr lang="ru-RU" dirty="0" smtClean="0"/>
              <a:t>записках) визируются </a:t>
            </a:r>
            <a:r>
              <a:rPr lang="ru-RU" dirty="0"/>
              <a:t>экземпляры документов, остающиеся в организации (</a:t>
            </a:r>
            <a:r>
              <a:rPr lang="ru-RU" dirty="0" err="1" smtClean="0"/>
              <a:t>отпуски</a:t>
            </a:r>
            <a:r>
              <a:rPr lang="ru-RU" dirty="0"/>
              <a:t>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«визы»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«визы»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26581" r="11232" b="57109"/>
          <a:stretch/>
        </p:blipFill>
        <p:spPr>
          <a:xfrm>
            <a:off x="4838700" y="2349500"/>
            <a:ext cx="6481776" cy="1854200"/>
          </a:xfrm>
        </p:spPr>
      </p:pic>
    </p:spTree>
    <p:extLst>
      <p:ext uri="{BB962C8B-B14F-4D97-AF65-F5344CB8AC3E}">
        <p14:creationId xmlns:p14="http://schemas.microsoft.com/office/powerpoint/2010/main" val="26759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«визы»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51532" r="22883" b="22817"/>
          <a:stretch/>
        </p:blipFill>
        <p:spPr>
          <a:xfrm>
            <a:off x="5460999" y="2159000"/>
            <a:ext cx="4594777" cy="2667000"/>
          </a:xfrm>
        </p:spPr>
      </p:pic>
    </p:spTree>
    <p:extLst>
      <p:ext uri="{BB962C8B-B14F-4D97-AF65-F5344CB8AC3E}">
        <p14:creationId xmlns:p14="http://schemas.microsoft.com/office/powerpoint/2010/main" val="25242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7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755843"/>
            <a:ext cx="3097449" cy="35360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«визы»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4834" r="63368" b="80947"/>
          <a:stretch/>
        </p:blipFill>
        <p:spPr>
          <a:xfrm>
            <a:off x="5232401" y="3434687"/>
            <a:ext cx="2552700" cy="1943100"/>
          </a:xfrm>
        </p:spPr>
      </p:pic>
      <p:sp>
        <p:nvSpPr>
          <p:cNvPr id="6" name="TextBox 5"/>
          <p:cNvSpPr txBox="1"/>
          <p:nvPr/>
        </p:nvSpPr>
        <p:spPr>
          <a:xfrm>
            <a:off x="5232400" y="2171700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наличии замечаний</a:t>
            </a:r>
          </a:p>
          <a:p>
            <a:r>
              <a:rPr lang="ru-RU" dirty="0"/>
              <a:t>и дополнений к документу они излагаются на отдельном листе, а на </a:t>
            </a:r>
            <a:r>
              <a:rPr lang="ru-RU" dirty="0" smtClean="0"/>
              <a:t>проекте </a:t>
            </a:r>
            <a:r>
              <a:rPr lang="ru-RU" dirty="0"/>
              <a:t>документа рядом с визой указывается: «Замечания прилагаются»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0721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1809343"/>
            <a:ext cx="9982201" cy="4148847"/>
          </a:xfrm>
        </p:spPr>
        <p:txBody>
          <a:bodyPr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4) код документа по Общегосударственному классификатору </a:t>
            </a:r>
            <a:r>
              <a:rPr lang="ru-RU" dirty="0" smtClean="0"/>
              <a:t>Республики </a:t>
            </a:r>
            <a:r>
              <a:rPr lang="ru-RU" dirty="0"/>
              <a:t>Беларусь 010095 «Унифицированные документы» (ОКУД);</a:t>
            </a:r>
          </a:p>
          <a:p>
            <a:pPr marL="0" indent="0">
              <a:buNone/>
            </a:pPr>
            <a:r>
              <a:rPr lang="ru-RU" dirty="0"/>
              <a:t>5) наименование вышестоящей организации;</a:t>
            </a:r>
          </a:p>
          <a:p>
            <a:pPr marL="0" indent="0">
              <a:buNone/>
            </a:pPr>
            <a:r>
              <a:rPr lang="ru-RU" dirty="0"/>
              <a:t>6) наименование организации;</a:t>
            </a:r>
          </a:p>
          <a:p>
            <a:pPr marL="0" lvl="2" indent="0">
              <a:spcBef>
                <a:spcPts val="1800"/>
              </a:spcBef>
              <a:buNone/>
            </a:pPr>
            <a:r>
              <a:rPr lang="ru-RU" sz="2000" dirty="0"/>
              <a:t>7) наименование структурного подразделения;</a:t>
            </a:r>
          </a:p>
          <a:p>
            <a:pPr marL="0" indent="0">
              <a:buNone/>
            </a:pPr>
            <a:r>
              <a:rPr lang="ru-RU" dirty="0"/>
              <a:t>8) почтовый адрес отправителя;</a:t>
            </a:r>
          </a:p>
          <a:p>
            <a:pPr marL="0" indent="0">
              <a:buNone/>
            </a:pPr>
            <a:r>
              <a:rPr lang="ru-RU" dirty="0"/>
              <a:t>9) коммуникационные и коммерческие данные;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899" y="1770436"/>
            <a:ext cx="6806389" cy="4173164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Реквизит «Гриф согласования» состоит из следующих элементов:</a:t>
            </a:r>
          </a:p>
          <a:p>
            <a:r>
              <a:rPr lang="ru-RU" dirty="0" smtClean="0"/>
              <a:t>слово </a:t>
            </a:r>
            <a:r>
              <a:rPr lang="ru-RU" dirty="0"/>
              <a:t>«СОГЛАСОВАНО» (печатается прописными буквами без </a:t>
            </a:r>
            <a:r>
              <a:rPr lang="ru-RU" dirty="0" smtClean="0"/>
              <a:t>кавычек</a:t>
            </a:r>
            <a:r>
              <a:rPr lang="ru-RU" dirty="0"/>
              <a:t>);</a:t>
            </a:r>
          </a:p>
          <a:p>
            <a:r>
              <a:rPr lang="ru-RU" dirty="0" smtClean="0"/>
              <a:t>наименование </a:t>
            </a:r>
            <a:r>
              <a:rPr lang="ru-RU" dirty="0"/>
              <a:t>должности лица, с которым согласовывается </a:t>
            </a:r>
            <a:r>
              <a:rPr lang="ru-RU" dirty="0" smtClean="0"/>
              <a:t>документ </a:t>
            </a:r>
            <a:r>
              <a:rPr lang="ru-RU" dirty="0"/>
              <a:t>(включая наименование учреждения);</a:t>
            </a:r>
          </a:p>
          <a:p>
            <a:r>
              <a:rPr lang="ru-RU" dirty="0" smtClean="0"/>
              <a:t>подпись </a:t>
            </a:r>
            <a:r>
              <a:rPr lang="ru-RU" dirty="0"/>
              <a:t>должностного лица;</a:t>
            </a:r>
          </a:p>
          <a:p>
            <a:r>
              <a:rPr lang="ru-RU" dirty="0" smtClean="0"/>
              <a:t>расшифровка </a:t>
            </a:r>
            <a:r>
              <a:rPr lang="ru-RU" dirty="0"/>
              <a:t>подписи (инициалы, фамилия);</a:t>
            </a:r>
          </a:p>
          <a:p>
            <a:r>
              <a:rPr lang="ru-RU" dirty="0" smtClean="0"/>
              <a:t>дата </a:t>
            </a:r>
            <a:r>
              <a:rPr lang="ru-RU" dirty="0"/>
              <a:t>согласования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Гриф согласования размещают ниже реквизита «Подпись» на </a:t>
            </a:r>
            <a:r>
              <a:rPr lang="ru-RU" dirty="0" smtClean="0"/>
              <a:t>лицевой стороне </a:t>
            </a:r>
            <a:r>
              <a:rPr lang="ru-RU" dirty="0"/>
              <a:t>последнего листа документа, используя нулевое положение </a:t>
            </a:r>
            <a:r>
              <a:rPr lang="ru-RU" dirty="0" smtClean="0"/>
              <a:t>табулятора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2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63704" r="53410" b="22592"/>
          <a:stretch/>
        </p:blipFill>
        <p:spPr>
          <a:xfrm>
            <a:off x="5218941" y="2612940"/>
            <a:ext cx="3036059" cy="1549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1866900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Согласование с должностным лицом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298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866900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Согласование с помощью документа</a:t>
            </a:r>
            <a:endParaRPr lang="be-BY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7222" r="42654" b="73518"/>
          <a:stretch/>
        </p:blipFill>
        <p:spPr>
          <a:xfrm>
            <a:off x="5334000" y="2727258"/>
            <a:ext cx="3619500" cy="21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866900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двух грифов согласования</a:t>
            </a:r>
            <a:endParaRPr lang="be-BY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34630" r="10910" b="48889"/>
          <a:stretch/>
        </p:blipFill>
        <p:spPr>
          <a:xfrm>
            <a:off x="5333999" y="2929970"/>
            <a:ext cx="5502197" cy="17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866900"/>
            <a:ext cx="52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двух грифов согласования</a:t>
            </a:r>
            <a:endParaRPr lang="be-BY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55926" r="12485" b="10740"/>
          <a:stretch/>
        </p:blipFill>
        <p:spPr>
          <a:xfrm>
            <a:off x="5232400" y="2444616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согласования»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4814" r="9337" b="64816"/>
          <a:stretch/>
        </p:blipFill>
        <p:spPr>
          <a:xfrm>
            <a:off x="5346699" y="1905000"/>
            <a:ext cx="5619173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5762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В состав реквизита «Подпись» входят:</a:t>
            </a:r>
          </a:p>
          <a:p>
            <a:r>
              <a:rPr lang="ru-RU" dirty="0" smtClean="0"/>
              <a:t>наименование </a:t>
            </a:r>
            <a:r>
              <a:rPr lang="ru-RU" dirty="0"/>
              <a:t>должности лица, подписавшего документ;</a:t>
            </a:r>
          </a:p>
          <a:p>
            <a:r>
              <a:rPr lang="ru-RU" dirty="0" smtClean="0"/>
              <a:t>его </a:t>
            </a:r>
            <a:r>
              <a:rPr lang="ru-RU" dirty="0"/>
              <a:t>собственноручная подпись;</a:t>
            </a:r>
          </a:p>
          <a:p>
            <a:r>
              <a:rPr lang="ru-RU" dirty="0" smtClean="0"/>
              <a:t>расшифровка </a:t>
            </a:r>
            <a:r>
              <a:rPr lang="ru-RU" dirty="0"/>
              <a:t>подписи (инициалы и фамилия).</a:t>
            </a:r>
          </a:p>
          <a:p>
            <a:r>
              <a:rPr lang="ru-RU" dirty="0"/>
              <a:t>Наименование должности в реквизите «Подпись» оформляется </a:t>
            </a:r>
            <a:r>
              <a:rPr lang="ru-RU" dirty="0" smtClean="0"/>
              <a:t>строчными </a:t>
            </a:r>
            <a:r>
              <a:rPr lang="ru-RU" dirty="0"/>
              <a:t>буквами. Заглавные буквы используются только в случаях, </a:t>
            </a:r>
            <a:r>
              <a:rPr lang="ru-RU" dirty="0" smtClean="0"/>
              <a:t>предусмотренных </a:t>
            </a:r>
            <a:r>
              <a:rPr lang="ru-RU" dirty="0"/>
              <a:t>правилами грамматики.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«подпись»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77592" r="23766" b="19814"/>
          <a:stretch/>
        </p:blipFill>
        <p:spPr>
          <a:xfrm>
            <a:off x="5190786" y="5407463"/>
            <a:ext cx="5718513" cy="3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«подпись»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2777" r="11435" b="78520"/>
          <a:stretch/>
        </p:blipFill>
        <p:spPr>
          <a:xfrm>
            <a:off x="5041899" y="2006600"/>
            <a:ext cx="623180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«подпись»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7344" r="13090" b="61060"/>
          <a:stretch/>
        </p:blipFill>
        <p:spPr>
          <a:xfrm>
            <a:off x="4770362" y="2371658"/>
            <a:ext cx="6315220" cy="14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«подпись»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74815" r="2515" b="10370"/>
          <a:stretch/>
        </p:blipFill>
        <p:spPr>
          <a:xfrm>
            <a:off x="4636204" y="2527300"/>
            <a:ext cx="6449378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1692611"/>
            <a:ext cx="9982201" cy="4148847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10) название вида документа;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11) дата;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12) регистрационный индекс документа;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13) ссылка на регистрационный индекс и дату входящего документа;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14) место составления или издания;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15) гриф ограничения доступа;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576265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Осуществляется </a:t>
            </a:r>
            <a:r>
              <a:rPr lang="ru-RU" sz="3100" dirty="0"/>
              <a:t>двумя способами: </a:t>
            </a:r>
            <a:endParaRPr lang="ru-RU" sz="3100" dirty="0" smtClean="0"/>
          </a:p>
          <a:p>
            <a:r>
              <a:rPr lang="ru-RU" sz="3100" dirty="0" smtClean="0"/>
              <a:t>посредством </a:t>
            </a:r>
            <a:r>
              <a:rPr lang="ru-RU" sz="3100" dirty="0"/>
              <a:t>оформления грифа </a:t>
            </a:r>
            <a:r>
              <a:rPr lang="ru-RU" sz="3100" dirty="0" smtClean="0"/>
              <a:t>утверждения</a:t>
            </a:r>
            <a:r>
              <a:rPr lang="ru-RU" sz="3100" dirty="0"/>
              <a:t>, содержащего собственноручную подпись уполномоченного </a:t>
            </a:r>
            <a:r>
              <a:rPr lang="ru-RU" sz="3100" dirty="0" smtClean="0"/>
              <a:t>должностного </a:t>
            </a:r>
            <a:r>
              <a:rPr lang="ru-RU" sz="3100" dirty="0"/>
              <a:t>лица, </a:t>
            </a:r>
            <a:endParaRPr lang="ru-RU" sz="3100" dirty="0" smtClean="0"/>
          </a:p>
          <a:p>
            <a:r>
              <a:rPr lang="ru-RU" sz="3100" dirty="0" smtClean="0"/>
              <a:t>путем </a:t>
            </a:r>
            <a:r>
              <a:rPr lang="ru-RU" sz="3100" dirty="0"/>
              <a:t>издания распорядительного документа (</a:t>
            </a:r>
            <a:r>
              <a:rPr lang="ru-RU" sz="3100" dirty="0" smtClean="0"/>
              <a:t>приказа</a:t>
            </a:r>
            <a:r>
              <a:rPr lang="ru-RU" sz="3100" dirty="0"/>
              <a:t>, распоряжения, решения и др.). </a:t>
            </a:r>
            <a:endParaRPr lang="ru-RU" sz="3100" dirty="0" smtClean="0"/>
          </a:p>
          <a:p>
            <a:pPr marL="0" indent="0">
              <a:buNone/>
            </a:pPr>
            <a:r>
              <a:rPr lang="ru-RU" sz="2600" dirty="0" smtClean="0"/>
              <a:t>Распорядительный </a:t>
            </a:r>
            <a:r>
              <a:rPr lang="ru-RU" sz="2600" dirty="0"/>
              <a:t>документ рекомендуется </a:t>
            </a:r>
            <a:r>
              <a:rPr lang="ru-RU" sz="2600" dirty="0" smtClean="0"/>
              <a:t>составлять </a:t>
            </a:r>
            <a:r>
              <a:rPr lang="ru-RU" sz="2600" dirty="0"/>
              <a:t>в тех случаях, когда требуются дополнительные предписания </a:t>
            </a:r>
            <a:r>
              <a:rPr lang="ru-RU" sz="2600" dirty="0" smtClean="0"/>
              <a:t>и разъяснения </a:t>
            </a:r>
            <a:r>
              <a:rPr lang="ru-RU" sz="2600" dirty="0"/>
              <a:t>по применению и исполнению утверждаемого </a:t>
            </a:r>
            <a:r>
              <a:rPr lang="ru-RU" sz="2600" dirty="0" smtClean="0"/>
              <a:t>документа (</a:t>
            </a:r>
            <a:r>
              <a:rPr lang="ru-RU" sz="2600" dirty="0"/>
              <a:t>например, связанные с его внедрением, размножением, доведением </a:t>
            </a:r>
            <a:r>
              <a:rPr lang="ru-RU" sz="2600" dirty="0" smtClean="0"/>
              <a:t>до сведения </a:t>
            </a:r>
            <a:r>
              <a:rPr lang="ru-RU" sz="2600" dirty="0"/>
              <a:t>и т. п.).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Утверждение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2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576265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/>
              <a:t>Закон </a:t>
            </a:r>
            <a:r>
              <a:rPr lang="ru-RU" sz="3800" dirty="0" smtClean="0"/>
              <a:t>Республики Беларусь </a:t>
            </a:r>
            <a:r>
              <a:rPr lang="ru-RU" sz="3800" dirty="0"/>
              <a:t>«О нормативных правовых актах Республики Беларусь</a:t>
            </a:r>
            <a:r>
              <a:rPr lang="ru-RU" sz="3800" dirty="0" smtClean="0"/>
              <a:t>»:</a:t>
            </a:r>
            <a:endParaRPr lang="ru-RU" sz="3800" dirty="0"/>
          </a:p>
          <a:p>
            <a:pPr marL="0" indent="0">
              <a:buNone/>
            </a:pPr>
            <a:r>
              <a:rPr lang="ru-RU" sz="3100" dirty="0" smtClean="0"/>
              <a:t>Нормативные правовые акты Республики Беларусь (инструкции, правила, положения и др.) утверждаются </a:t>
            </a:r>
            <a:r>
              <a:rPr lang="ru-RU" sz="3100" dirty="0"/>
              <a:t>только путем издания другого документа (</a:t>
            </a:r>
            <a:r>
              <a:rPr lang="ru-RU" sz="3100" dirty="0" smtClean="0"/>
              <a:t>постановления</a:t>
            </a:r>
            <a:r>
              <a:rPr lang="ru-RU" sz="3100" dirty="0"/>
              <a:t>, приказа, решения).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/>
              <a:t>Ю</a:t>
            </a:r>
            <a:r>
              <a:rPr lang="ru-RU" sz="3100" dirty="0" smtClean="0"/>
              <a:t>ридическая </a:t>
            </a:r>
            <a:r>
              <a:rPr lang="ru-RU" sz="3100" dirty="0"/>
              <a:t>сила уставов, положений, инструкций, </a:t>
            </a:r>
            <a:r>
              <a:rPr lang="ru-RU" sz="3100" dirty="0" smtClean="0"/>
              <a:t>регламентов </a:t>
            </a:r>
            <a:r>
              <a:rPr lang="ru-RU" sz="3100" dirty="0"/>
              <a:t>и правил определяется юридической силой нормативного </a:t>
            </a:r>
            <a:r>
              <a:rPr lang="ru-RU" sz="3100" dirty="0" smtClean="0"/>
              <a:t>правового </a:t>
            </a:r>
            <a:r>
              <a:rPr lang="ru-RU" sz="3100" dirty="0"/>
              <a:t>акта, которым они утверждаются.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Локальные нормативные правовые акты, </a:t>
            </a:r>
            <a:r>
              <a:rPr lang="ru-RU" sz="3100" dirty="0"/>
              <a:t>т. е. </a:t>
            </a:r>
            <a:r>
              <a:rPr lang="ru-RU" sz="3100" dirty="0" smtClean="0"/>
              <a:t>действующие </a:t>
            </a:r>
            <a:r>
              <a:rPr lang="ru-RU" sz="3100" dirty="0"/>
              <a:t>в рамках </a:t>
            </a:r>
            <a:r>
              <a:rPr lang="ru-RU" sz="3100" dirty="0" smtClean="0"/>
              <a:t>одной </a:t>
            </a:r>
            <a:r>
              <a:rPr lang="ru-RU" sz="3100" dirty="0"/>
              <a:t>организации, </a:t>
            </a:r>
            <a:r>
              <a:rPr lang="ru-RU" sz="3100" dirty="0" smtClean="0"/>
              <a:t>утверждаются </a:t>
            </a:r>
            <a:r>
              <a:rPr lang="ru-RU" sz="3100" dirty="0"/>
              <a:t>любым из двух способов.</a:t>
            </a:r>
            <a:endParaRPr lang="ru-RU" sz="26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Утверждение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5762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дополнительный удостоверяющий реквизит, который </a:t>
            </a:r>
            <a:r>
              <a:rPr lang="ru-RU" dirty="0"/>
              <a:t>применяется для придания </a:t>
            </a:r>
            <a:r>
              <a:rPr lang="ru-RU" dirty="0" smtClean="0"/>
              <a:t>юридической силы </a:t>
            </a:r>
            <a:r>
              <a:rPr lang="ru-RU" dirty="0"/>
              <a:t>лишь отдельным видам и разновидностям документов.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обязательном </a:t>
            </a:r>
            <a:r>
              <a:rPr lang="ru-RU" dirty="0"/>
              <a:t>порядке утверждению подлежат все организационные документы (</a:t>
            </a:r>
            <a:r>
              <a:rPr lang="ru-RU" dirty="0" smtClean="0"/>
              <a:t>уставы</a:t>
            </a:r>
            <a:r>
              <a:rPr lang="ru-RU" dirty="0"/>
              <a:t>, положения, инструкции, правила и др.).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Примерный </a:t>
            </a:r>
            <a:r>
              <a:rPr lang="ru-RU" dirty="0"/>
              <a:t>перечень </a:t>
            </a:r>
            <a:r>
              <a:rPr lang="ru-RU" dirty="0" smtClean="0"/>
              <a:t>документов</a:t>
            </a:r>
            <a:r>
              <a:rPr lang="ru-RU" dirty="0"/>
              <a:t>, подлежащих </a:t>
            </a:r>
            <a:r>
              <a:rPr lang="ru-RU" dirty="0" smtClean="0"/>
              <a:t>утверждению, </a:t>
            </a:r>
            <a:r>
              <a:rPr lang="ru-RU" dirty="0"/>
              <a:t>является </a:t>
            </a:r>
            <a:r>
              <a:rPr lang="ru-RU" dirty="0" smtClean="0"/>
              <a:t>приложением </a:t>
            </a:r>
            <a:r>
              <a:rPr lang="ru-RU" dirty="0"/>
              <a:t>к Инструкции по </a:t>
            </a:r>
            <a:r>
              <a:rPr lang="ru-RU" dirty="0" smtClean="0"/>
              <a:t>делопроизводству.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576265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состоит из:</a:t>
            </a:r>
          </a:p>
          <a:p>
            <a:r>
              <a:rPr lang="ru-RU" dirty="0" smtClean="0"/>
              <a:t>слова </a:t>
            </a:r>
            <a:r>
              <a:rPr lang="ru-RU" dirty="0"/>
              <a:t>«УТВЕРЖДАЮ» (</a:t>
            </a:r>
            <a:r>
              <a:rPr lang="ru-RU" dirty="0" smtClean="0"/>
              <a:t>печатается </a:t>
            </a:r>
            <a:r>
              <a:rPr lang="ru-RU" dirty="0"/>
              <a:t>прописными буквами без кавычек), </a:t>
            </a:r>
            <a:endParaRPr lang="ru-RU" dirty="0" smtClean="0"/>
          </a:p>
          <a:p>
            <a:r>
              <a:rPr lang="ru-RU" dirty="0" smtClean="0"/>
              <a:t>наименования должности лица</a:t>
            </a:r>
            <a:r>
              <a:rPr lang="ru-RU" dirty="0"/>
              <a:t>, утверждающего документ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его </a:t>
            </a:r>
            <a:r>
              <a:rPr lang="ru-RU" dirty="0"/>
              <a:t>подписи, </a:t>
            </a:r>
            <a:endParaRPr lang="ru-RU" dirty="0" smtClean="0"/>
          </a:p>
          <a:p>
            <a:r>
              <a:rPr lang="ru-RU" dirty="0" smtClean="0"/>
              <a:t>расшифровки </a:t>
            </a:r>
            <a:r>
              <a:rPr lang="ru-RU" dirty="0"/>
              <a:t>подписи (</a:t>
            </a:r>
            <a:r>
              <a:rPr lang="ru-RU" dirty="0" smtClean="0"/>
              <a:t>инициалы</a:t>
            </a:r>
            <a:r>
              <a:rPr lang="ru-RU" dirty="0"/>
              <a:t>, фамилия) </a:t>
            </a:r>
            <a:endParaRPr lang="ru-RU" dirty="0" smtClean="0"/>
          </a:p>
          <a:p>
            <a:r>
              <a:rPr lang="ru-RU" dirty="0" smtClean="0"/>
              <a:t>даты </a:t>
            </a:r>
            <a:r>
              <a:rPr lang="ru-RU" dirty="0"/>
              <a:t>утверждения.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*в </a:t>
            </a:r>
            <a:r>
              <a:rPr lang="ru-RU" dirty="0"/>
              <a:t>наименование </a:t>
            </a:r>
            <a:r>
              <a:rPr lang="ru-RU" dirty="0" smtClean="0"/>
              <a:t>должности </a:t>
            </a:r>
            <a:r>
              <a:rPr lang="ru-RU" dirty="0"/>
              <a:t>входит видовое </a:t>
            </a:r>
            <a:r>
              <a:rPr lang="ru-RU" dirty="0" smtClean="0"/>
              <a:t>наименование организации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6" t="18519" r="16682" b="72222"/>
          <a:stretch/>
        </p:blipFill>
        <p:spPr>
          <a:xfrm>
            <a:off x="6095241" y="2387600"/>
            <a:ext cx="314325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4100" y="1600200"/>
            <a:ext cx="3744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 утверждении коллегиальным органом в грифе утверждения </a:t>
            </a:r>
            <a:r>
              <a:rPr lang="ru-RU" sz="2000" dirty="0" smtClean="0"/>
              <a:t>указываются: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название </a:t>
            </a:r>
            <a:r>
              <a:rPr lang="ru-RU" sz="2000" dirty="0"/>
              <a:t>вида документа, </a:t>
            </a:r>
            <a:r>
              <a:rPr lang="ru-RU" sz="2000" dirty="0" smtClean="0"/>
              <a:t>который </a:t>
            </a:r>
            <a:r>
              <a:rPr lang="ru-RU" sz="2000" dirty="0"/>
              <a:t>утверждает (</a:t>
            </a:r>
            <a:r>
              <a:rPr lang="ru-RU" sz="2000" dirty="0" smtClean="0"/>
              <a:t>постановление, решение</a:t>
            </a:r>
            <a:r>
              <a:rPr lang="ru-RU" sz="2000" dirty="0"/>
              <a:t>, протокол),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 </a:t>
            </a:r>
            <a:r>
              <a:rPr lang="ru-RU" sz="2000" dirty="0"/>
              <a:t>наименование коллегиального органа, </a:t>
            </a:r>
            <a:r>
              <a:rPr lang="ru-RU" sz="2000" dirty="0" smtClean="0"/>
              <a:t>принявшего </a:t>
            </a:r>
            <a:r>
              <a:rPr lang="ru-RU" sz="2000" dirty="0"/>
              <a:t>решение об утверждении</a:t>
            </a:r>
            <a:endParaRPr lang="be-BY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9" t="39445" r="6976" b="30740"/>
          <a:stretch/>
        </p:blipFill>
        <p:spPr>
          <a:xfrm>
            <a:off x="9056825" y="1875492"/>
            <a:ext cx="2497983" cy="30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4100" y="1600200"/>
            <a:ext cx="37449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 утверждении </a:t>
            </a:r>
            <a:r>
              <a:rPr lang="ru-RU" sz="2000" dirty="0" smtClean="0"/>
              <a:t>нормативных </a:t>
            </a:r>
            <a:r>
              <a:rPr lang="ru-RU" sz="2000" dirty="0"/>
              <a:t>правовых актов Республики </a:t>
            </a:r>
            <a:r>
              <a:rPr lang="ru-RU" sz="2000" dirty="0" smtClean="0"/>
              <a:t>Беларусь </a:t>
            </a:r>
            <a:r>
              <a:rPr lang="ru-RU" sz="2000" dirty="0"/>
              <a:t>приказом — </a:t>
            </a:r>
            <a:endParaRPr lang="ru-RU" sz="2000" dirty="0" smtClean="0"/>
          </a:p>
          <a:p>
            <a:r>
              <a:rPr lang="ru-RU" sz="2000" dirty="0" smtClean="0"/>
              <a:t>вместо </a:t>
            </a:r>
            <a:r>
              <a:rPr lang="ru-RU" sz="2000" dirty="0"/>
              <a:t>должности лица, издавшего распорядительный</a:t>
            </a:r>
          </a:p>
          <a:p>
            <a:r>
              <a:rPr lang="ru-RU" sz="2000" dirty="0"/>
              <a:t>документ, указывается наименование соответствующего </a:t>
            </a:r>
            <a:r>
              <a:rPr lang="ru-RU" sz="2000" dirty="0" smtClean="0"/>
              <a:t>государственного </a:t>
            </a:r>
            <a:r>
              <a:rPr lang="ru-RU" sz="2000" dirty="0"/>
              <a:t>органа</a:t>
            </a:r>
            <a:endParaRPr lang="be-BY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75927" r="10124" b="8704"/>
          <a:stretch/>
        </p:blipFill>
        <p:spPr>
          <a:xfrm>
            <a:off x="8459925" y="1854199"/>
            <a:ext cx="3211375" cy="19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4100" y="1600200"/>
            <a:ext cx="6221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располагается </a:t>
            </a:r>
            <a:r>
              <a:rPr lang="ru-RU" sz="2400" dirty="0"/>
              <a:t>в правом верхнем углу документа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перед </a:t>
            </a:r>
            <a:r>
              <a:rPr lang="ru-RU" sz="2400" dirty="0"/>
              <a:t>текстом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 </a:t>
            </a:r>
            <a:r>
              <a:rPr lang="ru-RU" sz="2400" dirty="0"/>
              <a:t>уровне реквизита «Адресат»,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используется 5-е положение табулятора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после </a:t>
            </a:r>
            <a:r>
              <a:rPr lang="ru-RU" sz="2400" dirty="0"/>
              <a:t>40 печатных знаков от границы левого поля при </a:t>
            </a:r>
            <a:r>
              <a:rPr lang="ru-RU" sz="2400" dirty="0" smtClean="0"/>
              <a:t>оформлении </a:t>
            </a:r>
            <a:r>
              <a:rPr lang="ru-RU" sz="2400" dirty="0"/>
              <a:t>документа на пишущей машинке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100 </a:t>
            </a:r>
            <a:r>
              <a:rPr lang="ru-RU" sz="2400" dirty="0"/>
              <a:t>мм при </a:t>
            </a:r>
            <a:r>
              <a:rPr lang="ru-RU" sz="2400" dirty="0" smtClean="0"/>
              <a:t>оформлении документа </a:t>
            </a:r>
            <a:r>
              <a:rPr lang="ru-RU" sz="2400" dirty="0"/>
              <a:t>на </a:t>
            </a:r>
            <a:r>
              <a:rPr lang="ru-RU" sz="2400" dirty="0" smtClean="0"/>
              <a:t>компьютере.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73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утверждения»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4100" y="1600200"/>
            <a:ext cx="622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Документ может быть утвержден несколькими должностными </a:t>
            </a:r>
            <a:r>
              <a:rPr lang="ru-RU" sz="2400" dirty="0" smtClean="0"/>
              <a:t>лицами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t="17209" r="8695" b="58382"/>
          <a:stretch/>
        </p:blipFill>
        <p:spPr>
          <a:xfrm>
            <a:off x="5168900" y="2550434"/>
            <a:ext cx="5473700" cy="23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4202348"/>
          </a:xfrm>
        </p:spPr>
        <p:txBody>
          <a:bodyPr rtlCol="0">
            <a:normAutofit/>
          </a:bodyPr>
          <a:lstStyle/>
          <a:p>
            <a:r>
              <a:rPr lang="ru-RU" sz="2400" dirty="0" smtClean="0"/>
              <a:t>Средство удостоверения документов</a:t>
            </a:r>
          </a:p>
          <a:p>
            <a:r>
              <a:rPr lang="ru-RU" sz="2400" dirty="0" smtClean="0"/>
              <a:t> Оттиск</a:t>
            </a:r>
            <a:r>
              <a:rPr lang="ru-RU" sz="2400" dirty="0"/>
              <a:t>, сделанный специальным штемпелем на </a:t>
            </a:r>
            <a:r>
              <a:rPr lang="ru-RU" sz="2400" dirty="0" smtClean="0"/>
              <a:t>бумаге, сургуче</a:t>
            </a:r>
            <a:r>
              <a:rPr lang="ru-RU" sz="2400" dirty="0"/>
              <a:t>, воске или другом </a:t>
            </a:r>
            <a:r>
              <a:rPr lang="ru-RU" sz="2400" dirty="0" smtClean="0"/>
              <a:t>материале </a:t>
            </a:r>
          </a:p>
          <a:p>
            <a:r>
              <a:rPr lang="ru-RU" sz="2400" dirty="0" smtClean="0"/>
              <a:t>Дополнительный удостоверяющий реквизит </a:t>
            </a:r>
          </a:p>
          <a:p>
            <a:r>
              <a:rPr lang="ru-RU" sz="2400" dirty="0" smtClean="0"/>
              <a:t>Обязательна только для некоторых документов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1750978"/>
            <a:ext cx="9982201" cy="414884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16) адресат;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17) гриф утверждения;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18) резолюция;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19) заголовок к тексту;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20) отметка о контроле;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0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2968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В делопроизводстве используются печати трех видов:</a:t>
            </a:r>
          </a:p>
          <a:p>
            <a:pPr marL="0" indent="0">
              <a:buNone/>
            </a:pPr>
            <a:r>
              <a:rPr lang="ru-RU" sz="2400" dirty="0"/>
              <a:t>• печать организации;</a:t>
            </a:r>
          </a:p>
          <a:p>
            <a:pPr marL="0" indent="0">
              <a:buNone/>
            </a:pPr>
            <a:r>
              <a:rPr lang="ru-RU" sz="2400" dirty="0"/>
              <a:t>• печать структурного подразделения организации (</a:t>
            </a:r>
            <a:r>
              <a:rPr lang="ru-RU" sz="2400" dirty="0" smtClean="0"/>
              <a:t>секретариата, канцелярии </a:t>
            </a:r>
            <a:r>
              <a:rPr lang="ru-RU" sz="2400" dirty="0"/>
              <a:t>и др.);</a:t>
            </a:r>
          </a:p>
          <a:p>
            <a:pPr marL="0" indent="0">
              <a:buNone/>
            </a:pPr>
            <a:r>
              <a:rPr lang="ru-RU" sz="2400" dirty="0"/>
              <a:t>• печать, указывающая на ее целевое назначение (для документов и др</a:t>
            </a:r>
            <a:r>
              <a:rPr lang="ru-RU" sz="2400" dirty="0" smtClean="0"/>
              <a:t>.).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2968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Печати организаций подразделяются </a:t>
            </a:r>
            <a:r>
              <a:rPr lang="ru-RU" sz="2400" dirty="0" smtClean="0"/>
              <a:t>на: </a:t>
            </a:r>
          </a:p>
          <a:p>
            <a:r>
              <a:rPr lang="ru-RU" sz="2400" dirty="0" smtClean="0"/>
              <a:t>гербовые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(</a:t>
            </a:r>
            <a:r>
              <a:rPr lang="ru-RU" sz="2400" dirty="0"/>
              <a:t>печати с изображением Государственного герба Республики Беларусь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простые</a:t>
            </a:r>
            <a:r>
              <a:rPr lang="ru-RU" sz="2400" dirty="0"/>
              <a:t>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1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29686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Общие требования к изготовлению гербовых печатей определяются</a:t>
            </a:r>
          </a:p>
          <a:p>
            <a:pPr marL="0" indent="0">
              <a:buNone/>
            </a:pPr>
            <a:r>
              <a:rPr lang="ru-RU" sz="2800" dirty="0"/>
              <a:t>Инструкцией о порядке изготовления и уничтожения печатей с </a:t>
            </a:r>
            <a:r>
              <a:rPr lang="ru-RU" sz="2800" dirty="0" smtClean="0"/>
              <a:t>изображением </a:t>
            </a:r>
            <a:r>
              <a:rPr lang="ru-RU" sz="2800" dirty="0"/>
              <a:t>Государственного герба Республики Беларусь,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утвержденной постановлением </a:t>
            </a:r>
            <a:r>
              <a:rPr lang="ru-RU" sz="2800" dirty="0"/>
              <a:t>Министерства внутренних дел Республики Беларусь </a:t>
            </a:r>
            <a:r>
              <a:rPr lang="ru-RU" sz="2800" dirty="0" smtClean="0"/>
              <a:t>от 12 </a:t>
            </a:r>
            <a:r>
              <a:rPr lang="ru-RU" sz="2800" dirty="0"/>
              <a:t>июня 2009 г. № 189. 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8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5" y="1770435"/>
            <a:ext cx="6965004" cy="329686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Примерный перечень документов, на которых проставляется </a:t>
            </a:r>
            <a:r>
              <a:rPr lang="ru-RU" sz="2400" dirty="0" smtClean="0"/>
              <a:t>гербовая </a:t>
            </a:r>
            <a:r>
              <a:rPr lang="ru-RU" sz="2400" dirty="0"/>
              <a:t>печать,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утвержден </a:t>
            </a:r>
            <a:r>
              <a:rPr lang="ru-RU" sz="2400" dirty="0"/>
              <a:t>постановлением Совета Министров </a:t>
            </a:r>
            <a:r>
              <a:rPr lang="ru-RU" sz="2400" dirty="0" smtClean="0"/>
              <a:t>Республики Беларусь </a:t>
            </a:r>
            <a:r>
              <a:rPr lang="ru-RU" sz="2400" dirty="0"/>
              <a:t>от 25 февраля 1993 г. № 100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О перечнях документов, на </a:t>
            </a:r>
            <a:r>
              <a:rPr lang="ru-RU" sz="2800" dirty="0" smtClean="0"/>
              <a:t>которых ставится </a:t>
            </a:r>
            <a:r>
              <a:rPr lang="ru-RU" sz="2800" dirty="0"/>
              <a:t>печать с изображением Государственного герба Республики </a:t>
            </a:r>
            <a:r>
              <a:rPr lang="ru-RU" sz="2800" dirty="0" smtClean="0"/>
              <a:t>Беларусь»</a:t>
            </a:r>
            <a:endParaRPr lang="ru-RU" sz="28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4427165"/>
          </a:xfrm>
        </p:spPr>
        <p:txBody>
          <a:bodyPr rtlCol="0">
            <a:normAutofit fontScale="55000" lnSpcReduction="20000"/>
          </a:bodyPr>
          <a:lstStyle/>
          <a:p>
            <a:r>
              <a:rPr lang="ru-RU" sz="2400" dirty="0"/>
              <a:t> свидетельства о регистрации актов гражданского состояния;</a:t>
            </a:r>
          </a:p>
          <a:p>
            <a:r>
              <a:rPr lang="ru-RU" sz="2400" dirty="0" smtClean="0"/>
              <a:t>документы</a:t>
            </a:r>
            <a:r>
              <a:rPr lang="ru-RU" sz="2400" dirty="0"/>
              <a:t>, удостоверяющие личность;</a:t>
            </a:r>
          </a:p>
          <a:p>
            <a:r>
              <a:rPr lang="ru-RU" sz="2400" dirty="0" smtClean="0"/>
              <a:t>трудовые </a:t>
            </a:r>
            <a:r>
              <a:rPr lang="ru-RU" sz="2400" dirty="0"/>
              <a:t>книжки;</a:t>
            </a:r>
          </a:p>
          <a:p>
            <a:r>
              <a:rPr lang="ru-RU" sz="2400" dirty="0" smtClean="0"/>
              <a:t>документы </a:t>
            </a:r>
            <a:r>
              <a:rPr lang="ru-RU" sz="2400" dirty="0"/>
              <a:t>об образовании;</a:t>
            </a:r>
          </a:p>
          <a:p>
            <a:r>
              <a:rPr lang="ru-RU" sz="2400" dirty="0" smtClean="0"/>
              <a:t>уставы </a:t>
            </a:r>
            <a:r>
              <a:rPr lang="ru-RU" sz="2400" dirty="0"/>
              <a:t>(положения) предприятий, учреждений и организаций;</a:t>
            </a:r>
          </a:p>
          <a:p>
            <a:r>
              <a:rPr lang="ru-RU" sz="2400" dirty="0" smtClean="0"/>
              <a:t>договоры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доверенности </a:t>
            </a:r>
            <a:r>
              <a:rPr lang="ru-RU" sz="2400" dirty="0"/>
              <a:t>и иные документы, удостоверяющие права </a:t>
            </a:r>
            <a:r>
              <a:rPr lang="ru-RU" sz="2400" dirty="0" smtClean="0"/>
              <a:t>физических </a:t>
            </a:r>
            <a:r>
              <a:rPr lang="ru-RU" sz="2400" dirty="0"/>
              <a:t>и юридических лиц;</a:t>
            </a:r>
          </a:p>
          <a:p>
            <a:r>
              <a:rPr lang="ru-RU" sz="2400" dirty="0" smtClean="0"/>
              <a:t>образцы </a:t>
            </a:r>
            <a:r>
              <a:rPr lang="ru-RU" sz="2400" dirty="0"/>
              <a:t>оттисков печати и подписей работников, имеющих право</a:t>
            </a:r>
          </a:p>
          <a:p>
            <a:r>
              <a:rPr lang="ru-RU" sz="2400" dirty="0"/>
              <a:t>совершения </a:t>
            </a:r>
            <a:r>
              <a:rPr lang="ru-RU" sz="2400" dirty="0" smtClean="0"/>
              <a:t>финансово-хозяйственных </a:t>
            </a:r>
            <a:r>
              <a:rPr lang="ru-RU" sz="2400" dirty="0"/>
              <a:t>операций;</a:t>
            </a:r>
          </a:p>
          <a:p>
            <a:r>
              <a:rPr lang="ru-RU" sz="2400" dirty="0" smtClean="0"/>
              <a:t>акты </a:t>
            </a:r>
            <a:r>
              <a:rPr lang="ru-RU" sz="2400" dirty="0"/>
              <a:t>(приемки законченных строительством объектов, </a:t>
            </a:r>
            <a:r>
              <a:rPr lang="ru-RU" sz="2400" dirty="0" smtClean="0"/>
              <a:t>выполненных </a:t>
            </a:r>
            <a:r>
              <a:rPr lang="ru-RU" sz="2400" dirty="0"/>
              <a:t>работ и др.);</a:t>
            </a:r>
          </a:p>
          <a:p>
            <a:r>
              <a:rPr lang="ru-RU" sz="2400" dirty="0" smtClean="0"/>
              <a:t>командировочные </a:t>
            </a:r>
            <a:r>
              <a:rPr lang="ru-RU" sz="2400" dirty="0"/>
              <a:t>удостоверения.</a:t>
            </a:r>
            <a:endParaRPr lang="ru-RU" sz="28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2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 Постановлением Совета Министров Республики Беларусь от 25 </a:t>
            </a:r>
            <a:r>
              <a:rPr lang="ru-RU" sz="2400" dirty="0" smtClean="0"/>
              <a:t>февраля </a:t>
            </a:r>
            <a:r>
              <a:rPr lang="ru-RU" sz="2400" dirty="0"/>
              <a:t>1993 г. № 100 установлено, что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использование </a:t>
            </a:r>
            <a:r>
              <a:rPr lang="ru-RU" sz="2400" dirty="0"/>
              <a:t>гербовой печати </a:t>
            </a:r>
            <a:r>
              <a:rPr lang="ru-RU" sz="2400" dirty="0" smtClean="0"/>
              <a:t>необходимо </a:t>
            </a:r>
            <a:r>
              <a:rPr lang="ru-RU" sz="2400" dirty="0"/>
              <a:t>в случаях подтверждения фактов, связанных с расходованием </a:t>
            </a:r>
            <a:r>
              <a:rPr lang="ru-RU" sz="2400" dirty="0" smtClean="0"/>
              <a:t>денежных </a:t>
            </a:r>
            <a:r>
              <a:rPr lang="ru-RU" sz="2400" dirty="0"/>
              <a:t>средств и материальных ценностей,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 </a:t>
            </a:r>
            <a:r>
              <a:rPr lang="ru-RU" sz="2400" dirty="0"/>
              <a:t>также на иных </a:t>
            </a:r>
            <a:r>
              <a:rPr lang="ru-RU" sz="2400" dirty="0" smtClean="0"/>
              <a:t>документах в </a:t>
            </a:r>
            <a:r>
              <a:rPr lang="ru-RU" sz="2400" dirty="0"/>
              <a:t>соответствии с нормативными актами Республики Беларусь.</a:t>
            </a:r>
            <a:endParaRPr lang="ru-RU" sz="28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7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 Инструкция по </a:t>
            </a:r>
            <a:r>
              <a:rPr lang="ru-RU" sz="2400" dirty="0" smtClean="0"/>
              <a:t>делопроизводству:</a:t>
            </a:r>
          </a:p>
          <a:p>
            <a:pPr marL="0" indent="0">
              <a:buNone/>
            </a:pPr>
            <a:r>
              <a:rPr lang="ru-RU" sz="2400" dirty="0" smtClean="0"/>
              <a:t> «</a:t>
            </a:r>
            <a:r>
              <a:rPr lang="ru-RU" sz="2400" dirty="0"/>
              <a:t>проставление печати </a:t>
            </a:r>
            <a:r>
              <a:rPr lang="ru-RU" sz="2400" dirty="0" smtClean="0"/>
              <a:t>необходимо </a:t>
            </a:r>
            <a:r>
              <a:rPr lang="ru-RU" sz="2400" dirty="0"/>
              <a:t>на подлинниках документов и их копиях, в том числе факсимильных</a:t>
            </a:r>
            <a:r>
              <a:rPr lang="ru-RU" sz="2400" dirty="0" smtClean="0"/>
              <a:t>, удостоверяющих </a:t>
            </a:r>
            <a:r>
              <a:rPr lang="ru-RU" sz="2400" dirty="0"/>
              <a:t>права, свободы и (или) законные интересы граждан</a:t>
            </a:r>
            <a:r>
              <a:rPr lang="ru-RU" sz="2400" dirty="0" smtClean="0"/>
              <a:t>, права </a:t>
            </a:r>
            <a:r>
              <a:rPr lang="ru-RU" sz="2400" dirty="0"/>
              <a:t>и обязанности юридических лиц, санкционирующих </a:t>
            </a:r>
            <a:r>
              <a:rPr lang="ru-RU" sz="2400" dirty="0" smtClean="0"/>
              <a:t>расходование денежных </a:t>
            </a:r>
            <a:r>
              <a:rPr lang="ru-RU" sz="2400" dirty="0"/>
              <a:t>средств и материальных ценностей.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.</a:t>
            </a:r>
            <a:endParaRPr lang="ru-RU" sz="28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1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 Инструкции о порядке ведения трудовых книжек работников: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печатью </a:t>
            </a:r>
            <a:r>
              <a:rPr lang="ru-RU" sz="2400" dirty="0"/>
              <a:t>в трудовой книжке заверяются раздел «Сведения о работнике» (титульный лист)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запись </a:t>
            </a:r>
            <a:r>
              <a:rPr lang="ru-RU" sz="2400" dirty="0"/>
              <a:t>об увольнении работника в разделе «Сведения о работе».</a:t>
            </a:r>
          </a:p>
          <a:p>
            <a:pPr marL="0" indent="0">
              <a:buNone/>
            </a:pPr>
            <a:r>
              <a:rPr lang="ru-RU" sz="2400" dirty="0" smtClean="0"/>
              <a:t>.</a:t>
            </a:r>
            <a:endParaRPr lang="ru-RU" sz="28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Методические </a:t>
            </a:r>
            <a:r>
              <a:rPr lang="ru-RU" sz="2400" dirty="0"/>
              <a:t>указания по практическому применению СТБ </a:t>
            </a:r>
            <a:r>
              <a:rPr lang="ru-RU" sz="2400" dirty="0" smtClean="0"/>
              <a:t>6.38-2004</a:t>
            </a:r>
          </a:p>
          <a:p>
            <a:pPr marL="0" indent="0">
              <a:buNone/>
            </a:pPr>
            <a:r>
              <a:rPr lang="ru-RU" sz="2400" dirty="0"/>
              <a:t>Инструкция по делопроизводству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СТБ 6.38-2004</a:t>
            </a:r>
          </a:p>
          <a:p>
            <a:pPr marL="0" indent="0">
              <a:buNone/>
            </a:pPr>
            <a:r>
              <a:rPr lang="ru-RU" sz="2400" dirty="0" smtClean="0"/>
              <a:t>Положение </a:t>
            </a:r>
            <a:r>
              <a:rPr lang="ru-RU" sz="2400" dirty="0"/>
              <a:t>о порядке изготовления и использования </a:t>
            </a:r>
            <a:r>
              <a:rPr lang="ru-RU" sz="2400" dirty="0" smtClean="0"/>
              <a:t>бланков </a:t>
            </a:r>
            <a:r>
              <a:rPr lang="ru-RU" sz="2400" dirty="0"/>
              <a:t>документов с изображением Государственного герба Республики </a:t>
            </a:r>
            <a:r>
              <a:rPr lang="ru-RU" sz="2400" dirty="0" smtClean="0"/>
              <a:t>Беларусь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ЗАВЕРЕНИЯ </a:t>
            </a:r>
            <a:r>
              <a:rPr lang="ru-RU" sz="2400" dirty="0" smtClean="0"/>
              <a:t>ПЕЧАТЬЮ НЕ ТРЕБУЮТ:</a:t>
            </a:r>
          </a:p>
          <a:p>
            <a:r>
              <a:rPr lang="ru-RU" sz="2400" dirty="0" smtClean="0"/>
              <a:t>информационные </a:t>
            </a:r>
            <a:r>
              <a:rPr lang="ru-RU" sz="2400" dirty="0"/>
              <a:t>письма, </a:t>
            </a:r>
            <a:endParaRPr lang="ru-RU" sz="2400" dirty="0" smtClean="0"/>
          </a:p>
          <a:p>
            <a:r>
              <a:rPr lang="ru-RU" sz="2400" dirty="0" smtClean="0"/>
              <a:t>письма-запросы,</a:t>
            </a:r>
          </a:p>
          <a:p>
            <a:r>
              <a:rPr lang="ru-RU" sz="2400" dirty="0" smtClean="0"/>
              <a:t>письма-ответы, </a:t>
            </a:r>
          </a:p>
          <a:p>
            <a:r>
              <a:rPr lang="ru-RU" sz="2400" dirty="0" smtClean="0"/>
              <a:t>первые </a:t>
            </a:r>
            <a:r>
              <a:rPr lang="ru-RU" sz="2400" dirty="0"/>
              <a:t>экземпляры </a:t>
            </a:r>
            <a:r>
              <a:rPr lang="ru-RU" sz="2400" dirty="0" smtClean="0"/>
              <a:t>приказов.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8" y="1634246"/>
            <a:ext cx="9982201" cy="4148847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21) текст;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22) отметка о наличии приложения;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23) подпись;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24) гриф приложения;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25) гриф согласования;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26) визы;</a:t>
            </a:r>
          </a:p>
        </p:txBody>
      </p:sp>
    </p:spTree>
    <p:extLst>
      <p:ext uri="{BB962C8B-B14F-4D97-AF65-F5344CB8AC3E}">
        <p14:creationId xmlns:p14="http://schemas.microsoft.com/office/powerpoint/2010/main" val="35708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37286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ПЕЧАТЬ ПРОСТАВЛЯЕТСЯ НА:</a:t>
            </a:r>
          </a:p>
          <a:p>
            <a:r>
              <a:rPr lang="ru-RU" sz="2400" dirty="0"/>
              <a:t>гарантийные письма (связанные с расходованием денежных ценностей), </a:t>
            </a:r>
          </a:p>
          <a:p>
            <a:r>
              <a:rPr lang="ru-RU" sz="2400" dirty="0"/>
              <a:t>ксерокопии приказов, изданных на гербовых бланках, при передаче их в подведомственные организации.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3284" y="1770435"/>
            <a:ext cx="7029315" cy="145536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/>
              <a:t>При заверении документа или его копии печатью ее </a:t>
            </a:r>
            <a:r>
              <a:rPr lang="ru-RU" sz="2400" dirty="0" smtClean="0"/>
              <a:t>оттиск </a:t>
            </a:r>
            <a:r>
              <a:rPr lang="ru-RU" sz="2400" dirty="0"/>
              <a:t>следует ставить таким образом, чтобы он захватывал часть </a:t>
            </a:r>
            <a:r>
              <a:rPr lang="ru-RU" sz="2400" dirty="0" smtClean="0"/>
              <a:t>наименования </a:t>
            </a:r>
            <a:r>
              <a:rPr lang="ru-RU" sz="2400" dirty="0"/>
              <a:t>должности лица, подписавшего документ.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«печать»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35370" r="10910" b="56667"/>
          <a:stretch/>
        </p:blipFill>
        <p:spPr>
          <a:xfrm>
            <a:off x="5105399" y="3708400"/>
            <a:ext cx="6936267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0"/>
            <a:ext cx="7029315" cy="4401765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900" dirty="0" smtClean="0"/>
              <a:t>Копия </a:t>
            </a:r>
            <a:r>
              <a:rPr lang="ru-RU" sz="2900" dirty="0"/>
              <a:t>документа в большинстве </a:t>
            </a:r>
            <a:r>
              <a:rPr lang="ru-RU" sz="2900" dirty="0" smtClean="0"/>
              <a:t>случаев </a:t>
            </a:r>
            <a:r>
              <a:rPr lang="ru-RU" sz="2900" dirty="0"/>
              <a:t>подлежит </a:t>
            </a:r>
            <a:r>
              <a:rPr lang="ru-RU" sz="2900" dirty="0" smtClean="0"/>
              <a:t>заверению, т.к. не содержит подписи лица, подписавшего подлинник.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900" dirty="0"/>
              <a:t>«Отметка о заверении копии» оформляется ниже </a:t>
            </a:r>
            <a:r>
              <a:rPr lang="ru-RU" sz="2900" dirty="0" smtClean="0"/>
              <a:t>реквизита «</a:t>
            </a:r>
            <a:r>
              <a:rPr lang="ru-RU" sz="2900" dirty="0"/>
              <a:t>Подпись». </a:t>
            </a:r>
            <a:endParaRPr lang="ru-RU" sz="29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«отметка о заверении копии»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060700"/>
          </a:xfrm>
        </p:spPr>
        <p:txBody>
          <a:bodyPr rtlCol="0"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Состоит из: 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слова «Верно», которое пишется с прописной буквы, наименования должности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подписи лица, заверившего копию, 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расшифровки подписи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даты. 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/>
              <a:t>* Слова «Копия» («Копия верна»), «Выписка» и т. п. в </a:t>
            </a:r>
            <a:r>
              <a:rPr lang="ru-RU" sz="1900" dirty="0" err="1"/>
              <a:t>заверительную</a:t>
            </a:r>
            <a:r>
              <a:rPr lang="ru-RU" sz="1900" dirty="0"/>
              <a:t> отметку не включаются.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«отметка о заверении копии»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5185" r="20617" b="77963"/>
          <a:stretch/>
        </p:blipFill>
        <p:spPr>
          <a:xfrm>
            <a:off x="4565783" y="4851400"/>
            <a:ext cx="615778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0607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На копиях исходящих документов, остающихся в деле </a:t>
            </a:r>
            <a:r>
              <a:rPr lang="ru-RU" sz="2800" dirty="0" err="1"/>
              <a:t>организациии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автора </a:t>
            </a:r>
            <a:r>
              <a:rPr lang="ru-RU" sz="2800" dirty="0" smtClean="0"/>
              <a:t>(</a:t>
            </a:r>
            <a:r>
              <a:rPr lang="ru-RU" sz="2800" dirty="0"/>
              <a:t>так называемых отпусках),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err="1" smtClean="0"/>
              <a:t>заверительную</a:t>
            </a:r>
            <a:r>
              <a:rPr lang="ru-RU" sz="2800" dirty="0" smtClean="0"/>
              <a:t> </a:t>
            </a:r>
            <a:r>
              <a:rPr lang="ru-RU" sz="2800" dirty="0"/>
              <a:t>отметку допускается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оформлять по упрощенной схеме: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дата </a:t>
            </a:r>
            <a:r>
              <a:rPr lang="ru-RU" sz="2800" dirty="0"/>
              <a:t>заверения и должность лица, </a:t>
            </a:r>
            <a:r>
              <a:rPr lang="ru-RU" sz="2800" dirty="0" smtClean="0"/>
              <a:t>заверившего </a:t>
            </a:r>
            <a:r>
              <a:rPr lang="ru-RU" sz="2800" dirty="0"/>
              <a:t>копию, не указываются.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«отметка о заверении копии»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35000" r="53935" b="59630"/>
          <a:stretch/>
        </p:blipFill>
        <p:spPr>
          <a:xfrm>
            <a:off x="5073785" y="4748692"/>
            <a:ext cx="3805976" cy="8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0"/>
            <a:ext cx="7029315" cy="41147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Закон </a:t>
            </a:r>
            <a:r>
              <a:rPr lang="ru-RU" sz="2400" dirty="0"/>
              <a:t>Республики Беларусь от 28 декабря 2009 г. «Об </a:t>
            </a:r>
            <a:r>
              <a:rPr lang="ru-RU" sz="2400" dirty="0" smtClean="0"/>
              <a:t>электронном </a:t>
            </a:r>
            <a:r>
              <a:rPr lang="ru-RU" sz="2400" dirty="0"/>
              <a:t>документе и электронной цифровой </a:t>
            </a:r>
            <a:r>
              <a:rPr lang="ru-RU" sz="2400" dirty="0" smtClean="0"/>
              <a:t>подписи»: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….Копия </a:t>
            </a:r>
            <a:r>
              <a:rPr lang="ru-RU" dirty="0"/>
              <a:t>создается </a:t>
            </a:r>
            <a:r>
              <a:rPr lang="ru-RU" dirty="0" smtClean="0"/>
              <a:t>путем </a:t>
            </a:r>
            <a:r>
              <a:rPr lang="ru-RU" dirty="0"/>
              <a:t>удостоверения в установленном порядке формы внешнего </a:t>
            </a:r>
            <a:r>
              <a:rPr lang="ru-RU" dirty="0" smtClean="0"/>
              <a:t>представления </a:t>
            </a:r>
            <a:r>
              <a:rPr lang="ru-RU" dirty="0"/>
              <a:t>электронного документа на бумажном </a:t>
            </a:r>
            <a:r>
              <a:rPr lang="ru-RU" dirty="0" smtClean="0"/>
              <a:t>носителе…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…Копия </a:t>
            </a:r>
            <a:r>
              <a:rPr lang="ru-RU" dirty="0"/>
              <a:t>электронного документа на бумажном </a:t>
            </a:r>
            <a:r>
              <a:rPr lang="ru-RU" dirty="0" smtClean="0"/>
              <a:t>носителе </a:t>
            </a:r>
            <a:r>
              <a:rPr lang="ru-RU" dirty="0"/>
              <a:t>должна содержать соответствующее указание на то, что она </a:t>
            </a:r>
            <a:r>
              <a:rPr lang="ru-RU" dirty="0" smtClean="0"/>
              <a:t>является копией </a:t>
            </a:r>
            <a:r>
              <a:rPr lang="ru-RU" dirty="0"/>
              <a:t>соответствующего электронного </a:t>
            </a:r>
            <a:r>
              <a:rPr lang="ru-RU" dirty="0" smtClean="0"/>
              <a:t>документа…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«отметка о заверении копии»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7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7719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Закон </a:t>
            </a:r>
            <a:r>
              <a:rPr lang="ru-RU" sz="2400" dirty="0"/>
              <a:t>Республики Беларусь от 28 декабря 2009 г. «Об </a:t>
            </a:r>
            <a:r>
              <a:rPr lang="ru-RU" sz="2400" dirty="0" smtClean="0"/>
              <a:t>электронном </a:t>
            </a:r>
            <a:r>
              <a:rPr lang="ru-RU" sz="2400" dirty="0"/>
              <a:t>документе и электронной цифровой </a:t>
            </a:r>
            <a:r>
              <a:rPr lang="ru-RU" sz="2400" dirty="0" smtClean="0"/>
              <a:t>подписи»: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… </a:t>
            </a:r>
            <a:r>
              <a:rPr lang="ru-RU" dirty="0"/>
              <a:t>Удостоверение формы внешнего представления ЭД на бумажном </a:t>
            </a:r>
            <a:r>
              <a:rPr lang="ru-RU" dirty="0" smtClean="0"/>
              <a:t>носителе </a:t>
            </a:r>
            <a:r>
              <a:rPr lang="ru-RU" dirty="0"/>
              <a:t>может осуществляться нотариусом или другим должностным </a:t>
            </a:r>
            <a:r>
              <a:rPr lang="ru-RU" dirty="0" smtClean="0"/>
              <a:t>лицом</a:t>
            </a:r>
            <a:r>
              <a:rPr lang="ru-RU" dirty="0"/>
              <a:t>, имеющим право совершать нотариальные действия, а также </a:t>
            </a:r>
            <a:r>
              <a:rPr lang="ru-RU" dirty="0" smtClean="0"/>
              <a:t>организацией </a:t>
            </a:r>
            <a:r>
              <a:rPr lang="ru-RU" dirty="0"/>
              <a:t>или индивидуальным предпринимателем, имеющими </a:t>
            </a:r>
            <a:r>
              <a:rPr lang="ru-RU" dirty="0" smtClean="0"/>
              <a:t>специальное </a:t>
            </a:r>
            <a:r>
              <a:rPr lang="ru-RU" dirty="0"/>
              <a:t>разрешение (лицензию) на осуществление такой </a:t>
            </a:r>
            <a:r>
              <a:rPr lang="ru-RU" dirty="0" smtClean="0"/>
              <a:t>деятельности…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«отметка о заверении копии»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7719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Связь между основным документом и приложением к нему </a:t>
            </a:r>
            <a:r>
              <a:rPr lang="ru-RU" sz="2400" dirty="0" smtClean="0"/>
              <a:t>оформляется </a:t>
            </a:r>
            <a:r>
              <a:rPr lang="ru-RU" sz="2400" dirty="0"/>
              <a:t>с помощью реквизитов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«</a:t>
            </a:r>
            <a:r>
              <a:rPr lang="ru-RU" sz="2400" dirty="0"/>
              <a:t>Отметка о наличии приложения</a:t>
            </a:r>
            <a:r>
              <a:rPr lang="ru-RU" sz="2400" dirty="0" smtClean="0"/>
              <a:t>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«</a:t>
            </a:r>
            <a:r>
              <a:rPr lang="ru-RU" sz="2400" dirty="0" smtClean="0"/>
              <a:t>Гриф приложения</a:t>
            </a:r>
            <a:r>
              <a:rPr lang="ru-RU" sz="2400" dirty="0"/>
              <a:t>»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приложение к документу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6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7719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помещается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под </a:t>
            </a:r>
            <a:r>
              <a:rPr lang="ru-RU" sz="2400" dirty="0"/>
              <a:t>текстом </a:t>
            </a:r>
            <a:r>
              <a:rPr lang="ru-RU" sz="2400" dirty="0" smtClean="0"/>
              <a:t>основного документа </a:t>
            </a:r>
            <a:r>
              <a:rPr lang="ru-RU" sz="2400" dirty="0"/>
              <a:t>или сопроводительного </a:t>
            </a:r>
            <a:r>
              <a:rPr lang="ru-RU" sz="2400" dirty="0" smtClean="0"/>
              <a:t>письма,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перед </a:t>
            </a:r>
            <a:r>
              <a:rPr lang="ru-RU" sz="2400" dirty="0"/>
              <a:t>реквизитом «Подпись</a:t>
            </a:r>
            <a:r>
              <a:rPr lang="ru-RU" sz="2400" dirty="0" smtClean="0"/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включает </a:t>
            </a:r>
            <a:r>
              <a:rPr lang="ru-RU" sz="2400" dirty="0"/>
              <a:t>в себя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слово </a:t>
            </a:r>
            <a:r>
              <a:rPr lang="ru-RU" sz="2400" dirty="0"/>
              <a:t>«Приложение» (пишется в единственном </a:t>
            </a:r>
            <a:r>
              <a:rPr lang="ru-RU" sz="2400" dirty="0" smtClean="0"/>
              <a:t>числе независимо </a:t>
            </a:r>
            <a:r>
              <a:rPr lang="ru-RU" sz="2400" dirty="0"/>
              <a:t>от количества приложений</a:t>
            </a:r>
            <a:r>
              <a:rPr lang="ru-RU" sz="2400" dirty="0" smtClean="0"/>
              <a:t>),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сведения </a:t>
            </a:r>
            <a:r>
              <a:rPr lang="ru-RU" sz="2400" dirty="0"/>
              <a:t>о прилагаемом </a:t>
            </a:r>
            <a:r>
              <a:rPr lang="ru-RU" sz="2400" dirty="0" smtClean="0"/>
              <a:t>документе </a:t>
            </a:r>
            <a:r>
              <a:rPr lang="ru-RU" sz="2400" dirty="0"/>
              <a:t>или документах, в том числе количестве листов и экземпляров.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7719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Слово «Приложение» пишут, не отступая от границы левого поля </a:t>
            </a:r>
            <a:r>
              <a:rPr lang="ru-RU" sz="2400" dirty="0" smtClean="0"/>
              <a:t>листа </a:t>
            </a:r>
            <a:r>
              <a:rPr lang="ru-RU" sz="2400" dirty="0"/>
              <a:t>документа, строчными буквами, кроме заглавной,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Слова </a:t>
            </a:r>
            <a:r>
              <a:rPr lang="ru-RU" sz="2400" dirty="0"/>
              <a:t>«листы» </a:t>
            </a:r>
            <a:r>
              <a:rPr lang="ru-RU" sz="2400" dirty="0" smtClean="0"/>
              <a:t>и «экземпляры</a:t>
            </a:r>
            <a:r>
              <a:rPr lang="ru-RU" sz="2400" dirty="0"/>
              <a:t>» сокращают («л.» и «экз.»).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прилагается лишь </a:t>
            </a:r>
            <a:r>
              <a:rPr lang="ru-RU" sz="2400" dirty="0" smtClean="0"/>
              <a:t>один экземпляр</a:t>
            </a:r>
            <a:r>
              <a:rPr lang="ru-RU" sz="2400" dirty="0"/>
              <a:t>, количество экземпляров можно не указывать.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Слово </a:t>
            </a:r>
            <a:r>
              <a:rPr lang="ru-RU" sz="2400" dirty="0"/>
              <a:t>«</a:t>
            </a:r>
            <a:r>
              <a:rPr lang="ru-RU" sz="2400" dirty="0" smtClean="0"/>
              <a:t>Приложение</a:t>
            </a:r>
            <a:r>
              <a:rPr lang="ru-RU" sz="2400" dirty="0"/>
              <a:t>» остается «открытым», после него ставится двоеточие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9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899" y="76200"/>
            <a:ext cx="9982201" cy="1096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dirty="0"/>
              <a:t>СТБ </a:t>
            </a:r>
            <a:r>
              <a:rPr lang="ru-RU" dirty="0" smtClean="0"/>
              <a:t>6.38-2004 устанавливает следующий состав </a:t>
            </a:r>
            <a:r>
              <a:rPr lang="ru-RU" dirty="0"/>
              <a:t>реквизитов: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1731522"/>
            <a:ext cx="9982201" cy="414884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27) печать;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28) отметка об исполнителе;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29) отметка о заверении копии;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30) отметка об исполнении документа и направлении его в дело;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31) отметка о поступлении (регистрационный штамп входящих </a:t>
            </a:r>
            <a:r>
              <a:rPr lang="ru-RU" sz="2600" dirty="0" smtClean="0"/>
              <a:t>документов</a:t>
            </a:r>
            <a:r>
              <a:rPr lang="ru-RU" sz="2600" dirty="0"/>
              <a:t>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/>
              <a:t>32) отметка о переносе данных на машинный носитель.</a:t>
            </a:r>
          </a:p>
        </p:txBody>
      </p:sp>
    </p:spTree>
    <p:extLst>
      <p:ext uri="{BB962C8B-B14F-4D97-AF65-F5344CB8AC3E}">
        <p14:creationId xmlns:p14="http://schemas.microsoft.com/office/powerpoint/2010/main" val="17026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904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Если документ имеет приложения, не названные в тексте,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то </a:t>
            </a:r>
            <a:r>
              <a:rPr lang="ru-RU" sz="2400" dirty="0"/>
              <a:t>в отметке о наличии приложения указывают полное название документа-приложения с указанием количества листов и экземпляров.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50926" r="7762" b="43148"/>
          <a:stretch/>
        </p:blipFill>
        <p:spPr>
          <a:xfrm>
            <a:off x="4794383" y="3644900"/>
            <a:ext cx="6720597" cy="69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904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Если название приложения упоминается в тексте, то в отметке о </a:t>
            </a:r>
            <a:r>
              <a:rPr lang="ru-RU" sz="2400" dirty="0" smtClean="0"/>
              <a:t>наличии </a:t>
            </a:r>
            <a:r>
              <a:rPr lang="ru-RU" sz="2400" dirty="0"/>
              <a:t>приложения указывают только количество листов и </a:t>
            </a:r>
            <a:r>
              <a:rPr lang="ru-RU" sz="2400" dirty="0" smtClean="0"/>
              <a:t>экземпляров.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63519" r="57870" b="32777"/>
          <a:stretch/>
        </p:blipFill>
        <p:spPr>
          <a:xfrm>
            <a:off x="5168899" y="3571778"/>
            <a:ext cx="3505201" cy="7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904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Наиболее часто этот вариант оформления отметки о наличии </a:t>
            </a:r>
            <a:r>
              <a:rPr lang="ru-RU" sz="2400" dirty="0" smtClean="0"/>
              <a:t>приложения </a:t>
            </a:r>
            <a:r>
              <a:rPr lang="ru-RU" sz="2400" dirty="0"/>
              <a:t>используется в сопроводительных письмах, тексты которых </a:t>
            </a:r>
            <a:r>
              <a:rPr lang="ru-RU" sz="2400" dirty="0" smtClean="0"/>
              <a:t>включают </a:t>
            </a:r>
            <a:r>
              <a:rPr lang="ru-RU" sz="2400" dirty="0"/>
              <a:t>всю необходимую информацию о прилагаемом документе.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5925" r="6975" b="11113"/>
          <a:stretch/>
        </p:blipFill>
        <p:spPr>
          <a:xfrm>
            <a:off x="5029199" y="3619500"/>
            <a:ext cx="639100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904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Если приложений несколько и они не упоминаются в тексте, то 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нумеруют арабскими цифрами с точкой, затем приводится название </a:t>
            </a:r>
            <a:r>
              <a:rPr lang="ru-RU" sz="2400" dirty="0" smtClean="0"/>
              <a:t>каждого </a:t>
            </a:r>
            <a:r>
              <a:rPr lang="ru-RU" sz="2400" dirty="0"/>
              <a:t>приложения, количество листов и </a:t>
            </a:r>
            <a:r>
              <a:rPr lang="ru-RU" sz="2400" dirty="0" smtClean="0"/>
              <a:t>экземпляров.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15185" r="10649" b="77222"/>
          <a:stretch/>
        </p:blipFill>
        <p:spPr>
          <a:xfrm>
            <a:off x="4794384" y="3505200"/>
            <a:ext cx="688371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к документу прилагается документ, который сам имеет </a:t>
            </a:r>
            <a:r>
              <a:rPr lang="ru-RU" sz="2400" dirty="0" smtClean="0"/>
              <a:t>приложение, то отметку </a:t>
            </a:r>
            <a:r>
              <a:rPr lang="ru-RU" sz="2400" dirty="0"/>
              <a:t>о наличии приложений </a:t>
            </a:r>
            <a:r>
              <a:rPr lang="ru-RU" sz="2400" dirty="0" smtClean="0"/>
              <a:t>оформляют по следующей форме: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29720" r="11172" b="65794"/>
          <a:stretch/>
        </p:blipFill>
        <p:spPr>
          <a:xfrm>
            <a:off x="4648199" y="3132138"/>
            <a:ext cx="7302824" cy="5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Если приложение направляется не во все указанные в документе </a:t>
            </a:r>
            <a:r>
              <a:rPr lang="ru-RU" sz="2400" dirty="0" smtClean="0"/>
              <a:t>адреса</a:t>
            </a:r>
            <a:r>
              <a:rPr lang="ru-RU" sz="2400" dirty="0"/>
              <a:t>, отметку о наличии приложения оформляют следующим образом: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38518" r="46852" b="58889"/>
          <a:stretch/>
        </p:blipFill>
        <p:spPr>
          <a:xfrm>
            <a:off x="4794383" y="3568700"/>
            <a:ext cx="631915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Если приложения сброшюрованы, количество листов не указывают.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Например: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наличии приложения»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5926" r="45017" b="50370"/>
          <a:stretch/>
        </p:blipFill>
        <p:spPr>
          <a:xfrm>
            <a:off x="4794384" y="3271838"/>
            <a:ext cx="5800712" cy="6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Проставляется </a:t>
            </a:r>
            <a:r>
              <a:rPr lang="ru-RU" sz="2400" dirty="0"/>
              <a:t>на прилагаемом </a:t>
            </a:r>
            <a:r>
              <a:rPr lang="ru-RU" sz="2400" dirty="0" smtClean="0"/>
              <a:t>документе </a:t>
            </a:r>
            <a:r>
              <a:rPr lang="ru-RU" sz="2400" dirty="0"/>
              <a:t>в правом верхнем углу. </a:t>
            </a: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Включает </a:t>
            </a:r>
            <a:r>
              <a:rPr lang="ru-RU" sz="2400" dirty="0"/>
              <a:t>в себя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слово </a:t>
            </a:r>
            <a:r>
              <a:rPr lang="ru-RU" sz="2400" dirty="0"/>
              <a:t>«Приложение</a:t>
            </a:r>
            <a:r>
              <a:rPr lang="ru-RU" sz="2400" dirty="0" smtClean="0"/>
              <a:t>»,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название </a:t>
            </a:r>
            <a:r>
              <a:rPr lang="ru-RU" sz="2400" dirty="0"/>
              <a:t>вида документа, к которому относится приложение,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Наименование его </a:t>
            </a:r>
            <a:r>
              <a:rPr lang="ru-RU" sz="2400" dirty="0"/>
              <a:t>автора,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дату </a:t>
            </a:r>
            <a:r>
              <a:rPr lang="ru-RU" sz="2400" dirty="0"/>
              <a:t>и регистрационный индекс основного документа (</a:t>
            </a:r>
            <a:r>
              <a:rPr lang="ru-RU" sz="2400" dirty="0" smtClean="0"/>
              <a:t>предлог </a:t>
            </a:r>
            <a:r>
              <a:rPr lang="ru-RU" sz="2400" dirty="0"/>
              <a:t>«от» перед датой не </a:t>
            </a:r>
            <a:r>
              <a:rPr lang="ru-RU" sz="2400" dirty="0" smtClean="0"/>
              <a:t>ставится</a:t>
            </a:r>
            <a:r>
              <a:rPr lang="ru-RU" sz="2400" dirty="0"/>
              <a:t>)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приложения»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9" t="22381" r="10369" b="69449"/>
          <a:stretch/>
        </p:blipFill>
        <p:spPr>
          <a:xfrm>
            <a:off x="5092700" y="1600200"/>
            <a:ext cx="3648588" cy="1353509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«гриф приложения»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0" t="36482" r="13796" b="56296"/>
          <a:stretch/>
        </p:blipFill>
        <p:spPr>
          <a:xfrm>
            <a:off x="5257800" y="3252993"/>
            <a:ext cx="3483488" cy="13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Письменное </a:t>
            </a:r>
            <a:r>
              <a:rPr lang="ru-RU" sz="2400" dirty="0"/>
              <a:t>указание руководителя о порядке </a:t>
            </a:r>
            <a:r>
              <a:rPr lang="ru-RU" sz="2400" dirty="0" smtClean="0"/>
              <a:t>исполнения </a:t>
            </a:r>
            <a:r>
              <a:rPr lang="ru-RU" sz="2400" dirty="0"/>
              <a:t>или использования документа</a:t>
            </a:r>
            <a:r>
              <a:rPr lang="ru-RU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В состав резолюции </a:t>
            </a:r>
            <a:r>
              <a:rPr lang="ru-RU" sz="2400" dirty="0" smtClean="0"/>
              <a:t>входят: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фамилия </a:t>
            </a:r>
            <a:r>
              <a:rPr lang="ru-RU" sz="2400" dirty="0"/>
              <a:t>и </a:t>
            </a:r>
            <a:r>
              <a:rPr lang="ru-RU" sz="2400" dirty="0" smtClean="0"/>
              <a:t>инициалы </a:t>
            </a:r>
            <a:r>
              <a:rPr lang="ru-RU" sz="2400" dirty="0"/>
              <a:t>исполнителя (исполнителей),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задание </a:t>
            </a:r>
            <a:r>
              <a:rPr lang="ru-RU" sz="2400" dirty="0"/>
              <a:t>(содержание действий),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срок его исполнения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подпись </a:t>
            </a:r>
            <a:r>
              <a:rPr lang="ru-RU" sz="2400" dirty="0"/>
              <a:t>руководителя,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дата </a:t>
            </a:r>
            <a:r>
              <a:rPr lang="ru-RU" sz="2400" dirty="0"/>
              <a:t>резолюции.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зависимости </a:t>
            </a:r>
            <a:r>
              <a:rPr lang="ru-RU" sz="2400" dirty="0" smtClean="0"/>
              <a:t>от содержания </a:t>
            </a:r>
            <a:r>
              <a:rPr lang="ru-RU" sz="2400" dirty="0"/>
              <a:t>резолюции некоторые из этих элементов (задание, срок </a:t>
            </a:r>
            <a:r>
              <a:rPr lang="ru-RU" sz="2400" dirty="0" smtClean="0"/>
              <a:t>исполнения</a:t>
            </a:r>
            <a:r>
              <a:rPr lang="ru-RU" sz="2400" dirty="0"/>
              <a:t>) могут отсутствовать.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5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СХЕМА РАСПОЛОЖЕНИЯ И РАЗМЕРЫ РЕКВИЗИТОВ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1560479" cy="4572000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1614" r="6842" b="13206"/>
          <a:stretch/>
        </p:blipFill>
        <p:spPr>
          <a:xfrm>
            <a:off x="4324807" y="1600200"/>
            <a:ext cx="3540868" cy="451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Общие указания выражаются следующим образом: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«</a:t>
            </a:r>
            <a:r>
              <a:rPr lang="ru-RU" sz="2400" dirty="0"/>
              <a:t>К руководству</a:t>
            </a:r>
            <a:r>
              <a:rPr lang="ru-RU" sz="2400" dirty="0" smtClean="0"/>
              <a:t>», «</a:t>
            </a:r>
            <a:r>
              <a:rPr lang="ru-RU" sz="2400" dirty="0"/>
              <a:t>К исполнению», «К </a:t>
            </a:r>
            <a:r>
              <a:rPr lang="ru-RU" sz="2400" dirty="0" smtClean="0"/>
              <a:t>сведению</a:t>
            </a:r>
            <a:r>
              <a:rPr lang="ru-RU" sz="2400" dirty="0"/>
              <a:t>».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5" t="12778" r="29537" b="78889"/>
          <a:stretch/>
        </p:blipFill>
        <p:spPr>
          <a:xfrm>
            <a:off x="4794384" y="3403599"/>
            <a:ext cx="3225800" cy="13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 документах, не требующих дополнительных указаний по </a:t>
            </a:r>
            <a:r>
              <a:rPr lang="ru-RU" sz="2400" dirty="0" smtClean="0"/>
              <a:t>исполнению </a:t>
            </a:r>
            <a:r>
              <a:rPr lang="ru-RU" sz="2400" dirty="0"/>
              <a:t>и имеющих типовые сроки исполнения, резолюции оформляются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по упрощенной схеме: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2" t="25927" r="16419" b="67036"/>
          <a:stretch/>
        </p:blipFill>
        <p:spPr>
          <a:xfrm>
            <a:off x="4794384" y="3492500"/>
            <a:ext cx="494297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12445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Резолюции с конкретными указаниями выражаются в повелительном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наклонении или в неопределенной форме глагола и адресуются </a:t>
            </a:r>
            <a:r>
              <a:rPr lang="ru-RU" sz="2400" dirty="0" smtClean="0"/>
              <a:t>подчиненным </a:t>
            </a:r>
            <a:r>
              <a:rPr lang="ru-RU" sz="2400" dirty="0"/>
              <a:t>лицам. Например: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9" t="38704" r="17206" b="42592"/>
          <a:stretch/>
        </p:blipFill>
        <p:spPr>
          <a:xfrm>
            <a:off x="5136390" y="3387658"/>
            <a:ext cx="3855209" cy="25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2285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На документе, поставленном на контроль, должна быть </a:t>
            </a:r>
            <a:r>
              <a:rPr lang="ru-RU" sz="2400" dirty="0" smtClean="0"/>
              <a:t>проставлена</a:t>
            </a:r>
            <a:r>
              <a:rPr lang="en-US" sz="2400" dirty="0" smtClean="0"/>
              <a:t> </a:t>
            </a:r>
            <a:r>
              <a:rPr lang="ru-RU" sz="2400" dirty="0" smtClean="0"/>
              <a:t>отметка </a:t>
            </a:r>
            <a:r>
              <a:rPr lang="ru-RU" sz="2400" dirty="0"/>
              <a:t>о контроле.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этом случае в резолюции может быть указано </a:t>
            </a:r>
            <a:r>
              <a:rPr lang="ru-RU" sz="2400" dirty="0" smtClean="0"/>
              <a:t>должностное </a:t>
            </a:r>
            <a:r>
              <a:rPr lang="ru-RU" sz="2400" dirty="0"/>
              <a:t>лицо, осуществляющее контроль исполнения (</a:t>
            </a:r>
            <a:r>
              <a:rPr lang="ru-RU" sz="2400" dirty="0" smtClean="0"/>
              <a:t>ответственный</a:t>
            </a:r>
            <a:r>
              <a:rPr lang="en-US" sz="2400" dirty="0" smtClean="0"/>
              <a:t> </a:t>
            </a:r>
            <a:r>
              <a:rPr lang="ru-RU" sz="2400" dirty="0" smtClean="0"/>
              <a:t>за </a:t>
            </a:r>
            <a:r>
              <a:rPr lang="ru-RU" sz="2400" dirty="0"/>
              <a:t>контроль).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: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6296" r="12748" b="50185"/>
          <a:stretch/>
        </p:blipFill>
        <p:spPr>
          <a:xfrm>
            <a:off x="5372100" y="3684589"/>
            <a:ext cx="3416300" cy="21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22859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Размещается </a:t>
            </a:r>
            <a:r>
              <a:rPr lang="ru-RU" sz="2400" dirty="0"/>
              <a:t>в правом верхнем углу первого листа </a:t>
            </a:r>
            <a:r>
              <a:rPr lang="ru-RU" sz="2400" dirty="0" smtClean="0"/>
              <a:t>документа</a:t>
            </a:r>
            <a:r>
              <a:rPr lang="ru-RU" sz="2400" dirty="0"/>
              <a:t>,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письмах — между реквизитами «Адресат» и «Текст».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При необходимости </a:t>
            </a:r>
            <a:r>
              <a:rPr lang="ru-RU" sz="2400" dirty="0"/>
              <a:t>оформления сложной по содержанию </a:t>
            </a:r>
            <a:r>
              <a:rPr lang="ru-RU" sz="2400" dirty="0" smtClean="0"/>
              <a:t>резолюции, </a:t>
            </a:r>
            <a:r>
              <a:rPr lang="ru-RU" sz="2400" dirty="0"/>
              <a:t>а также нескольких </a:t>
            </a:r>
            <a:r>
              <a:rPr lang="ru-RU" sz="2400" dirty="0" smtClean="0"/>
              <a:t>резолюций</a:t>
            </a:r>
            <a:r>
              <a:rPr lang="en-US" sz="2400" dirty="0" smtClean="0"/>
              <a:t> </a:t>
            </a:r>
            <a:r>
              <a:rPr lang="ru-RU" sz="2400" dirty="0" smtClean="0"/>
              <a:t>допускается написание </a:t>
            </a:r>
            <a:r>
              <a:rPr lang="ru-RU" sz="2400" dirty="0"/>
              <a:t>резолюций на любой свободной площади лицевой стороны </a:t>
            </a:r>
            <a:r>
              <a:rPr lang="ru-RU" sz="2400" dirty="0" smtClean="0"/>
              <a:t>первого </a:t>
            </a:r>
            <a:r>
              <a:rPr lang="ru-RU" sz="2400" dirty="0"/>
              <a:t>листа документа, не затрагивая текста и полей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лучшего </a:t>
            </a:r>
            <a:r>
              <a:rPr lang="ru-RU" sz="2400" dirty="0" smtClean="0"/>
              <a:t>выделения </a:t>
            </a:r>
            <a:r>
              <a:rPr lang="ru-RU" sz="2400" dirty="0"/>
              <a:t>резолюции ее следует располагать под углом к линии строки.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9143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Допускается прилагать к документу отдельный лист </a:t>
            </a:r>
            <a:r>
              <a:rPr lang="ru-RU" sz="2400" dirty="0" smtClean="0"/>
              <a:t>резолюции.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«резолюция»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51667" r="43704" b="29815"/>
          <a:stretch/>
        </p:blipFill>
        <p:spPr>
          <a:xfrm>
            <a:off x="5232400" y="2844799"/>
            <a:ext cx="4279900" cy="23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57491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помещается на левом поле на уровне </a:t>
            </a:r>
            <a:r>
              <a:rPr lang="ru-RU" sz="2400" dirty="0" smtClean="0"/>
              <a:t>заголовка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17 мм </a:t>
            </a:r>
            <a:r>
              <a:rPr lang="ru-RU" sz="2400" dirty="0" smtClean="0"/>
              <a:t>по вертикали </a:t>
            </a:r>
            <a:r>
              <a:rPr lang="ru-RU" sz="2400" dirty="0"/>
              <a:t>и по горизонтали (</a:t>
            </a:r>
            <a:r>
              <a:rPr lang="ru-RU" sz="2400" dirty="0" smtClean="0"/>
              <a:t>на бланках </a:t>
            </a:r>
            <a:r>
              <a:rPr lang="ru-RU" sz="2400" dirty="0"/>
              <a:t>для писем и </a:t>
            </a:r>
            <a:r>
              <a:rPr lang="ru-RU" sz="2400" dirty="0" smtClean="0"/>
              <a:t>общих бланках отмечается специальными ограничительными отметками, обычно </a:t>
            </a:r>
            <a:r>
              <a:rPr lang="ru-RU" sz="2400" dirty="0"/>
              <a:t>в форме уголков)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содержит букву </a:t>
            </a:r>
            <a:r>
              <a:rPr lang="ru-RU" sz="2400" dirty="0"/>
              <a:t>«К» или слово «Контроль</a:t>
            </a:r>
            <a:r>
              <a:rPr lang="ru-RU" sz="2400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проставляется </a:t>
            </a:r>
            <a:r>
              <a:rPr lang="ru-RU" sz="2400" dirty="0"/>
              <a:t>от руки либо с </a:t>
            </a:r>
            <a:r>
              <a:rPr lang="ru-RU" sz="2400" dirty="0" smtClean="0"/>
              <a:t>помощью штемпеля</a:t>
            </a: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 контроле»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57491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помещается в левом нижнем </a:t>
            </a:r>
            <a:r>
              <a:rPr lang="ru-RU" sz="2400" dirty="0" smtClean="0"/>
              <a:t>углу лицевой </a:t>
            </a:r>
            <a:r>
              <a:rPr lang="ru-RU" sz="2400" dirty="0"/>
              <a:t>стороны последнего листа </a:t>
            </a:r>
            <a:r>
              <a:rPr lang="ru-RU" sz="2400" dirty="0" smtClean="0"/>
              <a:t>документа,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печатается </a:t>
            </a:r>
            <a:r>
              <a:rPr lang="ru-RU" sz="2400" dirty="0"/>
              <a:t>от </a:t>
            </a:r>
            <a:r>
              <a:rPr lang="ru-RU" sz="2400" dirty="0" smtClean="0"/>
              <a:t>границы левого </a:t>
            </a:r>
            <a:r>
              <a:rPr lang="ru-RU" sz="2400" dirty="0"/>
              <a:t>поля (без абзацного отступа). </a:t>
            </a: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ее состав </a:t>
            </a:r>
            <a:r>
              <a:rPr lang="ru-RU" sz="2400" dirty="0" smtClean="0"/>
              <a:t>включается: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фамилия исполнителя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номер </a:t>
            </a:r>
            <a:r>
              <a:rPr lang="ru-RU" sz="2400" dirty="0"/>
              <a:t>его служебного </a:t>
            </a:r>
            <a:r>
              <a:rPr lang="ru-RU" sz="2400" dirty="0" smtClean="0"/>
              <a:t>телефона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*Оформляется </a:t>
            </a:r>
            <a:r>
              <a:rPr lang="ru-RU" dirty="0"/>
              <a:t>без знаков препинания.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Номер </a:t>
            </a:r>
            <a:r>
              <a:rPr lang="ru-RU" dirty="0"/>
              <a:t>телефона указывается без черточек.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об исполнителе»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53889" r="66790" b="43333"/>
          <a:stretch/>
        </p:blipFill>
        <p:spPr>
          <a:xfrm>
            <a:off x="4794384" y="5403454"/>
            <a:ext cx="2172459" cy="3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3574915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Может </a:t>
            </a:r>
            <a:r>
              <a:rPr lang="ru-RU" sz="2400" dirty="0"/>
              <a:t>быть дополнена </a:t>
            </a:r>
            <a:r>
              <a:rPr lang="ru-RU" sz="2400" dirty="0" smtClean="0"/>
              <a:t>другими сведениями: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индексом </a:t>
            </a:r>
            <a:r>
              <a:rPr lang="ru-RU" sz="2400" dirty="0"/>
              <a:t>структурного подразделения, в котором </a:t>
            </a:r>
            <a:r>
              <a:rPr lang="ru-RU" sz="2400" dirty="0" smtClean="0"/>
              <a:t>готовился документ </a:t>
            </a:r>
            <a:r>
              <a:rPr lang="ru-RU" sz="2400" dirty="0"/>
              <a:t>(на первой строке),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первыми </a:t>
            </a:r>
            <a:r>
              <a:rPr lang="ru-RU" sz="2400" dirty="0"/>
              <a:t>буквами собственного имени и </a:t>
            </a:r>
            <a:r>
              <a:rPr lang="ru-RU" sz="2400" dirty="0" smtClean="0"/>
              <a:t>фамилии </a:t>
            </a:r>
            <a:r>
              <a:rPr lang="ru-RU" sz="2400" dirty="0"/>
              <a:t>лица, отпечатавшего проект </a:t>
            </a:r>
            <a:r>
              <a:rPr lang="ru-RU" sz="2400" dirty="0" smtClean="0"/>
              <a:t>документа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датой </a:t>
            </a:r>
            <a:r>
              <a:rPr lang="ru-RU" sz="2400" dirty="0"/>
              <a:t>создания </a:t>
            </a:r>
            <a:r>
              <a:rPr lang="ru-RU" sz="2400" dirty="0" smtClean="0"/>
              <a:t>документа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именем </a:t>
            </a:r>
            <a:r>
              <a:rPr lang="ru-RU" sz="2400" dirty="0"/>
              <a:t>файла, под которым документ сохранен в электронном </a:t>
            </a:r>
            <a:r>
              <a:rPr lang="ru-RU" sz="2400" dirty="0" smtClean="0"/>
              <a:t>формате </a:t>
            </a:r>
            <a:r>
              <a:rPr lang="ru-RU" sz="2400" dirty="0"/>
              <a:t>(на второй строке),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и </a:t>
            </a:r>
            <a:r>
              <a:rPr lang="ru-RU" sz="2400" dirty="0"/>
              <a:t>другими поисковыми данными.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об исполнителе»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r>
              <a:rPr lang="ru-RU" dirty="0"/>
              <a:t>Правила составления</a:t>
            </a:r>
            <a:br>
              <a:rPr lang="ru-RU" dirty="0"/>
            </a:br>
            <a:r>
              <a:rPr lang="ru-RU" dirty="0"/>
              <a:t>и оформления отдельных реквизитов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384" y="1600201"/>
            <a:ext cx="7029315" cy="250189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Инструкция по делопроизводству определяет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размеры </a:t>
            </a:r>
            <a:r>
              <a:rPr lang="ru-RU" sz="2400" dirty="0"/>
              <a:t>шрифтов и межстрочные </a:t>
            </a:r>
            <a:r>
              <a:rPr lang="ru-RU" sz="2400" dirty="0" smtClean="0"/>
              <a:t>интервалы</a:t>
            </a:r>
            <a:r>
              <a:rPr lang="ru-RU" sz="2400" dirty="0"/>
              <a:t>, применяемые при оформлении отметки</a:t>
            </a:r>
            <a:r>
              <a:rPr lang="ru-RU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шрифт — 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Roman</a:t>
            </a:r>
            <a:r>
              <a:rPr lang="ru-RU" sz="2400" dirty="0"/>
              <a:t> </a:t>
            </a:r>
            <a:r>
              <a:rPr lang="ru-RU" sz="2400" dirty="0" err="1"/>
              <a:t>Cyr</a:t>
            </a:r>
            <a:r>
              <a:rPr lang="ru-RU" sz="2400" dirty="0"/>
              <a:t>, обычный, размер 9 </a:t>
            </a:r>
            <a:r>
              <a:rPr lang="ru-RU" sz="2400" dirty="0" err="1" smtClean="0"/>
              <a:t>пт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межстрочный интервал — точно 9 пт.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311457" cy="3574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«отметка об исполнителе»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71296" r="55509" b="23889"/>
          <a:stretch/>
        </p:blipFill>
        <p:spPr>
          <a:xfrm>
            <a:off x="4800868" y="4364038"/>
            <a:ext cx="4024190" cy="8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3964</Words>
  <Application>Microsoft Office PowerPoint</Application>
  <PresentationFormat>Широкоэкранный</PresentationFormat>
  <Paragraphs>569</Paragraphs>
  <Slides>107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12" baseType="lpstr">
      <vt:lpstr>Arial</vt:lpstr>
      <vt:lpstr>Euphemia</vt:lpstr>
      <vt:lpstr>Plantagenet Cherokee</vt:lpstr>
      <vt:lpstr>Wingdings</vt:lpstr>
      <vt:lpstr>Научная литература 16 х 9</vt:lpstr>
      <vt:lpstr>Формуляр современного управленческого документа</vt:lpstr>
      <vt:lpstr>Состав реквизитов, применяемых при оформлении документов, входящих в систему ОРД, определяется</vt:lpstr>
      <vt:lpstr>СТБ 6.38-2004 устанавливает следующий состав реквизитов:</vt:lpstr>
      <vt:lpstr>СТБ 6.38-2004 устанавливает следующий состав реквизитов:</vt:lpstr>
      <vt:lpstr>СТБ 6.38-2004 устанавливает следующий состав реквизитов:</vt:lpstr>
      <vt:lpstr>СТБ 6.38-2004 устанавливает следующий состав реквизитов:</vt:lpstr>
      <vt:lpstr>СТБ 6.38-2004 устанавливает следующий состав реквизитов:</vt:lpstr>
      <vt:lpstr>СТБ 6.38-2004 устанавливает следующий состав реквизитов:</vt:lpstr>
      <vt:lpstr>СХЕМА РАСПОЛОЖЕНИЯ И РАЗМЕРЫ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  <vt:lpstr>Правила составления и оформления отдельных реквизитов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2017-02-12T19:21:24Z</dcterms:created>
  <dcterms:modified xsi:type="dcterms:W3CDTF">2017-11-15T18:28:51Z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