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9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53693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97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2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7416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43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373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057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7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05420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52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128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91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92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00320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41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71510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5A21BC-0E05-4F79-B862-91A1C40DDB50}" type="datetimeFigureOut">
              <a:rPr lang="be-BY" smtClean="0"/>
              <a:t>01.03.17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3DE9D3-DA2D-48D6-B0B2-EAD4511ADB7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02174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/>
              <a:t/>
            </a:r>
            <a:br>
              <a:rPr lang="be-BY" dirty="0"/>
            </a:br>
            <a:r>
              <a:rPr lang="be-BY" dirty="0"/>
              <a:t> Бланк документа. Виды бланков.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Требования к составлению и оформлению бланков</a:t>
            </a:r>
            <a:endParaRPr lang="be-BY" sz="3200" dirty="0"/>
          </a:p>
        </p:txBody>
      </p:sp>
    </p:spTree>
    <p:extLst>
      <p:ext uri="{BB962C8B-B14F-4D97-AF65-F5344CB8AC3E}">
        <p14:creationId xmlns:p14="http://schemas.microsoft.com/office/powerpoint/2010/main" val="12930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3183" y="821634"/>
            <a:ext cx="102041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 угловом варианте реквизиты бланка располагаются в верхнем левом углу. </a:t>
            </a:r>
          </a:p>
          <a:p>
            <a:endParaRPr lang="ru-RU" sz="3200" dirty="0" smtClean="0"/>
          </a:p>
          <a:p>
            <a:r>
              <a:rPr lang="ru-RU" sz="3200" dirty="0" smtClean="0"/>
              <a:t>Длина строки надписи на бланке не должна превышать 73 мм. </a:t>
            </a:r>
          </a:p>
        </p:txBody>
      </p:sp>
    </p:spTree>
    <p:extLst>
      <p:ext uri="{BB962C8B-B14F-4D97-AF65-F5344CB8AC3E}">
        <p14:creationId xmlns:p14="http://schemas.microsoft.com/office/powerpoint/2010/main" val="12108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 продольном варианте реквизиты располагаются посередине листа в верхней его части </a:t>
            </a:r>
            <a:endParaRPr lang="en-US" sz="3200" dirty="0" smtClean="0"/>
          </a:p>
          <a:p>
            <a:r>
              <a:rPr lang="ru-RU" sz="3200" dirty="0" smtClean="0"/>
              <a:t>без </a:t>
            </a:r>
            <a:r>
              <a:rPr lang="ru-RU" sz="3200" dirty="0" smtClean="0"/>
              <a:t>ограничения размеров по горизонтали, </a:t>
            </a:r>
            <a:endParaRPr lang="en-US" sz="3200" dirty="0" smtClean="0"/>
          </a:p>
          <a:p>
            <a:r>
              <a:rPr lang="ru-RU" sz="3200" dirty="0" smtClean="0"/>
              <a:t>но </a:t>
            </a:r>
            <a:r>
              <a:rPr lang="ru-RU" sz="3200" dirty="0" smtClean="0"/>
              <a:t>с соблюдением установленных размеров полей. </a:t>
            </a:r>
          </a:p>
        </p:txBody>
      </p:sp>
    </p:spTree>
    <p:extLst>
      <p:ext uri="{BB962C8B-B14F-4D97-AF65-F5344CB8AC3E}">
        <p14:creationId xmlns:p14="http://schemas.microsoft.com/office/powerpoint/2010/main" val="38305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Наиболее рационально использовать угловое расположение реквизитов на бланке.</a:t>
            </a:r>
          </a:p>
          <a:p>
            <a:endParaRPr lang="ru-RU" sz="3200" dirty="0" smtClean="0"/>
          </a:p>
          <a:p>
            <a:r>
              <a:rPr lang="ru-RU" sz="3200" dirty="0" smtClean="0"/>
              <a:t>Бланки с продольным</a:t>
            </a:r>
          </a:p>
          <a:p>
            <a:r>
              <a:rPr lang="ru-RU" sz="3200" dirty="0" smtClean="0"/>
              <a:t>расположением реквизитов заголовочной части рекомендуется применять, если реквизиты оформляются на двух языках. </a:t>
            </a:r>
            <a:endParaRPr lang="en-US" sz="3200" dirty="0" smtClean="0"/>
          </a:p>
          <a:p>
            <a:r>
              <a:rPr lang="ru-RU" sz="3200" dirty="0" smtClean="0"/>
              <a:t>В </a:t>
            </a:r>
            <a:r>
              <a:rPr lang="ru-RU" sz="3200" dirty="0" smtClean="0"/>
              <a:t>этом случае на двух языках должны быть продублированы все реквизиты бланка.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9298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Согласно Инструкции по делопроизводству и </a:t>
            </a:r>
            <a:endParaRPr lang="en-US" sz="3200" dirty="0" smtClean="0"/>
          </a:p>
          <a:p>
            <a:r>
              <a:rPr lang="ru-RU" sz="3200" dirty="0" smtClean="0"/>
              <a:t>СТБ 6.38</a:t>
            </a:r>
            <a:r>
              <a:rPr lang="en-US" sz="3200" dirty="0"/>
              <a:t>-</a:t>
            </a:r>
            <a:r>
              <a:rPr lang="ru-RU" sz="3200" dirty="0" smtClean="0"/>
              <a:t>2004</a:t>
            </a:r>
            <a:r>
              <a:rPr lang="ru-RU" sz="3200" dirty="0" smtClean="0"/>
              <a:t>, </a:t>
            </a:r>
          </a:p>
          <a:p>
            <a:endParaRPr lang="ru-RU" sz="3200" dirty="0" smtClean="0"/>
          </a:p>
          <a:p>
            <a:r>
              <a:rPr lang="ru-RU" sz="3200" dirty="0" smtClean="0"/>
              <a:t>бланки для письма </a:t>
            </a:r>
          </a:p>
          <a:p>
            <a:r>
              <a:rPr lang="ru-RU" sz="3200" dirty="0" smtClean="0"/>
              <a:t>во всех организациях Республики Беларусь оформляются на русском и белорусском языках </a:t>
            </a:r>
          </a:p>
          <a:p>
            <a:r>
              <a:rPr lang="ru-RU" sz="3200" dirty="0" smtClean="0"/>
              <a:t>с использованием продольного варианта </a:t>
            </a:r>
          </a:p>
          <a:p>
            <a:r>
              <a:rPr lang="ru-RU" sz="3200" dirty="0" smtClean="0"/>
              <a:t>расположения реквизитов бланка. </a:t>
            </a:r>
          </a:p>
        </p:txBody>
      </p:sp>
    </p:spTree>
    <p:extLst>
      <p:ext uri="{BB962C8B-B14F-4D97-AF65-F5344CB8AC3E}">
        <p14:creationId xmlns:p14="http://schemas.microsoft.com/office/powerpoint/2010/main" val="12410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Бланки с изображением Государственного герба Республики Беларусь </a:t>
            </a:r>
          </a:p>
          <a:p>
            <a:endParaRPr lang="ru-RU" sz="3600" dirty="0" smtClean="0"/>
          </a:p>
          <a:p>
            <a:r>
              <a:rPr lang="ru-RU" sz="3600" dirty="0" smtClean="0"/>
              <a:t>оформляются только на двух языках </a:t>
            </a:r>
          </a:p>
          <a:p>
            <a:endParaRPr lang="ru-RU" sz="3600" dirty="0" smtClean="0"/>
          </a:p>
          <a:p>
            <a:r>
              <a:rPr lang="ru-RU" sz="3600" dirty="0"/>
              <a:t>с</a:t>
            </a:r>
            <a:r>
              <a:rPr lang="ru-RU" sz="3600" dirty="0" smtClean="0"/>
              <a:t> продольным</a:t>
            </a:r>
            <a:r>
              <a:rPr lang="ru-RU" sz="3600" dirty="0"/>
              <a:t> </a:t>
            </a:r>
            <a:r>
              <a:rPr lang="ru-RU" sz="3600" dirty="0" smtClean="0"/>
              <a:t>вариантом расположения реквизитов.</a:t>
            </a:r>
          </a:p>
        </p:txBody>
      </p:sp>
    </p:spTree>
    <p:extLst>
      <p:ext uri="{BB962C8B-B14F-4D97-AF65-F5344CB8AC3E}">
        <p14:creationId xmlns:p14="http://schemas.microsoft.com/office/powerpoint/2010/main" val="5967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Инструкция по делопроизводству  и СТБ 6.38-2004 допускают располагать реквизиты бланка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центрованным или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 smtClean="0"/>
              <a:t>флаговым</a:t>
            </a:r>
            <a:r>
              <a:rPr lang="ru-RU" sz="3600" dirty="0" smtClean="0"/>
              <a:t> способом.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 smtClean="0"/>
          </a:p>
          <a:p>
            <a:r>
              <a:rPr lang="ru-RU" sz="3200" dirty="0" smtClean="0"/>
              <a:t>При центрованном способе начало и конец каждой строки бланковых надписей равно удалены от границ полей. </a:t>
            </a:r>
          </a:p>
          <a:p>
            <a:endParaRPr lang="ru-RU" sz="3200" dirty="0" smtClean="0"/>
          </a:p>
          <a:p>
            <a:r>
              <a:rPr lang="ru-RU" sz="3200" dirty="0" smtClean="0"/>
              <a:t>При </a:t>
            </a:r>
            <a:r>
              <a:rPr lang="ru-RU" sz="3200" dirty="0" err="1" smtClean="0"/>
              <a:t>флаговом</a:t>
            </a:r>
            <a:r>
              <a:rPr lang="ru-RU" sz="3200" dirty="0" smtClean="0"/>
              <a:t> способе каждая строка начинается от левой границы рабочей площади листа.</a:t>
            </a:r>
          </a:p>
        </p:txBody>
      </p:sp>
    </p:spTree>
    <p:extLst>
      <p:ext uri="{BB962C8B-B14F-4D97-AF65-F5344CB8AC3E}">
        <p14:creationId xmlns:p14="http://schemas.microsoft.com/office/powerpoint/2010/main" val="8561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 бланк для письма наносятся следующие реквизиты:</a:t>
            </a:r>
          </a:p>
          <a:p>
            <a:endParaRPr lang="ru-RU" sz="3600" dirty="0" smtClean="0"/>
          </a:p>
          <a:p>
            <a:r>
              <a:rPr lang="ru-RU" sz="2400" dirty="0" smtClean="0"/>
              <a:t>• Государственный герб Республики Беларусь;</a:t>
            </a:r>
          </a:p>
          <a:p>
            <a:r>
              <a:rPr lang="ru-RU" sz="2400" dirty="0" smtClean="0"/>
              <a:t>• эмблема организации или товарный знак (знак обслуживания);</a:t>
            </a:r>
          </a:p>
          <a:p>
            <a:r>
              <a:rPr lang="ru-RU" sz="2400" dirty="0" smtClean="0"/>
              <a:t>• код организации: по Общегосударственному классификатору Республики Беларусь 004-2001 «Органы государственной власти и управления» (ОКОГУ) для министерств и других органов управления, </a:t>
            </a:r>
          </a:p>
          <a:p>
            <a:r>
              <a:rPr lang="ru-RU" sz="2400" dirty="0" smtClean="0"/>
              <a:t>по Общегосударственному классификатору Республики Беларусь 018-2003 «Юридические лица и индивидуальные предприниматели» (ОКЮЛП) для других организаций;</a:t>
            </a:r>
          </a:p>
        </p:txBody>
      </p:sp>
    </p:spTree>
    <p:extLst>
      <p:ext uri="{BB962C8B-B14F-4D97-AF65-F5344CB8AC3E}">
        <p14:creationId xmlns:p14="http://schemas.microsoft.com/office/powerpoint/2010/main" val="30495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 бланк для письма наносятся следующие реквизиты:</a:t>
            </a:r>
          </a:p>
          <a:p>
            <a:endParaRPr lang="ru-RU" sz="3600" dirty="0" smtClean="0"/>
          </a:p>
          <a:p>
            <a:r>
              <a:rPr lang="ru-RU" sz="2800" dirty="0" smtClean="0"/>
              <a:t>• код письма как вида документа по Общегосударственному классификатору Республики Беларусь «Унифицированные документы</a:t>
            </a:r>
            <a:r>
              <a:rPr lang="ru-RU" sz="2800" dirty="0" smtClean="0"/>
              <a:t>»</a:t>
            </a:r>
            <a:r>
              <a:rPr lang="en-US" sz="2800" dirty="0" smtClean="0"/>
              <a:t> </a:t>
            </a:r>
            <a:r>
              <a:rPr lang="ru-RU" sz="2800" dirty="0" smtClean="0"/>
              <a:t>(</a:t>
            </a:r>
            <a:r>
              <a:rPr lang="ru-RU" sz="2800" dirty="0" smtClean="0"/>
              <a:t>ОКУД);</a:t>
            </a:r>
          </a:p>
          <a:p>
            <a:r>
              <a:rPr lang="ru-RU" sz="2800" dirty="0" smtClean="0"/>
              <a:t>• наименование вышестоящей организации;</a:t>
            </a:r>
          </a:p>
          <a:p>
            <a:r>
              <a:rPr lang="ru-RU" sz="2800" dirty="0" smtClean="0"/>
              <a:t>• наименование организации;</a:t>
            </a:r>
          </a:p>
          <a:p>
            <a:r>
              <a:rPr lang="ru-RU" sz="2800" dirty="0" smtClean="0"/>
              <a:t>• наименование структурного подразделения;</a:t>
            </a:r>
          </a:p>
        </p:txBody>
      </p:sp>
    </p:spTree>
    <p:extLst>
      <p:ext uri="{BB962C8B-B14F-4D97-AF65-F5344CB8AC3E}">
        <p14:creationId xmlns:p14="http://schemas.microsoft.com/office/powerpoint/2010/main" val="18551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 бланк для письма наносятся следующие реквизиты:</a:t>
            </a:r>
          </a:p>
          <a:p>
            <a:endParaRPr lang="ru-RU" sz="3600" dirty="0" smtClean="0"/>
          </a:p>
          <a:p>
            <a:r>
              <a:rPr lang="ru-RU" sz="2800" dirty="0" smtClean="0"/>
              <a:t>• почтовый адрес отправителя;</a:t>
            </a:r>
          </a:p>
          <a:p>
            <a:r>
              <a:rPr lang="ru-RU" sz="2800" dirty="0" smtClean="0"/>
              <a:t>• коммуникационные и коммерческие данные;</a:t>
            </a:r>
          </a:p>
          <a:p>
            <a:r>
              <a:rPr lang="ru-RU" sz="2800" dirty="0" smtClean="0"/>
              <a:t>• ограничительные отметки и линии для реквизитов «Дата», «Регистрационный индекс», «Ссылка на индекс и дату входящего документа»,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«Отметка о контроле».</a:t>
            </a:r>
          </a:p>
        </p:txBody>
      </p:sp>
    </p:spTree>
    <p:extLst>
      <p:ext uri="{BB962C8B-B14F-4D97-AF65-F5344CB8AC3E}">
        <p14:creationId xmlns:p14="http://schemas.microsoft.com/office/powerpoint/2010/main" val="6258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 общий бланк наносятся:</a:t>
            </a:r>
          </a:p>
          <a:p>
            <a:endParaRPr lang="ru-RU" sz="3600" dirty="0" smtClean="0"/>
          </a:p>
          <a:p>
            <a:r>
              <a:rPr lang="ru-RU" sz="3600" dirty="0" smtClean="0"/>
              <a:t>• Государственный герб Республики Беларусь;</a:t>
            </a:r>
          </a:p>
          <a:p>
            <a:r>
              <a:rPr lang="ru-RU" sz="3600" dirty="0" smtClean="0"/>
              <a:t>• эмблема организации или товарный знак (знак обслуживания);</a:t>
            </a:r>
          </a:p>
          <a:p>
            <a:r>
              <a:rPr lang="ru-RU" sz="3600" dirty="0" smtClean="0"/>
              <a:t>• код организации по ОКОГУ для министерств и других органов управления или </a:t>
            </a:r>
          </a:p>
          <a:p>
            <a:r>
              <a:rPr lang="ru-RU" sz="3600" dirty="0" smtClean="0"/>
              <a:t>по ОКЮЛП для других организаций;</a:t>
            </a:r>
          </a:p>
        </p:txBody>
      </p:sp>
    </p:spTree>
    <p:extLst>
      <p:ext uri="{BB962C8B-B14F-4D97-AF65-F5344CB8AC3E}">
        <p14:creationId xmlns:p14="http://schemas.microsoft.com/office/powerpoint/2010/main" val="40440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383" y="2054086"/>
            <a:ext cx="84018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Бланк официального документа — стандартный лист бумаги с воспроизведенной на нем постоянной информацией документа и местом, отведенным для переменной.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4763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781878"/>
            <a:ext cx="102041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 общий бланк наносятся:</a:t>
            </a:r>
          </a:p>
          <a:p>
            <a:endParaRPr lang="ru-RU" sz="3600" dirty="0" smtClean="0"/>
          </a:p>
          <a:p>
            <a:r>
              <a:rPr lang="ru-RU" sz="3600" dirty="0" smtClean="0"/>
              <a:t>• наименование вышестоящей организации;</a:t>
            </a:r>
          </a:p>
          <a:p>
            <a:r>
              <a:rPr lang="ru-RU" sz="3600" dirty="0" smtClean="0"/>
              <a:t>• наименование организации;</a:t>
            </a:r>
          </a:p>
          <a:p>
            <a:r>
              <a:rPr lang="ru-RU" sz="3600" dirty="0" smtClean="0"/>
              <a:t>• наименование структурного подразделения;</a:t>
            </a:r>
          </a:p>
          <a:p>
            <a:r>
              <a:rPr lang="ru-RU" sz="3600" dirty="0" smtClean="0"/>
              <a:t>• место составления или издания;</a:t>
            </a:r>
          </a:p>
          <a:p>
            <a:r>
              <a:rPr lang="ru-RU" sz="3600" dirty="0" smtClean="0"/>
              <a:t>• ограничительные отметки и линии для реквизитов «Дата», «Регистрационный индекс», «Отметка о контроле».</a:t>
            </a:r>
          </a:p>
        </p:txBody>
      </p:sp>
    </p:spTree>
    <p:extLst>
      <p:ext uri="{BB962C8B-B14F-4D97-AF65-F5344CB8AC3E}">
        <p14:creationId xmlns:p14="http://schemas.microsoft.com/office/powerpoint/2010/main" val="21005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781878"/>
            <a:ext cx="102041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Реквизит «Государственный герб Республики Беларусь» помещают в центре верхнего поля бланка.</a:t>
            </a:r>
          </a:p>
          <a:p>
            <a:endParaRPr lang="ru-RU" sz="3600" dirty="0"/>
          </a:p>
          <a:p>
            <a:r>
              <a:rPr lang="ru-RU" sz="3600" dirty="0" smtClean="0"/>
              <a:t>Согласно СТБ 6.38-2004, </a:t>
            </a:r>
          </a:p>
          <a:p>
            <a:r>
              <a:rPr lang="ru-RU" sz="3600" dirty="0" smtClean="0"/>
              <a:t>изображение Государственного герба должно быть не более 17 мм в диаметре.</a:t>
            </a:r>
          </a:p>
        </p:txBody>
      </p:sp>
    </p:spTree>
    <p:extLst>
      <p:ext uri="{BB962C8B-B14F-4D97-AF65-F5344CB8AC3E}">
        <p14:creationId xmlns:p14="http://schemas.microsoft.com/office/powerpoint/2010/main" val="3176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781878"/>
            <a:ext cx="102041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Реквизит «Эмблема организации или товарный знак (знак обслуживания)»</a:t>
            </a:r>
          </a:p>
          <a:p>
            <a:r>
              <a:rPr lang="ru-RU" sz="3600" dirty="0" smtClean="0"/>
              <a:t>представляет собой символическое или графическое изображение на бланке.</a:t>
            </a:r>
          </a:p>
          <a:p>
            <a:r>
              <a:rPr lang="ru-RU" sz="3600" dirty="0" smtClean="0"/>
              <a:t>Эмблема или товарный знак (знак обслуживания) могут наноситься на бланки, если они зарегистрированы в установленном 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25531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781878"/>
            <a:ext cx="10204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Согласно Закону Республики Беларусь от 5 февраля 1993 г. «О товарных знаках и знаках обслуживания» (в редакции Закона Республики Беларусь от 27 октября 2000 г.), </a:t>
            </a:r>
          </a:p>
          <a:p>
            <a:r>
              <a:rPr lang="ru-RU" sz="3600" dirty="0" smtClean="0"/>
              <a:t>товарным знаком и знаком обслуживания</a:t>
            </a:r>
          </a:p>
          <a:p>
            <a:r>
              <a:rPr lang="ru-RU" sz="3600" dirty="0" smtClean="0"/>
              <a:t>признается обозначение, способствующее отличию товаров или услуг одного лица от однородных товаров или услуг других лиц.</a:t>
            </a:r>
          </a:p>
        </p:txBody>
      </p:sp>
    </p:spTree>
    <p:extLst>
      <p:ext uri="{BB962C8B-B14F-4D97-AF65-F5344CB8AC3E}">
        <p14:creationId xmlns:p14="http://schemas.microsoft.com/office/powerpoint/2010/main" val="21013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781878"/>
            <a:ext cx="102041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Положение о порядке регистрации товарного знака и знака обслуживания, </a:t>
            </a:r>
          </a:p>
          <a:p>
            <a:r>
              <a:rPr lang="ru-RU" sz="3600" dirty="0" smtClean="0"/>
              <a:t>утвержденное постановлением Совета Министров Республики Беларусь от 28 декабря 2009 г. № 1719.</a:t>
            </a:r>
          </a:p>
          <a:p>
            <a:endParaRPr lang="ru-RU" sz="3600" dirty="0"/>
          </a:p>
          <a:p>
            <a:r>
              <a:rPr lang="ru-RU" sz="3600" dirty="0" smtClean="0"/>
              <a:t>Государственный реестр товарных знаков и знаков обслуживания Республики Беларусь, ведение которого осуществляет государственное учреждение «Национальный центр интеллектуальной собственности».</a:t>
            </a:r>
          </a:p>
        </p:txBody>
      </p:sp>
    </p:spTree>
    <p:extLst>
      <p:ext uri="{BB962C8B-B14F-4D97-AF65-F5344CB8AC3E}">
        <p14:creationId xmlns:p14="http://schemas.microsoft.com/office/powerpoint/2010/main" val="10430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781878"/>
            <a:ext cx="1020417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Порядок учреждения и регистрации эмблем </a:t>
            </a:r>
          </a:p>
          <a:p>
            <a:r>
              <a:rPr lang="ru-RU" sz="2800" dirty="0" smtClean="0"/>
              <a:t>государственных органов, иных государственных организаций, республиканских государственно-общественных объединений, политических партий, профессиональных союзов, других общественных объединений, их союзов (ассоциаций) </a:t>
            </a:r>
          </a:p>
          <a:p>
            <a:r>
              <a:rPr lang="ru-RU" sz="3600" dirty="0" smtClean="0"/>
              <a:t>Указ Президента Республики Беларусь от 7 августа 2002 г. № 441</a:t>
            </a:r>
          </a:p>
          <a:p>
            <a:r>
              <a:rPr lang="ru-RU" sz="3600" dirty="0" smtClean="0"/>
              <a:t>«Об образовании Геральдического совета при Президенте </a:t>
            </a:r>
            <a:r>
              <a:rPr lang="ru-RU" sz="3600" dirty="0" smtClean="0"/>
              <a:t>Республики</a:t>
            </a:r>
            <a:r>
              <a:rPr lang="en-US" sz="3600" dirty="0" smtClean="0"/>
              <a:t> </a:t>
            </a:r>
            <a:r>
              <a:rPr lang="ru-RU" sz="3600" dirty="0" smtClean="0"/>
              <a:t>Беларусь</a:t>
            </a:r>
            <a:r>
              <a:rPr lang="ru-RU" sz="3600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0025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781878"/>
            <a:ext cx="10204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Геральдический совет </a:t>
            </a:r>
            <a:r>
              <a:rPr lang="ru-RU" sz="3600" dirty="0"/>
              <a:t>при Президенте Республики </a:t>
            </a:r>
            <a:r>
              <a:rPr lang="ru-RU" sz="3600" dirty="0" smtClean="0"/>
              <a:t>Беларусь.  </a:t>
            </a:r>
          </a:p>
          <a:p>
            <a:endParaRPr lang="ru-RU" sz="3600" dirty="0" smtClean="0"/>
          </a:p>
          <a:p>
            <a:r>
              <a:rPr lang="ru-RU" sz="3600" dirty="0" smtClean="0"/>
              <a:t>Государственный </a:t>
            </a:r>
            <a:r>
              <a:rPr lang="ru-RU" sz="3600" dirty="0"/>
              <a:t>геральдический регистр Республики Беларусь. 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Департамент </a:t>
            </a:r>
            <a:r>
              <a:rPr lang="ru-RU" sz="3600" dirty="0"/>
              <a:t>по </a:t>
            </a:r>
            <a:r>
              <a:rPr lang="ru-RU" sz="3600" dirty="0" smtClean="0"/>
              <a:t>архивам </a:t>
            </a:r>
            <a:r>
              <a:rPr lang="ru-RU" sz="3600" dirty="0"/>
              <a:t>и делопроизводству Министерства юстиции Республики Беларусь.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8178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781878"/>
            <a:ext cx="10204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Реквизит «Название вида документа» указывается только в бланках </a:t>
            </a:r>
            <a:r>
              <a:rPr lang="ru-RU" sz="3600" dirty="0" smtClean="0"/>
              <a:t>для конкретных </a:t>
            </a:r>
            <a:r>
              <a:rPr lang="ru-RU" sz="3600" dirty="0"/>
              <a:t>видов документов. 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В </a:t>
            </a:r>
            <a:r>
              <a:rPr lang="ru-RU" sz="3600" dirty="0"/>
              <a:t>бланках для письма этот реквизит </a:t>
            </a:r>
            <a:r>
              <a:rPr lang="ru-RU" sz="3600" dirty="0" smtClean="0"/>
              <a:t>отсутствует.</a:t>
            </a:r>
          </a:p>
          <a:p>
            <a:endParaRPr lang="ru-RU" sz="3600" dirty="0" smtClean="0"/>
          </a:p>
          <a:p>
            <a:r>
              <a:rPr lang="ru-RU" sz="3600" dirty="0" smtClean="0"/>
              <a:t>При </a:t>
            </a:r>
            <a:r>
              <a:rPr lang="ru-RU" sz="3600" dirty="0"/>
              <a:t>изготовлении общего бланка для него </a:t>
            </a:r>
            <a:r>
              <a:rPr lang="ru-RU" sz="3600" dirty="0" smtClean="0"/>
              <a:t>оставляется свободное </a:t>
            </a:r>
            <a:r>
              <a:rPr lang="ru-RU" sz="3600" dirty="0"/>
              <a:t>место, которое заполняется при подготовке документа. 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4180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781878"/>
            <a:ext cx="102041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 служебных документах с продольным вариантом расположения реквизитов на бланке название вида документа дается посередине, </a:t>
            </a:r>
          </a:p>
          <a:p>
            <a:r>
              <a:rPr lang="ru-RU" sz="3600" dirty="0"/>
              <a:t>а при угловом варианте — в левом верхнем углу. 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Если </a:t>
            </a:r>
            <a:r>
              <a:rPr lang="ru-RU" sz="3600" dirty="0"/>
              <a:t>бланк оформлен на двух языках, то</a:t>
            </a:r>
          </a:p>
          <a:p>
            <a:r>
              <a:rPr lang="ru-RU" sz="3600" dirty="0"/>
              <a:t>название вида документа дублируется на каждом из государственных языков </a:t>
            </a:r>
            <a:endParaRPr lang="ru-RU" sz="3600" dirty="0" smtClean="0"/>
          </a:p>
          <a:p>
            <a:r>
              <a:rPr lang="ru-RU" sz="3600" dirty="0" smtClean="0"/>
              <a:t>(</a:t>
            </a:r>
            <a:r>
              <a:rPr lang="ru-RU" sz="3600" dirty="0"/>
              <a:t>например, ЗАГАД — ПРИКАЗ).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002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781878"/>
            <a:ext cx="102041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Реквизит «Почтовый адрес отправителя</a:t>
            </a:r>
            <a:r>
              <a:rPr lang="ru-RU" sz="3600" dirty="0" smtClean="0"/>
              <a:t>»: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название </a:t>
            </a:r>
            <a:r>
              <a:rPr lang="ru-RU" sz="3600" dirty="0"/>
              <a:t>улицы, </a:t>
            </a:r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номер </a:t>
            </a:r>
            <a:r>
              <a:rPr lang="ru-RU" sz="3600" dirty="0"/>
              <a:t>дома, корпуса, квартиры и т. д., </a:t>
            </a:r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почтовый индекс,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город </a:t>
            </a:r>
          </a:p>
          <a:p>
            <a:r>
              <a:rPr lang="ru-RU" sz="3600" dirty="0" smtClean="0"/>
              <a:t>Постановление </a:t>
            </a:r>
            <a:r>
              <a:rPr lang="ru-RU" sz="3600" dirty="0"/>
              <a:t>Совета Министров </a:t>
            </a:r>
            <a:r>
              <a:rPr lang="ru-RU" sz="3600" dirty="0" smtClean="0"/>
              <a:t>Республики </a:t>
            </a:r>
            <a:r>
              <a:rPr lang="ru-RU" sz="3600" dirty="0"/>
              <a:t>Беларусь от 7 сентября 2004 г. № 1111 «Об утверждении </a:t>
            </a:r>
            <a:r>
              <a:rPr lang="ru-RU" sz="3600" dirty="0" smtClean="0"/>
              <a:t>Правил оказания </a:t>
            </a:r>
            <a:r>
              <a:rPr lang="ru-RU" sz="3600" dirty="0"/>
              <a:t>услуг почтовой связи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110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Закон Республики Беларусь от 5 июля 2004 г. «О государственных символах Республики Беларусь»;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Указ Президента Республики Беларусь от 28 июня 2000 г. № 357 «Об упорядочении изготовления и использования бланков документов с изображением Государственного герба Республики Беларусь»;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Постановление Совета Министров Республики Беларусь от 31 июля 2000 № 1172 «Об утверждении Положения о порядке изготовления и использования бланков документов с изображением Государственного герба Республики Беларусь и внесении изменений в постановление Кабинета Министров Республики Беларусь от 7 августа 1995 г. № 424»;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7324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781878"/>
            <a:ext cx="102041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Коммуникационные данные </a:t>
            </a:r>
            <a:r>
              <a:rPr lang="ru-RU" sz="3600" dirty="0" smtClean="0"/>
              <a:t>:</a:t>
            </a:r>
          </a:p>
          <a:p>
            <a:endParaRPr lang="ru-RU" sz="3600" dirty="0" smtClean="0"/>
          </a:p>
          <a:p>
            <a:r>
              <a:rPr lang="ru-RU" sz="3600" dirty="0" smtClean="0"/>
              <a:t>телеграфный </a:t>
            </a:r>
            <a:r>
              <a:rPr lang="ru-RU" sz="3600" dirty="0"/>
              <a:t>адрес, </a:t>
            </a:r>
            <a:r>
              <a:rPr lang="ru-RU" sz="3600" dirty="0" smtClean="0"/>
              <a:t>номера </a:t>
            </a:r>
            <a:r>
              <a:rPr lang="ru-RU" sz="3600" dirty="0"/>
              <a:t>телефакса, телетайпа, телекса, телефона, электронной почты, код </a:t>
            </a:r>
            <a:r>
              <a:rPr lang="ru-RU" sz="3600" dirty="0" smtClean="0"/>
              <a:t>автоматической </a:t>
            </a:r>
            <a:r>
              <a:rPr lang="ru-RU" sz="3600" dirty="0"/>
              <a:t>междугородной телефонной связи и другую </a:t>
            </a:r>
            <a:r>
              <a:rPr lang="ru-RU" sz="3600" dirty="0" smtClean="0"/>
              <a:t>информацию о </a:t>
            </a:r>
            <a:r>
              <a:rPr lang="ru-RU" sz="3600" dirty="0"/>
              <a:t>средствах связи с отправителем. 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364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781878"/>
            <a:ext cx="1020417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Коммерческие данные отражают все сведения, необходимые для </a:t>
            </a:r>
            <a:r>
              <a:rPr lang="ru-RU" sz="3600" dirty="0" smtClean="0"/>
              <a:t>выполнения расчетно</a:t>
            </a:r>
            <a:r>
              <a:rPr lang="ru-RU" sz="3600" dirty="0"/>
              <a:t>-</a:t>
            </a:r>
            <a:r>
              <a:rPr lang="ru-RU" sz="3600" dirty="0" smtClean="0"/>
              <a:t>денежных операций.</a:t>
            </a:r>
          </a:p>
          <a:p>
            <a:endParaRPr lang="ru-RU" sz="3600" dirty="0" smtClean="0"/>
          </a:p>
          <a:p>
            <a:r>
              <a:rPr lang="ru-RU" sz="2800" i="1" dirty="0" smtClean="0"/>
              <a:t>Например</a:t>
            </a:r>
            <a:r>
              <a:rPr lang="ru-RU" sz="2800" i="1" dirty="0"/>
              <a:t>: </a:t>
            </a:r>
            <a:r>
              <a:rPr lang="ru-RU" sz="2800" dirty="0"/>
              <a:t>Р. с. № 3620223650031 в ОАО «</a:t>
            </a:r>
            <a:r>
              <a:rPr lang="ru-RU" sz="2800" dirty="0" err="1"/>
              <a:t>Белинвестбанк</a:t>
            </a:r>
            <a:r>
              <a:rPr lang="ru-RU" sz="2800" dirty="0"/>
              <a:t>», код 739</a:t>
            </a:r>
            <a:r>
              <a:rPr lang="ru-RU" sz="2800" dirty="0" smtClean="0"/>
              <a:t>.</a:t>
            </a:r>
          </a:p>
          <a:p>
            <a:endParaRPr lang="ru-RU" sz="2800" i="1" dirty="0"/>
          </a:p>
          <a:p>
            <a:r>
              <a:rPr lang="ru-RU" sz="2800" dirty="0" smtClean="0"/>
              <a:t>*Организация </a:t>
            </a:r>
            <a:r>
              <a:rPr lang="ru-RU" sz="2800" dirty="0"/>
              <a:t>самостоятельно определяет, какие </a:t>
            </a:r>
            <a:r>
              <a:rPr lang="ru-RU" sz="2800" dirty="0" smtClean="0"/>
              <a:t>коммуникационные и </a:t>
            </a:r>
            <a:r>
              <a:rPr lang="ru-RU" sz="2800" dirty="0"/>
              <a:t>коммерческие данные необходимо поместить на бланк для письма.</a:t>
            </a:r>
          </a:p>
        </p:txBody>
      </p:sp>
    </p:spTree>
    <p:extLst>
      <p:ext uri="{BB962C8B-B14F-4D97-AF65-F5344CB8AC3E}">
        <p14:creationId xmlns:p14="http://schemas.microsoft.com/office/powerpoint/2010/main" val="10942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781878"/>
            <a:ext cx="102041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При изготовлении бланков следует применять типографские </a:t>
            </a:r>
            <a:r>
              <a:rPr lang="ru-RU" sz="2800" dirty="0" smtClean="0"/>
              <a:t>шрифты размером </a:t>
            </a:r>
            <a:r>
              <a:rPr lang="ru-RU" sz="2800" dirty="0"/>
              <a:t>от 6 до 16 кегля литературной, обыкновенной, газетной </a:t>
            </a:r>
            <a:r>
              <a:rPr lang="ru-RU" sz="2800" dirty="0" smtClean="0"/>
              <a:t>гарнитуры</a:t>
            </a:r>
            <a:r>
              <a:rPr lang="ru-RU" sz="2800" dirty="0"/>
              <a:t>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Допускается </a:t>
            </a:r>
            <a:r>
              <a:rPr lang="ru-RU" sz="2800" dirty="0"/>
              <a:t>выделять реквизит «Наименование организации» </a:t>
            </a:r>
            <a:r>
              <a:rPr lang="ru-RU" sz="2800" dirty="0" smtClean="0"/>
              <a:t>рисованным </a:t>
            </a:r>
            <a:r>
              <a:rPr lang="ru-RU" sz="2800" dirty="0"/>
              <a:t>шрифтом размером от 6 до 24 кегля.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Следует </a:t>
            </a:r>
            <a:r>
              <a:rPr lang="ru-RU" sz="2800" dirty="0"/>
              <a:t>учитывать, что </a:t>
            </a:r>
            <a:r>
              <a:rPr lang="ru-RU" sz="2800" dirty="0" smtClean="0"/>
              <a:t>в пределах </a:t>
            </a:r>
            <a:r>
              <a:rPr lang="ru-RU" sz="2800" dirty="0"/>
              <a:t>одного бланка применяемые шрифты не должны значительно</a:t>
            </a:r>
          </a:p>
          <a:p>
            <a:r>
              <a:rPr lang="ru-RU" sz="2800" dirty="0"/>
              <a:t>различаться по размерам.</a:t>
            </a:r>
          </a:p>
        </p:txBody>
      </p:sp>
    </p:spTree>
    <p:extLst>
      <p:ext uri="{BB962C8B-B14F-4D97-AF65-F5344CB8AC3E}">
        <p14:creationId xmlns:p14="http://schemas.microsoft.com/office/powerpoint/2010/main" val="11802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Бланк для письма</a:t>
            </a:r>
            <a:endParaRPr lang="be-BY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r="45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 продольным расположением реквизитов</a:t>
            </a:r>
            <a:endParaRPr lang="be-BY" sz="2800" dirty="0"/>
          </a:p>
        </p:txBody>
      </p:sp>
    </p:spTree>
    <p:extLst>
      <p:ext uri="{BB962C8B-B14F-4D97-AF65-F5344CB8AC3E}">
        <p14:creationId xmlns:p14="http://schemas.microsoft.com/office/powerpoint/2010/main" val="4686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Бланк для письма</a:t>
            </a:r>
            <a:endParaRPr lang="be-BY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r="45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 продольным расположением реквизитов</a:t>
            </a:r>
            <a:endParaRPr lang="be-BY" sz="3200" dirty="0"/>
          </a:p>
        </p:txBody>
      </p:sp>
    </p:spTree>
    <p:extLst>
      <p:ext uri="{BB962C8B-B14F-4D97-AF65-F5344CB8AC3E}">
        <p14:creationId xmlns:p14="http://schemas.microsoft.com/office/powerpoint/2010/main" val="9503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Общий бланк</a:t>
            </a:r>
            <a:endParaRPr lang="be-BY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r="45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 продольным расположением реквизитов</a:t>
            </a:r>
            <a:endParaRPr lang="be-BY" sz="3200" dirty="0"/>
          </a:p>
        </p:txBody>
      </p:sp>
    </p:spTree>
    <p:extLst>
      <p:ext uri="{BB962C8B-B14F-4D97-AF65-F5344CB8AC3E}">
        <p14:creationId xmlns:p14="http://schemas.microsoft.com/office/powerpoint/2010/main" val="42552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Общий бланк</a:t>
            </a:r>
            <a:endParaRPr lang="be-BY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r="45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buClr>
                <a:srgbClr val="AB946B"/>
              </a:buClr>
            </a:pP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 продольным расположением реквизитов</a:t>
            </a:r>
            <a:endParaRPr lang="be-BY" sz="3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2171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Бланк приказа</a:t>
            </a:r>
            <a:endParaRPr lang="be-BY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r="45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7325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Общий бланк</a:t>
            </a:r>
            <a:endParaRPr lang="be-BY" sz="4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r="45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 угловым расположением реквизитов</a:t>
            </a:r>
            <a:endParaRPr lang="be-BY" sz="3200" dirty="0"/>
          </a:p>
        </p:txBody>
      </p:sp>
    </p:spTree>
    <p:extLst>
      <p:ext uri="{BB962C8B-B14F-4D97-AF65-F5344CB8AC3E}">
        <p14:creationId xmlns:p14="http://schemas.microsoft.com/office/powerpoint/2010/main" val="21048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Общий бланк</a:t>
            </a:r>
            <a:endParaRPr lang="be-BY" sz="4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r="45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 продольным расположением реквизитов</a:t>
            </a:r>
            <a:endParaRPr lang="be-BY" sz="3600" dirty="0"/>
          </a:p>
        </p:txBody>
      </p:sp>
    </p:spTree>
    <p:extLst>
      <p:ext uri="{BB962C8B-B14F-4D97-AF65-F5344CB8AC3E}">
        <p14:creationId xmlns:p14="http://schemas.microsoft.com/office/powerpoint/2010/main" val="19894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постановление Министерства юстиции Республики Беларусь от 19 января 2009 г. № 9 «Об утверждении Инструкции по делопроизводству в государственных органах, иных организациях»;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государственный стандарт Республики Беларусь СТБ 6.38-2004 «Унифицированные системы документации Республики Беларусь. Система организационно-распорядительной документации. Требования к оформлению документов»;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9824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</a:t>
            </a:r>
            <a:r>
              <a:rPr lang="ru-RU" sz="2800" dirty="0" smtClean="0"/>
              <a:t>етодические указания по практическому применению СТБ</a:t>
            </a:r>
          </a:p>
          <a:p>
            <a:r>
              <a:rPr lang="ru-RU" sz="2800" dirty="0" smtClean="0"/>
              <a:t>6.38-2004 </a:t>
            </a:r>
          </a:p>
          <a:p>
            <a:r>
              <a:rPr lang="ru-RU" sz="2800" dirty="0" smtClean="0"/>
              <a:t>«Унифицированные системы документации Республики Беларусь. Система организационно-распорядительной документации. Требования к оформлению документов» </a:t>
            </a:r>
          </a:p>
          <a:p>
            <a:r>
              <a:rPr lang="ru-RU" sz="2800" dirty="0" smtClean="0"/>
              <a:t>(утверждены приказом председателя Комитета по архивам и делопроизводству при Совете Министров Республики Беларусь от 16. 09. 2005 № 41).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3810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Бланки документов изготавливаются на бумаге</a:t>
            </a:r>
          </a:p>
          <a:p>
            <a:r>
              <a:rPr lang="ru-RU" sz="3200" dirty="0" smtClean="0"/>
              <a:t>форматов А4 (210 х 297 мм) и А5 (148 х 210 мм). </a:t>
            </a:r>
          </a:p>
          <a:p>
            <a:endParaRPr lang="ru-RU" sz="3200" dirty="0" smtClean="0"/>
          </a:p>
          <a:p>
            <a:r>
              <a:rPr lang="ru-RU" sz="3200" dirty="0" smtClean="0"/>
              <a:t>Использование бланков на бумаге формата А5 рекомендуется при подготовке небольших по объему документов (например, сопроводительных писем).</a:t>
            </a:r>
            <a:endParaRPr lang="be-BY" sz="3200" dirty="0"/>
          </a:p>
        </p:txBody>
      </p:sp>
    </p:spTree>
    <p:extLst>
      <p:ext uri="{BB962C8B-B14F-4D97-AF65-F5344CB8AC3E}">
        <p14:creationId xmlns:p14="http://schemas.microsoft.com/office/powerpoint/2010/main" val="22455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Бланк должен иметь поля: </a:t>
            </a:r>
          </a:p>
          <a:p>
            <a:endParaRPr lang="ru-RU" sz="3200" dirty="0" smtClean="0"/>
          </a:p>
          <a:p>
            <a:r>
              <a:rPr lang="ru-RU" sz="3200" dirty="0" smtClean="0"/>
              <a:t>левое — 30 мм, </a:t>
            </a:r>
          </a:p>
          <a:p>
            <a:r>
              <a:rPr lang="ru-RU" sz="3200" dirty="0" smtClean="0"/>
              <a:t>правое — не менее 8 мм, </a:t>
            </a:r>
          </a:p>
          <a:p>
            <a:r>
              <a:rPr lang="ru-RU" sz="3200" dirty="0" smtClean="0"/>
              <a:t>верхнее и нижнее — не менее 20 мм, </a:t>
            </a:r>
          </a:p>
          <a:p>
            <a:endParaRPr lang="ru-RU" sz="3200" dirty="0" smtClean="0"/>
          </a:p>
          <a:p>
            <a:r>
              <a:rPr lang="ru-RU" sz="3200" dirty="0" smtClean="0"/>
              <a:t>*нанесение полей или их ограничительных отметок на бланке (в виде уголков и линий) не обязательно.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27569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СТБ 6.38-2004 установлены следующие виды бланков организационно-распорядительных документов:  </a:t>
            </a:r>
          </a:p>
          <a:p>
            <a:endParaRPr lang="ru-RU" sz="3200" dirty="0" smtClean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бланк для письма;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общий бланк для других видов ОРД</a:t>
            </a:r>
          </a:p>
        </p:txBody>
      </p:sp>
    </p:spTree>
    <p:extLst>
      <p:ext uri="{BB962C8B-B14F-4D97-AF65-F5344CB8AC3E}">
        <p14:creationId xmlns:p14="http://schemas.microsoft.com/office/powerpoint/2010/main" val="38831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3" y="848138"/>
            <a:ext cx="102041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Все бланки разрабатываются на основе </a:t>
            </a:r>
          </a:p>
          <a:p>
            <a:endParaRPr lang="ru-RU" sz="3200" dirty="0" smtClean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углового или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продольного варианта расположения реквизитов. </a:t>
            </a:r>
          </a:p>
        </p:txBody>
      </p:sp>
    </p:spTree>
    <p:extLst>
      <p:ext uri="{BB962C8B-B14F-4D97-AF65-F5344CB8AC3E}">
        <p14:creationId xmlns:p14="http://schemas.microsoft.com/office/powerpoint/2010/main" val="41285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1296</Words>
  <Application>Microsoft Office PowerPoint</Application>
  <PresentationFormat>Широкоэкранный</PresentationFormat>
  <Paragraphs>159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Arial</vt:lpstr>
      <vt:lpstr>Garamond</vt:lpstr>
      <vt:lpstr>Натуральные материалы</vt:lpstr>
      <vt:lpstr>  Бланк документа. Виды бланков.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для письма</vt:lpstr>
      <vt:lpstr>Бланк для письма</vt:lpstr>
      <vt:lpstr>Общий бланк</vt:lpstr>
      <vt:lpstr>Общий бланк</vt:lpstr>
      <vt:lpstr>Бланк приказа</vt:lpstr>
      <vt:lpstr>Общий бланк</vt:lpstr>
      <vt:lpstr>Общий бланк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Бланк документа. Виды бланков.</dc:title>
  <dc:creator>Adelia</dc:creator>
  <cp:lastModifiedBy>Adelia</cp:lastModifiedBy>
  <cp:revision>13</cp:revision>
  <dcterms:created xsi:type="dcterms:W3CDTF">2017-02-28T14:46:39Z</dcterms:created>
  <dcterms:modified xsi:type="dcterms:W3CDTF">2017-02-28T22:08:36Z</dcterms:modified>
</cp:coreProperties>
</file>