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2" r:id="rId2"/>
    <p:sldId id="264" r:id="rId3"/>
    <p:sldId id="266" r:id="rId4"/>
    <p:sldId id="270" r:id="rId5"/>
    <p:sldId id="275" r:id="rId6"/>
    <p:sldId id="278" r:id="rId7"/>
    <p:sldId id="279" r:id="rId8"/>
    <p:sldId id="284" r:id="rId9"/>
    <p:sldId id="285" r:id="rId10"/>
    <p:sldId id="286" r:id="rId11"/>
    <p:sldId id="287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B61F6-2BF5-4EA3-9C4E-6952C8BFE54C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BF11B-D088-41BB-B182-5C917BE4A5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2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8E9E4A5-8380-4F74-81F6-706A4F6F117F}" type="datetimeFigureOut">
              <a:rPr lang="ru-RU" smtClean="0"/>
              <a:t>24.11.2017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52D4B40-956F-45EA-8F41-25B2DF91C3F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Чаще всего </a:t>
            </a:r>
            <a:r>
              <a:rPr lang="ru-RU" dirty="0"/>
              <a:t>используется метод эффективных температур (ЭТ).</a:t>
            </a:r>
          </a:p>
          <a:p>
            <a:pPr marL="0" indent="0" algn="just">
              <a:buNone/>
            </a:pPr>
            <a:r>
              <a:rPr lang="ru-RU" dirty="0" smtClean="0"/>
              <a:t>Эффективная температура учитывает </a:t>
            </a:r>
            <a:r>
              <a:rPr lang="ru-RU" dirty="0"/>
              <a:t>совместное влияние температуры и влажности воздуха и </a:t>
            </a:r>
            <a:r>
              <a:rPr lang="ru-RU" dirty="0" smtClean="0"/>
              <a:t>может  </a:t>
            </a:r>
            <a:r>
              <a:rPr lang="ru-RU" dirty="0"/>
              <a:t>быть </a:t>
            </a:r>
            <a:r>
              <a:rPr lang="ru-RU" dirty="0" smtClean="0"/>
              <a:t>определена </a:t>
            </a:r>
            <a:r>
              <a:rPr lang="ru-RU" dirty="0"/>
              <a:t>по формуле ,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где </a:t>
            </a:r>
            <a:r>
              <a:rPr lang="en-US" dirty="0"/>
              <a:t>t</a:t>
            </a:r>
            <a:r>
              <a:rPr lang="ru-RU" dirty="0"/>
              <a:t>– температура воздуха, °С; </a:t>
            </a:r>
            <a:r>
              <a:rPr lang="ru-RU" dirty="0" smtClean="0"/>
              <a:t>а е </a:t>
            </a:r>
            <a:r>
              <a:rPr lang="ru-RU" dirty="0"/>
              <a:t>– упругость водяного пара, содержащегося в </a:t>
            </a:r>
            <a:r>
              <a:rPr lang="ru-RU" dirty="0" smtClean="0"/>
              <a:t>воздухе в миллибарах.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343900"/>
            <a:ext cx="3960440" cy="94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326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2.  Индекс ветрового (сухого) охлаждения Хилла ( </a:t>
            </a:r>
            <a:r>
              <a:rPr lang="ru-RU" dirty="0" err="1"/>
              <a:t>вт</a:t>
            </a:r>
            <a:r>
              <a:rPr lang="ru-RU" dirty="0"/>
              <a:t>/м</a:t>
            </a:r>
            <a:r>
              <a:rPr lang="ru-RU" baseline="30000" dirty="0"/>
              <a:t>2</a:t>
            </a:r>
            <a:r>
              <a:rPr lang="ru-RU" dirty="0" smtClean="0"/>
              <a:t>);</a:t>
            </a:r>
            <a:r>
              <a:rPr lang="en-US" i="1" dirty="0"/>
              <a:t> </a:t>
            </a:r>
            <a:endParaRPr lang="ru-RU" i="1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H</a:t>
            </a:r>
            <a:r>
              <a:rPr lang="ru-RU" i="1" baseline="-25000" dirty="0" smtClean="0"/>
              <a:t>с</a:t>
            </a:r>
            <a:r>
              <a:rPr lang="ru-RU" i="1" dirty="0" smtClean="0"/>
              <a:t>=(0,13+0,47</a:t>
            </a:r>
            <a:r>
              <a:rPr lang="en-US" i="1" dirty="0" smtClean="0"/>
              <a:t>v</a:t>
            </a:r>
            <a:r>
              <a:rPr lang="ru-RU" i="1" baseline="30000" dirty="0" smtClean="0"/>
              <a:t>0,5</a:t>
            </a:r>
            <a:r>
              <a:rPr lang="ru-RU" i="1" dirty="0" smtClean="0"/>
              <a:t>)(36,6-</a:t>
            </a:r>
            <a:r>
              <a:rPr lang="en-US" i="1" dirty="0" smtClean="0"/>
              <a:t>t</a:t>
            </a:r>
            <a:r>
              <a:rPr lang="ru-RU" i="1" dirty="0" smtClean="0"/>
              <a:t>)</a:t>
            </a:r>
            <a:r>
              <a:rPr lang="ru-RU" dirty="0" smtClean="0"/>
              <a:t>; </a:t>
            </a:r>
            <a:r>
              <a:rPr lang="en-US" i="1" dirty="0" smtClean="0"/>
              <a:t>v</a:t>
            </a:r>
            <a:r>
              <a:rPr lang="ru-RU" dirty="0" smtClean="0"/>
              <a:t> – скорость ветра, м/с;</a:t>
            </a:r>
            <a:r>
              <a:rPr lang="ru-RU" i="1" dirty="0" smtClean="0"/>
              <a:t> </a:t>
            </a:r>
            <a:r>
              <a:rPr lang="en-US" i="1" dirty="0" smtClean="0"/>
              <a:t>t</a:t>
            </a:r>
            <a:r>
              <a:rPr lang="ru-RU" dirty="0" smtClean="0"/>
              <a:t>- температура воздуха, </a:t>
            </a:r>
            <a:r>
              <a:rPr lang="ru-RU" baseline="30000" dirty="0" err="1" smtClean="0"/>
              <a:t>о</a:t>
            </a:r>
            <a:r>
              <a:rPr lang="ru-RU" dirty="0" err="1" smtClean="0"/>
              <a:t>С</a:t>
            </a:r>
            <a:r>
              <a:rPr lang="ru-RU" dirty="0" smtClean="0"/>
              <a:t>;</a:t>
            </a:r>
            <a:r>
              <a:rPr lang="ru-RU" i="1" dirty="0" smtClean="0"/>
              <a:t> </a:t>
            </a:r>
            <a:r>
              <a:rPr lang="en-US" i="1" dirty="0" smtClean="0"/>
              <a:t>e</a:t>
            </a:r>
            <a:r>
              <a:rPr lang="ru-RU" dirty="0" smtClean="0"/>
              <a:t> – упругость водяного пара, </a:t>
            </a:r>
            <a:r>
              <a:rPr lang="ru-RU" dirty="0" err="1" smtClean="0"/>
              <a:t>гПа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7588560" cy="70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57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68680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По </a:t>
            </a:r>
            <a:r>
              <a:rPr lang="ru-RU" dirty="0"/>
              <a:t>индексу </a:t>
            </a:r>
            <a:r>
              <a:rPr lang="ru-RU" dirty="0" err="1"/>
              <a:t>Сайпла-Пассела</a:t>
            </a:r>
            <a:r>
              <a:rPr lang="ru-RU" dirty="0"/>
              <a:t> </a:t>
            </a:r>
            <a:r>
              <a:rPr lang="ru-RU" dirty="0" err="1" smtClean="0"/>
              <a:t>теплоощущение</a:t>
            </a:r>
            <a:r>
              <a:rPr lang="ru-RU" dirty="0" smtClean="0"/>
              <a:t> </a:t>
            </a:r>
            <a:r>
              <a:rPr lang="ru-RU" dirty="0"/>
              <a:t>оценивается по следующим категориям, </a:t>
            </a:r>
            <a:r>
              <a:rPr lang="ru-RU" dirty="0" err="1"/>
              <a:t>вт</a:t>
            </a:r>
            <a:r>
              <a:rPr lang="ru-RU" dirty="0"/>
              <a:t>/м</a:t>
            </a:r>
            <a:r>
              <a:rPr lang="ru-RU" baseline="30000" dirty="0"/>
              <a:t>2</a:t>
            </a:r>
            <a:r>
              <a:rPr lang="ru-RU" dirty="0"/>
              <a:t>в час: менее 0,7 – прохладно, 1,2 – очень холодно, более 3,0 – невыносимый холод. </a:t>
            </a:r>
            <a:r>
              <a:rPr lang="ru-RU" dirty="0" err="1"/>
              <a:t>Теплоощущение</a:t>
            </a:r>
            <a:r>
              <a:rPr lang="ru-RU" dirty="0"/>
              <a:t> условий среды по индексу  </a:t>
            </a:r>
            <a:r>
              <a:rPr lang="ru-RU" dirty="0" smtClean="0"/>
              <a:t>Хилла разделяются </a:t>
            </a:r>
            <a:r>
              <a:rPr lang="ru-RU" dirty="0"/>
              <a:t>так: менее 0,35 – жарко, 0,6–0,9 – комфортно, более 1,7 – холодно, более 2,3 </a:t>
            </a:r>
            <a:r>
              <a:rPr lang="ru-RU" dirty="0" err="1"/>
              <a:t>вт</a:t>
            </a:r>
            <a:r>
              <a:rPr lang="ru-RU" dirty="0"/>
              <a:t>/м</a:t>
            </a:r>
            <a:r>
              <a:rPr lang="ru-RU" baseline="30000" dirty="0"/>
              <a:t>2</a:t>
            </a:r>
            <a:r>
              <a:rPr lang="ru-RU" dirty="0"/>
              <a:t>– экстремально холодно. </a:t>
            </a:r>
          </a:p>
        </p:txBody>
      </p:sp>
    </p:spTree>
    <p:extLst>
      <p:ext uri="{BB962C8B-B14F-4D97-AF65-F5344CB8AC3E}">
        <p14:creationId xmlns:p14="http://schemas.microsoft.com/office/powerpoint/2010/main" val="3915937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i="1" dirty="0"/>
              <a:t>Индексы суровости и </a:t>
            </a:r>
            <a:r>
              <a:rPr lang="ru-RU" sz="3000" i="1" dirty="0" err="1"/>
              <a:t>континентальности</a:t>
            </a:r>
            <a:r>
              <a:rPr lang="ru-RU" sz="3000" i="1" dirty="0"/>
              <a:t> климата. 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188" y="1373312"/>
            <a:ext cx="8316139" cy="2400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700" dirty="0"/>
              <a:t>Среди индексов, относящихся к рассматриваемой категории, прежде всего, следует отнести </a:t>
            </a:r>
            <a:r>
              <a:rPr lang="ru-RU" sz="2700" dirty="0" smtClean="0"/>
              <a:t>индекс жесткости (суровости) </a:t>
            </a:r>
            <a:r>
              <a:rPr lang="ru-RU" sz="2700" dirty="0"/>
              <a:t>погоды </a:t>
            </a:r>
            <a:r>
              <a:rPr lang="ru-RU" sz="2700" dirty="0" err="1"/>
              <a:t>Бодмана</a:t>
            </a:r>
            <a:r>
              <a:rPr lang="ru-RU" sz="2700" dirty="0"/>
              <a:t> (</a:t>
            </a:r>
            <a:r>
              <a:rPr lang="en-US" sz="2700" i="1" dirty="0"/>
              <a:t>S</a:t>
            </a:r>
            <a:r>
              <a:rPr lang="ru-RU" sz="2700" dirty="0" smtClean="0"/>
              <a:t>). </a:t>
            </a:r>
            <a:endParaRPr lang="ru-RU" sz="27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157" y="2852936"/>
            <a:ext cx="6004179" cy="776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6392" y="3668539"/>
            <a:ext cx="842493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/>
              <a:t>где S – суровость (жесткость) погоды в условных </a:t>
            </a:r>
            <a:r>
              <a:rPr lang="ru-RU" sz="2700" dirty="0" smtClean="0"/>
              <a:t>единицах, </a:t>
            </a:r>
            <a:r>
              <a:rPr lang="en-US" sz="2700" dirty="0" smtClean="0"/>
              <a:t>t </a:t>
            </a:r>
            <a:r>
              <a:rPr lang="ru-RU" sz="2700" dirty="0" smtClean="0"/>
              <a:t>– температура воздуха, </a:t>
            </a:r>
            <a:r>
              <a:rPr lang="en-US" sz="2700" dirty="0" smtClean="0"/>
              <a:t>v </a:t>
            </a:r>
            <a:r>
              <a:rPr lang="ru-RU" sz="2700" dirty="0" smtClean="0"/>
              <a:t> - скорость ветра</a:t>
            </a:r>
            <a:endParaRPr lang="ru-RU" sz="2700" dirty="0"/>
          </a:p>
          <a:p>
            <a:r>
              <a:rPr lang="ru-RU" sz="2700" dirty="0"/>
              <a:t>Классификация суровости зим выполняется по следующим градациям суровости:</a:t>
            </a:r>
            <a:r>
              <a:rPr lang="en-US" sz="2700" dirty="0"/>
              <a:t>s</a:t>
            </a:r>
            <a:r>
              <a:rPr lang="ru-RU" sz="2700" dirty="0"/>
              <a:t>&lt;1,0 – мягкая, 1,0–2,0 – </a:t>
            </a:r>
            <a:r>
              <a:rPr lang="ru-RU" sz="2700" dirty="0" err="1"/>
              <a:t>малосуровая</a:t>
            </a:r>
            <a:r>
              <a:rPr lang="ru-RU" sz="2700" dirty="0"/>
              <a:t>, 2,1–3,0 – умеренно суровая, 3,1–4,0 – суровая, 4,1–5,0 – очень суровая, 5,1–7,0 – жестко суровая и &gt;7,0 – крайне суровая.</a:t>
            </a:r>
          </a:p>
        </p:txBody>
      </p:sp>
    </p:spTree>
    <p:extLst>
      <p:ext uri="{BB962C8B-B14F-4D97-AF65-F5344CB8AC3E}">
        <p14:creationId xmlns:p14="http://schemas.microsoft.com/office/powerpoint/2010/main" val="652670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Сюда же относится индекс </a:t>
            </a:r>
            <a:r>
              <a:rPr lang="ru-RU" dirty="0"/>
              <a:t>приведенной температуры </a:t>
            </a:r>
            <a:r>
              <a:rPr lang="ru-RU" dirty="0" smtClean="0"/>
              <a:t> Адаменко-Хайруллина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788" y="1412776"/>
            <a:ext cx="13431196" cy="929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48755" y="2342406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/>
              <a:t>где </a:t>
            </a:r>
            <a:r>
              <a:rPr lang="en-US" sz="3000" i="1" dirty="0"/>
              <a:t>t</a:t>
            </a:r>
            <a:r>
              <a:rPr lang="ru-RU" sz="3000" i="1" baseline="-25000" dirty="0" err="1"/>
              <a:t>прив</a:t>
            </a:r>
            <a:r>
              <a:rPr lang="ru-RU" sz="3000" i="1" baseline="-25000" dirty="0"/>
              <a:t> </a:t>
            </a:r>
            <a:r>
              <a:rPr lang="ru-RU" sz="3000" dirty="0"/>
              <a:t>– приведенная температура, </a:t>
            </a:r>
            <a:r>
              <a:rPr lang="ru-RU" sz="3000" baseline="30000" dirty="0"/>
              <a:t>0</a:t>
            </a:r>
            <a:r>
              <a:rPr lang="ru-RU" sz="3000" dirty="0"/>
              <a:t>С; </a:t>
            </a:r>
            <a:r>
              <a:rPr lang="en-US" sz="3000" i="1" dirty="0"/>
              <a:t>t</a:t>
            </a:r>
            <a:r>
              <a:rPr lang="ru-RU" sz="3000" i="1" baseline="-25000" dirty="0"/>
              <a:t>в</a:t>
            </a:r>
            <a:r>
              <a:rPr lang="ru-RU" sz="3000" baseline="-25000" dirty="0"/>
              <a:t> </a:t>
            </a:r>
            <a:r>
              <a:rPr lang="ru-RU" sz="3000" dirty="0"/>
              <a:t>– фактическая температура воздуха, °С</a:t>
            </a:r>
            <a:r>
              <a:rPr lang="ru-RU" sz="3000" baseline="30000" dirty="0"/>
              <a:t> </a:t>
            </a:r>
            <a:r>
              <a:rPr lang="ru-RU" sz="3000" dirty="0"/>
              <a:t>; </a:t>
            </a:r>
            <a:r>
              <a:rPr lang="en-US" sz="3000" i="1" dirty="0"/>
              <a:t>V</a:t>
            </a:r>
            <a:r>
              <a:rPr lang="ru-RU" sz="3000" dirty="0"/>
              <a:t> – скорость ветра, м/с;</a:t>
            </a:r>
          </a:p>
        </p:txBody>
      </p:sp>
    </p:spTree>
    <p:extLst>
      <p:ext uri="{BB962C8B-B14F-4D97-AF65-F5344CB8AC3E}">
        <p14:creationId xmlns:p14="http://schemas.microsoft.com/office/powerpoint/2010/main" val="612013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80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0"/>
            <a:ext cx="8964488" cy="6741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800" dirty="0" smtClean="0"/>
              <a:t>Расчет ЭТ можно также произвести по формуле</a:t>
            </a:r>
          </a:p>
          <a:p>
            <a:pPr marL="0" indent="0" algn="just">
              <a:buNone/>
            </a:pPr>
            <a:endParaRPr lang="ru-RU" sz="3800" dirty="0" smtClean="0"/>
          </a:p>
          <a:p>
            <a:pPr marL="0" indent="0" algn="just">
              <a:buNone/>
            </a:pPr>
            <a:r>
              <a:rPr lang="ru-RU" sz="3800" b="1" i="1" dirty="0" smtClean="0"/>
              <a:t>ЭТ=</a:t>
            </a:r>
            <a:r>
              <a:rPr lang="en-US" sz="3800" b="1" i="1" dirty="0" smtClean="0"/>
              <a:t>t</a:t>
            </a:r>
            <a:r>
              <a:rPr lang="ru-RU" sz="3800" b="1" dirty="0" smtClean="0"/>
              <a:t>-0,4(</a:t>
            </a:r>
            <a:r>
              <a:rPr lang="en-US" sz="3800" b="1" i="1" dirty="0" smtClean="0"/>
              <a:t>t</a:t>
            </a:r>
            <a:r>
              <a:rPr lang="ru-RU" sz="3800" b="1" dirty="0" smtClean="0"/>
              <a:t>-10)(1-</a:t>
            </a:r>
            <a:r>
              <a:rPr lang="en-US" sz="3800" b="1" i="1" dirty="0" smtClean="0"/>
              <a:t>f</a:t>
            </a:r>
            <a:r>
              <a:rPr lang="ru-RU" sz="3800" b="1" dirty="0" smtClean="0"/>
              <a:t>/100),  </a:t>
            </a:r>
            <a:r>
              <a:rPr lang="ru-RU" sz="3800" dirty="0" smtClean="0"/>
              <a:t>где </a:t>
            </a:r>
            <a:r>
              <a:rPr lang="en-US" sz="3800" dirty="0" smtClean="0"/>
              <a:t>t</a:t>
            </a:r>
            <a:r>
              <a:rPr lang="ru-RU" sz="3800" dirty="0" smtClean="0"/>
              <a:t> – температура воздуха, а </a:t>
            </a:r>
            <a:r>
              <a:rPr lang="en-US" sz="3800" dirty="0" smtClean="0"/>
              <a:t>f</a:t>
            </a:r>
            <a:r>
              <a:rPr lang="ru-RU" sz="3800" dirty="0" smtClean="0"/>
              <a:t> – относительная влажность (%).</a:t>
            </a:r>
          </a:p>
          <a:p>
            <a:pPr marL="0" indent="0" algn="just">
              <a:buNone/>
            </a:pP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84445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4082"/>
          </a:xfrm>
        </p:spPr>
        <p:txBody>
          <a:bodyPr>
            <a:normAutofit/>
          </a:bodyPr>
          <a:lstStyle/>
          <a:p>
            <a:r>
              <a:rPr lang="ru-RU" sz="3100" dirty="0" smtClean="0"/>
              <a:t>Эквивалентно-эффективная температура (ЭЭТ)</a:t>
            </a:r>
            <a:endParaRPr lang="ru-RU" sz="3100" dirty="0"/>
          </a:p>
        </p:txBody>
      </p:sp>
      <p:pic>
        <p:nvPicPr>
          <p:cNvPr id="4098" name="Picture 2" descr="http://ggf.tsu.ru/content/faculty/structure/chair/meteorology/publications/%D0%9A%D0%BB%D0%B8%D0%BC%D0%B0%D1%82%D0%BE%D0%BB%D0%BE%D0%B3%D0%B8%D1%8F/text/img/image/lab/image0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134565"/>
            <a:ext cx="763284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47564" y="581803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/>
              <a:t>где </a:t>
            </a:r>
            <a:r>
              <a:rPr lang="ru-RU" sz="2700" i="1" dirty="0"/>
              <a:t>t</a:t>
            </a:r>
            <a:r>
              <a:rPr lang="ru-RU" sz="2700" dirty="0"/>
              <a:t> – температура воздуха °С; </a:t>
            </a:r>
            <a:r>
              <a:rPr lang="ru-RU" sz="2700" i="1" dirty="0"/>
              <a:t>v</a:t>
            </a:r>
            <a:r>
              <a:rPr lang="ru-RU" sz="2700" dirty="0"/>
              <a:t> – скорость ветра, м/с;  </a:t>
            </a:r>
            <a:r>
              <a:rPr lang="ru-RU" sz="2700" i="1" dirty="0"/>
              <a:t>f</a:t>
            </a:r>
            <a:r>
              <a:rPr lang="ru-RU" sz="2700" dirty="0"/>
              <a:t> – относительная влажность, %.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743933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700" dirty="0" smtClean="0"/>
              <a:t>ЭЭТ  учитывает комплексное влияние на человека температуры, влажности воздуха и скорости ветра. ЭЭТ представляет собой сочетание </a:t>
            </a:r>
            <a:r>
              <a:rPr lang="ru-RU" sz="2700" dirty="0" err="1" smtClean="0"/>
              <a:t>метеовеличин</a:t>
            </a:r>
            <a:r>
              <a:rPr lang="ru-RU" sz="2700" dirty="0" smtClean="0"/>
              <a:t>, производящее тот же тепловой эффект, что и неподвижный воздух при 100%-ной относительной влажности и определенной температуре, и оценивает </a:t>
            </a:r>
            <a:r>
              <a:rPr lang="ru-RU" sz="2700" dirty="0" err="1" smtClean="0"/>
              <a:t>теплоощущение</a:t>
            </a:r>
            <a:r>
              <a:rPr lang="ru-RU" sz="2700" dirty="0" smtClean="0"/>
              <a:t> обнаженного по пояс человека. Расчеты ЭЭТ производятся по формуле А. </a:t>
            </a:r>
            <a:r>
              <a:rPr lang="ru-RU" sz="2700" dirty="0" err="1" smtClean="0"/>
              <a:t>Миссенарда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77047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1560" y="116632"/>
            <a:ext cx="842493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/>
              <a:t> </a:t>
            </a:r>
            <a:r>
              <a:rPr lang="ru-RU" sz="3600" dirty="0" smtClean="0"/>
              <a:t>Также для расчетов ЭЭТ используется формула Б.А</a:t>
            </a:r>
            <a:r>
              <a:rPr lang="ru-RU" sz="3600" dirty="0"/>
              <a:t>. </a:t>
            </a:r>
            <a:r>
              <a:rPr lang="ru-RU" sz="3600" dirty="0" err="1"/>
              <a:t>Айзенштата</a:t>
            </a:r>
            <a:r>
              <a:rPr lang="ru-RU" sz="3600" dirty="0"/>
              <a:t>:</a:t>
            </a:r>
          </a:p>
          <a:p>
            <a:pPr algn="ctr"/>
            <a:r>
              <a:rPr lang="ru-RU" sz="3600" dirty="0"/>
              <a:t> </a:t>
            </a:r>
            <a:r>
              <a:rPr lang="ru-RU" sz="3600" b="1" i="1" dirty="0" smtClean="0"/>
              <a:t>ЭЭТ</a:t>
            </a:r>
            <a:r>
              <a:rPr lang="ru-RU" sz="3600" b="1" dirty="0"/>
              <a:t> =  </a:t>
            </a:r>
            <a:r>
              <a:rPr lang="ru-RU" sz="3600" b="1" i="1" dirty="0" smtClean="0"/>
              <a:t>t х</a:t>
            </a:r>
            <a:r>
              <a:rPr lang="ru-RU" sz="3600" b="1" i="1" dirty="0"/>
              <a:t> </a:t>
            </a:r>
            <a:r>
              <a:rPr lang="ru-RU" sz="3600" b="1" dirty="0"/>
              <a:t>(1–0.003(100 – </a:t>
            </a:r>
            <a:r>
              <a:rPr lang="ru-RU" sz="3600" b="1" i="1" dirty="0"/>
              <a:t>f</a:t>
            </a:r>
            <a:r>
              <a:rPr lang="ru-RU" sz="3600" b="1" dirty="0"/>
              <a:t>)) – </a:t>
            </a:r>
            <a:r>
              <a:rPr lang="ru-RU" sz="3600" b="1" dirty="0" smtClean="0"/>
              <a:t> 0,385</a:t>
            </a:r>
            <a:r>
              <a:rPr lang="ru-RU" sz="3600" b="1" dirty="0"/>
              <a:t> </a:t>
            </a:r>
            <a:r>
              <a:rPr lang="ru-RU" sz="3600" b="1" dirty="0" smtClean="0"/>
              <a:t> х </a:t>
            </a:r>
            <a:r>
              <a:rPr lang="ru-RU" sz="3600" b="1" i="1" dirty="0" smtClean="0"/>
              <a:t>v</a:t>
            </a:r>
            <a:r>
              <a:rPr lang="ru-RU" sz="3600" b="1" baseline="30000" dirty="0" smtClean="0"/>
              <a:t>0,59</a:t>
            </a:r>
            <a:r>
              <a:rPr lang="ru-RU" sz="3600" b="1" baseline="30000" dirty="0"/>
              <a:t> </a:t>
            </a:r>
            <a:r>
              <a:rPr lang="ru-RU" sz="3600" b="1" dirty="0"/>
              <a:t>((36.6 – </a:t>
            </a:r>
            <a:r>
              <a:rPr lang="ru-RU" sz="3600" b="1" i="1" dirty="0"/>
              <a:t>t</a:t>
            </a:r>
            <a:r>
              <a:rPr lang="ru-RU" sz="3600" b="1" dirty="0"/>
              <a:t>) + </a:t>
            </a:r>
            <a:r>
              <a:rPr lang="ru-RU" sz="3600" b="1" dirty="0" smtClean="0"/>
              <a:t>0.622 х (</a:t>
            </a:r>
            <a:r>
              <a:rPr lang="ru-RU" sz="3600" b="1" i="1" dirty="0" smtClean="0"/>
              <a:t>v</a:t>
            </a:r>
            <a:r>
              <a:rPr lang="ru-RU" sz="3600" b="1" dirty="0"/>
              <a:t> – 1)) +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((</a:t>
            </a:r>
            <a:r>
              <a:rPr lang="ru-RU" sz="3600" b="1" dirty="0"/>
              <a:t>0.0015</a:t>
            </a:r>
            <a:r>
              <a:rPr lang="ru-RU" sz="3600" b="1" i="1" dirty="0"/>
              <a:t> </a:t>
            </a:r>
            <a:r>
              <a:rPr lang="ru-RU" sz="3600" b="1" i="1" dirty="0" smtClean="0"/>
              <a:t> х  v</a:t>
            </a:r>
            <a:r>
              <a:rPr lang="ru-RU" sz="3600" b="1" dirty="0"/>
              <a:t> + 0.008</a:t>
            </a:r>
            <a:r>
              <a:rPr lang="ru-RU" sz="3600" b="1" dirty="0" smtClean="0"/>
              <a:t>) х (36.6 </a:t>
            </a:r>
            <a:r>
              <a:rPr lang="ru-RU" sz="3600" b="1" dirty="0"/>
              <a:t>– </a:t>
            </a:r>
            <a:r>
              <a:rPr lang="ru-RU" sz="3600" b="1" i="1" dirty="0"/>
              <a:t>t</a:t>
            </a:r>
            <a:r>
              <a:rPr lang="ru-RU" sz="3600" b="1" dirty="0"/>
              <a:t>) – </a:t>
            </a:r>
            <a:r>
              <a:rPr lang="ru-RU" sz="3600" b="1" dirty="0" smtClean="0"/>
              <a:t>0.0167)</a:t>
            </a:r>
            <a:r>
              <a:rPr lang="ru-RU" sz="3600" b="1" dirty="0"/>
              <a:t>∙(100–</a:t>
            </a:r>
            <a:r>
              <a:rPr lang="ru-RU" sz="3600" b="1" i="1" dirty="0"/>
              <a:t> f</a:t>
            </a:r>
            <a:r>
              <a:rPr lang="ru-RU" sz="3600" b="1" dirty="0" smtClean="0"/>
              <a:t>).</a:t>
            </a:r>
          </a:p>
          <a:p>
            <a:r>
              <a:rPr lang="ru-RU" sz="3600" dirty="0" smtClean="0"/>
              <a:t>Для </a:t>
            </a:r>
            <a:r>
              <a:rPr lang="ru-RU" sz="3600" dirty="0"/>
              <a:t>расчетов ЭЭТ необходимо иметь три параметра: температуру воздуха t, температуру смоченного термометра t' </a:t>
            </a:r>
            <a:r>
              <a:rPr lang="en-US" sz="3600" dirty="0" smtClean="0"/>
              <a:t>(</a:t>
            </a:r>
            <a:r>
              <a:rPr lang="ru-RU" sz="3600" dirty="0" smtClean="0"/>
              <a:t>или относительную влажность воздуха) и </a:t>
            </a:r>
            <a:r>
              <a:rPr lang="ru-RU" sz="3600" dirty="0"/>
              <a:t>скорость ветра v м/с.</a:t>
            </a:r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46156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Для аналитической оценки </a:t>
            </a:r>
            <a:r>
              <a:rPr lang="ru-RU" dirty="0" err="1"/>
              <a:t>теплоощущений</a:t>
            </a:r>
            <a:r>
              <a:rPr lang="ru-RU" dirty="0"/>
              <a:t> одетого человека И.В. </a:t>
            </a:r>
            <a:r>
              <a:rPr lang="ru-RU" dirty="0" err="1"/>
              <a:t>Бутьевой</a:t>
            </a:r>
            <a:r>
              <a:rPr lang="ru-RU" dirty="0"/>
              <a:t> предложена формула «нормально-эффективной температуры» (</a:t>
            </a:r>
            <a:r>
              <a:rPr lang="ru-RU" i="1" dirty="0"/>
              <a:t>НЭЭТ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869011"/>
              </p:ext>
            </p:extLst>
          </p:nvPr>
        </p:nvGraphicFramePr>
        <p:xfrm>
          <a:off x="1763688" y="4581128"/>
          <a:ext cx="6097035" cy="88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7" r:id="rId3" imgW="1638300" imgH="241300" progId="Equation.DSMT4">
                  <p:embed/>
                </p:oleObj>
              </mc:Choice>
              <mc:Fallback>
                <p:oleObj r:id="rId3" imgW="16383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581128"/>
                        <a:ext cx="6097035" cy="8861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549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РЭЭТ может быть также рассчитан по формуле И.В. </a:t>
            </a:r>
            <a:r>
              <a:rPr lang="ru-RU" dirty="0" err="1" smtClean="0"/>
              <a:t>Бутьевой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72028"/>
            <a:ext cx="4409147" cy="618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926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Биологически активная температура внешней среды </a:t>
            </a:r>
            <a:r>
              <a:rPr lang="ru-RU" dirty="0" smtClean="0"/>
              <a:t>(БАТ)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5423" y="1772816"/>
            <a:ext cx="7498080" cy="4800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Она определяет </a:t>
            </a:r>
            <a:r>
              <a:rPr lang="ru-RU" dirty="0"/>
              <a:t>воздействие на тело человека температуры воздуха, влажности воздуха, скорости ветра, суммарной радиации и длинноволновой радиации подстилающей поверхности. БАТ оценивается по формуле: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869160"/>
            <a:ext cx="6613598" cy="968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721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Индексы </a:t>
            </a:r>
            <a:r>
              <a:rPr lang="ru-RU" dirty="0" err="1" smtClean="0"/>
              <a:t>холодового</a:t>
            </a:r>
            <a:r>
              <a:rPr lang="ru-RU" dirty="0" smtClean="0"/>
              <a:t> дискомфорта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1544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Ветровой </a:t>
            </a:r>
            <a:r>
              <a:rPr lang="ru-RU" dirty="0"/>
              <a:t>индекс охлаждения </a:t>
            </a:r>
            <a:r>
              <a:rPr lang="ru-RU" dirty="0" err="1"/>
              <a:t>Сайпла-Пассела</a:t>
            </a:r>
            <a:r>
              <a:rPr lang="ru-RU" dirty="0"/>
              <a:t> (</a:t>
            </a:r>
            <a:r>
              <a:rPr lang="ru-RU" i="1" dirty="0"/>
              <a:t>Н</a:t>
            </a:r>
            <a:r>
              <a:rPr lang="ru-RU" dirty="0"/>
              <a:t>, </a:t>
            </a:r>
            <a:r>
              <a:rPr lang="ru-RU" dirty="0" err="1"/>
              <a:t>вт</a:t>
            </a:r>
            <a:r>
              <a:rPr lang="ru-RU" dirty="0"/>
              <a:t>/м</a:t>
            </a:r>
            <a:r>
              <a:rPr lang="ru-RU" baseline="30000" dirty="0"/>
              <a:t>2</a:t>
            </a:r>
            <a:r>
              <a:rPr lang="ru-RU" dirty="0" smtClean="0"/>
              <a:t>)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где </a:t>
            </a:r>
            <a:r>
              <a:rPr lang="ru-RU" dirty="0" err="1"/>
              <a:t>Twc</a:t>
            </a:r>
            <a:r>
              <a:rPr lang="ru-RU" dirty="0"/>
              <a:t> — </a:t>
            </a:r>
            <a:r>
              <a:rPr lang="ru-RU" dirty="0" err="1"/>
              <a:t>ветрохолодовый</a:t>
            </a:r>
            <a:r>
              <a:rPr lang="ru-RU" dirty="0"/>
              <a:t> индекс, в градусах Цельсия, </a:t>
            </a:r>
            <a:r>
              <a:rPr lang="ru-RU" dirty="0" err="1"/>
              <a:t>Ta</a:t>
            </a:r>
            <a:r>
              <a:rPr lang="ru-RU" dirty="0"/>
              <a:t> — температура воздуха, V — скорость ветра в километрах в час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2996953"/>
            <a:ext cx="7632849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497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404</TotalTime>
  <Words>465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Солнцестояние</vt:lpstr>
      <vt:lpstr>Equation.DSMT4</vt:lpstr>
      <vt:lpstr>Презентация PowerPoint</vt:lpstr>
      <vt:lpstr>Презентация PowerPoint</vt:lpstr>
      <vt:lpstr>Эквивалентно-эффективная температура (ЭЭТ)</vt:lpstr>
      <vt:lpstr>Презентация PowerPoint</vt:lpstr>
      <vt:lpstr>Презентация PowerPoint</vt:lpstr>
      <vt:lpstr>Презентация PowerPoint</vt:lpstr>
      <vt:lpstr>Биологически активная температура внешней среды (БАТ)</vt:lpstr>
      <vt:lpstr>Индексы холодового дискомфорта</vt:lpstr>
      <vt:lpstr>Презентация PowerPoint</vt:lpstr>
      <vt:lpstr>Презентация PowerPoint</vt:lpstr>
      <vt:lpstr>Презентация PowerPoint</vt:lpstr>
      <vt:lpstr>Индексы суровости и континентальности климата.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Биоклиматология</dc:title>
  <dc:creator>lena</dc:creator>
  <cp:lastModifiedBy>lena</cp:lastModifiedBy>
  <cp:revision>77</cp:revision>
  <dcterms:created xsi:type="dcterms:W3CDTF">2017-10-25T09:21:26Z</dcterms:created>
  <dcterms:modified xsi:type="dcterms:W3CDTF">2017-11-24T09:29:27Z</dcterms:modified>
</cp:coreProperties>
</file>