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87" r:id="rId5"/>
    <p:sldId id="262" r:id="rId6"/>
    <p:sldId id="263" r:id="rId7"/>
    <p:sldId id="264" r:id="rId8"/>
    <p:sldId id="288" r:id="rId9"/>
    <p:sldId id="28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87DA3-F881-4BA0-B0E7-ACB3237812F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5E00-A101-43E8-B801-4716345E3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B95A-4DDB-4159-BC8D-AFD017E28333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9FC50-D909-4BBE-8AE3-592946A41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B8089-B35D-45F2-848C-BE7251FFA519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13B82-CE43-4474-AA9B-596780A50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7D330-E554-4508-A8C7-647A4DA07B3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185B-E97C-45A4-ACA2-EB0CE0A14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D9A2-0D5B-4CD8-9066-B706D0111541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46DEE-623F-43A4-AD0B-73E9234F8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C727C-4A3B-4BD9-BFA0-2AEF98223958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CCEE3-3DC4-465A-BDF2-7F71951BF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ABF2-348E-4BF1-8390-AF6811E33E39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18984-AFCF-4E44-9667-6B9C2B359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D496F-719C-4941-B627-4E0DA6503EA3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5686-36C0-4B18-8A7E-FD2BAC38B6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D88D-2472-45DC-847F-9F0C9B4830E5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4266-6187-40E7-B385-7B017B567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66F7-8688-4A30-B0FC-F915BD78B7A7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52DB-E99D-450E-9A6A-03A887E04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EA044-D2E6-4E4C-AAE2-A3B5367F751B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7897-28CF-471C-9B31-0B994B6E4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A83302-F7C8-4AE0-B40D-61DE70B3CE10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D685D-BABB-4913-A534-0276C590D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>
                <a:effectLst/>
              </a:rPr>
              <a:t>Системы ввода документов и системы обработки образов документов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611188" y="1844675"/>
            <a:ext cx="1476375" cy="646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Constantia" pitchFamily="18" charset="0"/>
              </a:rPr>
              <a:t>OCR</a:t>
            </a:r>
            <a:endParaRPr lang="ru-RU" sz="3600" b="1">
              <a:latin typeface="Constantia" pitchFamily="18" charset="0"/>
            </a:endParaRP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554038" y="3789363"/>
            <a:ext cx="1520825" cy="6461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Constantia" pitchFamily="18" charset="0"/>
              </a:rPr>
              <a:t>ICR</a:t>
            </a:r>
            <a:endParaRPr lang="ru-RU" sz="3600" b="1">
              <a:latin typeface="Constantia" pitchFamily="18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2700338" y="2708275"/>
            <a:ext cx="1655762" cy="5857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Constantia" pitchFamily="18" charset="0"/>
              </a:rPr>
              <a:t>OMR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2700338" y="3789363"/>
            <a:ext cx="1655762" cy="584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Constantia" pitchFamily="18" charset="0"/>
              </a:rPr>
              <a:t>IDR</a:t>
            </a:r>
            <a:endParaRPr lang="ru-RU" sz="3200" b="1">
              <a:latin typeface="Constantia" pitchFamily="18" charset="0"/>
            </a:endParaRP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2700338" y="5013325"/>
            <a:ext cx="1655762" cy="584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Constantia" pitchFamily="18" charset="0"/>
              </a:rPr>
              <a:t>HCR</a:t>
            </a:r>
            <a:endParaRPr lang="ru-RU" sz="3200" b="1">
              <a:latin typeface="Constantia" pitchFamily="18" charset="0"/>
            </a:endParaRPr>
          </a:p>
        </p:txBody>
      </p:sp>
      <p:cxnSp>
        <p:nvCxnSpPr>
          <p:cNvPr id="10" name="Прямая со стрелкой 9"/>
          <p:cNvCxnSpPr>
            <a:stCxn id="17411" idx="3"/>
            <a:endCxn id="17412" idx="1"/>
          </p:cNvCxnSpPr>
          <p:nvPr/>
        </p:nvCxnSpPr>
        <p:spPr>
          <a:xfrm flipV="1">
            <a:off x="2074863" y="3001963"/>
            <a:ext cx="625475" cy="1109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17411" idx="3"/>
            <a:endCxn id="17414" idx="1"/>
          </p:cNvCxnSpPr>
          <p:nvPr/>
        </p:nvCxnSpPr>
        <p:spPr>
          <a:xfrm>
            <a:off x="2074863" y="4111625"/>
            <a:ext cx="625475" cy="1193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7411" idx="3"/>
          </p:cNvCxnSpPr>
          <p:nvPr/>
        </p:nvCxnSpPr>
        <p:spPr>
          <a:xfrm>
            <a:off x="2074863" y="4111625"/>
            <a:ext cx="6254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000" u="sng" dirty="0"/>
              <a:t>Optical </a:t>
            </a:r>
            <a:r>
              <a:rPr lang="en-US" sz="3000" u="sng" dirty="0" smtClean="0"/>
              <a:t>Character  Recognition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000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dirty="0" smtClean="0"/>
              <a:t>Пакеты:</a:t>
            </a:r>
            <a:endParaRPr lang="en-US" sz="3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/>
              <a:t>ABBYY</a:t>
            </a:r>
            <a:r>
              <a:rPr lang="ru-RU" sz="3200" dirty="0"/>
              <a:t> </a:t>
            </a:r>
            <a:r>
              <a:rPr lang="ru-RU" sz="3200" i="1" dirty="0" err="1"/>
              <a:t>FineReader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 err="1"/>
              <a:t>OmniPage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 err="1"/>
              <a:t>Readiris</a:t>
            </a:r>
            <a:r>
              <a:rPr lang="ru-RU" sz="3200" dirty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Он-</a:t>
            </a:r>
            <a:r>
              <a:rPr lang="ru-RU" sz="3200" dirty="0" err="1" smtClean="0"/>
              <a:t>лайн</a:t>
            </a:r>
            <a:r>
              <a:rPr lang="ru-RU" sz="3200" dirty="0" smtClean="0"/>
              <a:t>:</a:t>
            </a:r>
            <a:endParaRPr lang="ru-RU" sz="32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 smtClean="0"/>
              <a:t>FineReaderOnline.ru</a:t>
            </a:r>
            <a:r>
              <a:rPr lang="ru-RU" sz="3200" dirty="0" smtClean="0"/>
              <a:t> </a:t>
            </a:r>
            <a:r>
              <a:rPr lang="ru-RU" sz="3200" dirty="0"/>
              <a:t>— нужно зарегистрироваться.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/>
              <a:t>OnlineOCR.ru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/>
              <a:t>img2txt.ru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i="1" dirty="0"/>
              <a:t>NewOCR.com</a:t>
            </a:r>
            <a:r>
              <a:rPr lang="ru-RU" sz="3200" dirty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000" u="sng" smtClean="0"/>
              <a:t>Intelligent  Character  Recognition  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000" smtClean="0"/>
              <a:t>Optical Mark Recognition – </a:t>
            </a:r>
            <a:r>
              <a:rPr lang="ru-RU" sz="3000" smtClean="0"/>
              <a:t>оптическое распознавание меток (</a:t>
            </a:r>
            <a:r>
              <a:rPr lang="en-US" sz="3000" smtClean="0"/>
              <a:t>UdaiOMR, QuizOMR</a:t>
            </a:r>
            <a:r>
              <a:rPr lang="ru-RU" sz="3000" smtClean="0"/>
              <a:t>)</a:t>
            </a:r>
            <a:r>
              <a:rPr lang="en-US" sz="3000" smtClean="0"/>
              <a:t>. 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000" smtClean="0"/>
              <a:t> Intelligent Document Recognition –</a:t>
            </a:r>
            <a:r>
              <a:rPr lang="ru-RU" sz="3000" smtClean="0"/>
              <a:t> интеллектуальное распознавание документов (</a:t>
            </a:r>
            <a:r>
              <a:rPr lang="en-US" sz="3000" smtClean="0"/>
              <a:t>CognitiveForms, FlexiDocs, CognitiveFormsBank).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000" smtClean="0"/>
              <a:t>Handwriting Character Recognition – </a:t>
            </a:r>
            <a:r>
              <a:rPr lang="ru-RU" sz="3000" smtClean="0"/>
              <a:t>сканирование и обработка  рукописных текстов (</a:t>
            </a:r>
            <a:r>
              <a:rPr lang="en-US" sz="3000" smtClean="0"/>
              <a:t>eDochiHCR</a:t>
            </a:r>
            <a:r>
              <a:rPr lang="ru-RU" sz="3000" smtClean="0"/>
              <a:t>, </a:t>
            </a:r>
            <a:r>
              <a:rPr lang="ru-RU" sz="3200" smtClean="0"/>
              <a:t>ABBYY FormReader</a:t>
            </a:r>
            <a:r>
              <a:rPr lang="ru-RU" sz="3000" smtClean="0"/>
              <a:t>)</a:t>
            </a:r>
            <a:r>
              <a:rPr lang="en-US" sz="3000" smtClean="0"/>
              <a:t>.</a:t>
            </a:r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u="sng" dirty="0" smtClean="0"/>
              <a:t>Преимущества: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>
                <a:latin typeface="Verdana" pitchFamily="34" charset="0"/>
              </a:rPr>
              <a:t>Повышение скорости обработки </a:t>
            </a:r>
            <a:r>
              <a:rPr lang="ru-RU" sz="3200" dirty="0" smtClean="0">
                <a:latin typeface="Verdana" pitchFamily="34" charset="0"/>
              </a:rPr>
              <a:t>документов.</a:t>
            </a:r>
            <a:endParaRPr lang="ru-RU" sz="3200" dirty="0">
              <a:latin typeface="Verdana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>
                <a:latin typeface="Verdana" pitchFamily="34" charset="0"/>
              </a:rPr>
              <a:t>И</a:t>
            </a:r>
            <a:r>
              <a:rPr lang="ru-RU" sz="3200" dirty="0" smtClean="0">
                <a:latin typeface="Verdana" pitchFamily="34" charset="0"/>
              </a:rPr>
              <a:t>сключение </a:t>
            </a:r>
            <a:r>
              <a:rPr lang="ru-RU" sz="3200" dirty="0">
                <a:latin typeface="Verdana" pitchFamily="34" charset="0"/>
              </a:rPr>
              <a:t>ошибок </a:t>
            </a:r>
            <a:r>
              <a:rPr lang="ru-RU" sz="3200" dirty="0" smtClean="0">
                <a:latin typeface="Verdana" pitchFamily="34" charset="0"/>
              </a:rPr>
              <a:t>ввода.</a:t>
            </a:r>
            <a:endParaRPr lang="ru-RU" sz="3200" dirty="0">
              <a:latin typeface="Verdana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>
                <a:latin typeface="Verdana" pitchFamily="34" charset="0"/>
              </a:rPr>
              <a:t>Снижение затрат. </a:t>
            </a:r>
            <a:endParaRPr lang="ru-RU" sz="3200" dirty="0">
              <a:latin typeface="Verdana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>
                <a:latin typeface="Verdana" pitchFamily="34" charset="0"/>
              </a:rPr>
              <a:t>Рост производительности </a:t>
            </a:r>
            <a:r>
              <a:rPr lang="ru-RU" sz="3200" dirty="0" smtClean="0">
                <a:latin typeface="Verdana" pitchFamily="34" charset="0"/>
              </a:rPr>
              <a:t>труда.</a:t>
            </a:r>
            <a:endParaRPr lang="en-US" sz="3000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u="sng" dirty="0" smtClean="0"/>
              <a:t>Компании-лидеры: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000" dirty="0" smtClean="0"/>
              <a:t>ABBYY;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000" dirty="0" smtClean="0"/>
              <a:t>Cognitive Technologies;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000" dirty="0" smtClean="0"/>
              <a:t>Captive.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/>
              <a:t>ABBYY </a:t>
            </a:r>
            <a:r>
              <a:rPr lang="en-US" sz="3200" b="1" dirty="0" err="1"/>
              <a:t>FineReader</a:t>
            </a:r>
            <a:r>
              <a:rPr lang="en-US" sz="3200" dirty="0"/>
              <a:t> 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/>
              <a:t>ABBYY Business Card Reader</a:t>
            </a:r>
            <a:r>
              <a:rPr lang="en-US" sz="3200" dirty="0"/>
              <a:t> 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/>
              <a:t>ABBYY </a:t>
            </a:r>
            <a:r>
              <a:rPr lang="en-US" sz="3200" b="1" dirty="0" err="1"/>
              <a:t>FlexiCapture</a:t>
            </a:r>
            <a:r>
              <a:rPr lang="en-US" sz="3200" dirty="0"/>
              <a:t> 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/>
              <a:t>ABBYY </a:t>
            </a:r>
            <a:r>
              <a:rPr lang="en-US" sz="3200" b="1" dirty="0" err="1"/>
              <a:t>FineReader</a:t>
            </a:r>
            <a:r>
              <a:rPr lang="en-US" sz="3200" b="1" dirty="0"/>
              <a:t> </a:t>
            </a:r>
            <a:r>
              <a:rPr lang="ru-RU" sz="3200" b="1" dirty="0"/>
              <a:t>Банк</a:t>
            </a:r>
            <a:r>
              <a:rPr lang="ru-RU" sz="3200" dirty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Системы ввода и обработки образов документов</a:t>
            </a:r>
            <a:endParaRPr lang="ru-RU" dirty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u="sng" smtClean="0"/>
              <a:t>Белорусский рынок: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ООО "Астлайн"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Компания АйТиСофт </a:t>
            </a:r>
          </a:p>
          <a:p>
            <a:pPr marL="0" indent="0">
              <a:buFont typeface="Wingdings 2" pitchFamily="18" charset="2"/>
              <a:buNone/>
            </a:pPr>
            <a:endParaRPr lang="ru-RU" sz="3200" smtClean="0"/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172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Verdana</vt:lpstr>
      <vt:lpstr>Wingdings 2</vt:lpstr>
      <vt:lpstr>Поток</vt:lpstr>
      <vt:lpstr>Системы ввода документов и системы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  <vt:lpstr>Системы ввода и обработки образов документов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user</cp:lastModifiedBy>
  <cp:revision>25</cp:revision>
  <dcterms:created xsi:type="dcterms:W3CDTF">2015-02-23T16:03:11Z</dcterms:created>
  <dcterms:modified xsi:type="dcterms:W3CDTF">2017-10-16T15:41:46Z</dcterms:modified>
</cp:coreProperties>
</file>