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7" r:id="rId17"/>
    <p:sldId id="276" r:id="rId18"/>
    <p:sldId id="279" r:id="rId19"/>
    <p:sldId id="278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90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Наличие системы</a:t>
            </a:r>
            <a:r>
              <a:rPr lang="ru-RU" baseline="0"/>
              <a:t> в организации</a:t>
            </a:r>
            <a:endParaRPr lang="ru-RU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Лист1!$B$2:$B$3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36.6</c:v>
                </c:pt>
                <c:pt idx="1">
                  <c:v>63.4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Используемые системы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Лист1!$B$22:$B$33</c:f>
              <c:strCache>
                <c:ptCount val="12"/>
                <c:pt idx="0">
                  <c:v>Канцлер</c:v>
                </c:pt>
                <c:pt idx="1">
                  <c:v>Дело</c:v>
                </c:pt>
                <c:pt idx="2">
                  <c:v>Делопроизводство</c:v>
                </c:pt>
                <c:pt idx="3">
                  <c:v>Directum</c:v>
                </c:pt>
                <c:pt idx="4">
                  <c:v>Landocs</c:v>
                </c:pt>
                <c:pt idx="5">
                  <c:v>M.E.Doc</c:v>
                </c:pt>
                <c:pt idx="6">
                  <c:v>АИАС Миноблисполком</c:v>
                </c:pt>
                <c:pt idx="7">
                  <c:v>1С-Документооборот</c:v>
                </c:pt>
                <c:pt idx="8">
                  <c:v>Евфрат</c:v>
                </c:pt>
                <c:pt idx="9">
                  <c:v>собственная разработка</c:v>
                </c:pt>
                <c:pt idx="10">
                  <c:v>корпоративный портал</c:v>
                </c:pt>
                <c:pt idx="11">
                  <c:v>Lotus</c:v>
                </c:pt>
              </c:strCache>
            </c:strRef>
          </c:cat>
          <c:val>
            <c:numRef>
              <c:f>Лист1!$D$22:$D$33</c:f>
              <c:numCache>
                <c:formatCode>General</c:formatCode>
                <c:ptCount val="12"/>
                <c:pt idx="0">
                  <c:v>3.2</c:v>
                </c:pt>
                <c:pt idx="1">
                  <c:v>12.9</c:v>
                </c:pt>
                <c:pt idx="2">
                  <c:v>1.1000000000000001</c:v>
                </c:pt>
                <c:pt idx="3">
                  <c:v>1.1000000000000001</c:v>
                </c:pt>
                <c:pt idx="4">
                  <c:v>1.1000000000000001</c:v>
                </c:pt>
                <c:pt idx="5">
                  <c:v>1.1000000000000001</c:v>
                </c:pt>
                <c:pt idx="6">
                  <c:v>1.1000000000000001</c:v>
                </c:pt>
                <c:pt idx="7">
                  <c:v>2.2000000000000002</c:v>
                </c:pt>
                <c:pt idx="8">
                  <c:v>1.1000000000000001</c:v>
                </c:pt>
                <c:pt idx="9">
                  <c:v>1.1000000000000001</c:v>
                </c:pt>
                <c:pt idx="10">
                  <c:v>1.1000000000000001</c:v>
                </c:pt>
                <c:pt idx="11">
                  <c:v>1.1000000000000001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93175280"/>
        <c:axId val="593171752"/>
      </c:barChart>
      <c:catAx>
        <c:axId val="593175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93171752"/>
        <c:crosses val="autoZero"/>
        <c:auto val="1"/>
        <c:lblAlgn val="ctr"/>
        <c:lblOffset val="100"/>
        <c:noMultiLvlLbl val="0"/>
      </c:catAx>
      <c:valAx>
        <c:axId val="593171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93175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87DA3-F881-4BA0-B0E7-ACB3237812FD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15E00-A101-43E8-B801-4716345E3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1B95A-4DDB-4159-BC8D-AFD017E28333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9FC50-D909-4BBE-8AE3-592946A41A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B8089-B35D-45F2-848C-BE7251FFA519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13B82-CE43-4474-AA9B-596780A502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7D330-E554-4508-A8C7-647A4DA07B3D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8185B-E97C-45A4-ACA2-EB0CE0A14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D9A2-0D5B-4CD8-9066-B706D0111541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46DEE-623F-43A4-AD0B-73E9234F83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C727C-4A3B-4BD9-BFA0-2AEF98223958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CCEE3-3DC4-465A-BDF2-7F71951BF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CABF2-348E-4BF1-8390-AF6811E33E39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18984-AFCF-4E44-9667-6B9C2B3592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D496F-719C-4941-B627-4E0DA6503EA3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45686-36C0-4B18-8A7E-FD2BAC38B6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2D88D-2472-45DC-847F-9F0C9B4830E5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C4266-6187-40E7-B385-7B017B567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66F7-8688-4A30-B0FC-F915BD78B7A7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D52DB-E99D-450E-9A6A-03A887E04C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EA044-D2E6-4E4C-AAE2-A3B5367F751B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77897-28CF-471C-9B31-0B994B6E4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A83302-F7C8-4AE0-B40D-61DE70B3CE10}" type="datetimeFigureOut">
              <a:rPr lang="ru-RU"/>
              <a:pPr>
                <a:defRPr/>
              </a:pPr>
              <a:t>16.10.2017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93D685D-BABB-4913-A534-0276C590DB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4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tadviser.ru/index.php?title=%D0%A4%D0%B0%D0%B9%D0%BB:MQ_Gartner_ECM_2014.png&amp;filetimestamp=2014100519491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cflow.ru/toolkits/1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adviser.ru/index.php?title=%D0%A4%D0%B0%D0%B9%D0%BB:Ecm_market_forecast_2013-2017.png&amp;filetimestamp=2013100306472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dviser.ru/index.php/%D0%9A%D0%BE%D0%BC%D0%BF%D0%B0%D0%BD%D0%B8%D1%8F:Hyland" TargetMode="External"/><Relationship Id="rId3" Type="http://schemas.openxmlformats.org/officeDocument/2006/relationships/hyperlink" Target="http://www.tadviser.ru/index.php/%D0%9A%D0%BE%D0%BC%D0%BF%D0%B0%D0%BD%D0%B8%D1%8F:Open_Text" TargetMode="External"/><Relationship Id="rId7" Type="http://schemas.openxmlformats.org/officeDocument/2006/relationships/hyperlink" Target="http://www.tadviser.ru/index.php/HP" TargetMode="External"/><Relationship Id="rId2" Type="http://schemas.openxmlformats.org/officeDocument/2006/relationships/hyperlink" Target="http://www.tadviser.ru/index.php/%D0%9A%D0%BE%D0%BC%D0%BF%D0%B0%D0%BD%D0%B8%D1%8F:IB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adviser.ru/index.php/%D0%9A%D0%BE%D0%BC%D0%BF%D0%B0%D0%BD%D0%B8%D1%8F:Oracle" TargetMode="External"/><Relationship Id="rId11" Type="http://schemas.openxmlformats.org/officeDocument/2006/relationships/hyperlink" Target="http://www.tadviser.ru/index.php/%D0%9A%D0%BE%D0%BC%D0%BF%D0%B0%D0%BD%D0%B8%D1%8F:Lexmark" TargetMode="External"/><Relationship Id="rId5" Type="http://schemas.openxmlformats.org/officeDocument/2006/relationships/hyperlink" Target="http://www.tadviser.ru/index.php/EMC" TargetMode="External"/><Relationship Id="rId10" Type="http://schemas.openxmlformats.org/officeDocument/2006/relationships/hyperlink" Target="http://www.tadviser.ru/index.php/%D0%9F%D1%80%D0%BE%D0%B4%D1%83%D0%BA%D1%82:Dropbox" TargetMode="External"/><Relationship Id="rId4" Type="http://schemas.openxmlformats.org/officeDocument/2006/relationships/hyperlink" Target="http://www.tadviser.ru/index.php/%D0%9A%D0%BE%D0%BC%D0%BF%D0%B0%D0%BD%D0%B8%D1%8F:Microsoft" TargetMode="External"/><Relationship Id="rId9" Type="http://schemas.openxmlformats.org/officeDocument/2006/relationships/hyperlink" Target="http://www.tadviser.ru/index.php/Ado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dirty="0" smtClean="0"/>
              <a:t>Системы автоматизации делопроизводства</a:t>
            </a:r>
            <a:endParaRPr lang="ru-RU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19137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</a:rPr>
              <a:t>Магический квадрант </a:t>
            </a:r>
            <a:r>
              <a:rPr lang="en-US" sz="4800" dirty="0" smtClean="0">
                <a:solidFill>
                  <a:schemeClr val="tx1"/>
                </a:solidFill>
              </a:rPr>
              <a:t>Gartner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Объект 3" descr="http://www.tadviser.ru/images/thumb/4/4d/MQ_Gartner_ECM_2014.png/550px-MQ_Gartner_ECM_2014.png">
            <a:hlinkClick r:id="rId2" tooltip="&quot;MQ Gartner ECM 2014.png&quot;"/>
          </p:cNvPr>
          <p:cNvPicPr>
            <a:picLocks noGrp="1"/>
          </p:cNvPicPr>
          <p:nvPr>
            <p:ph idx="1"/>
          </p:nvPr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/>
          </a:blip>
          <a:srcRect/>
          <a:stretch>
            <a:fillRect/>
          </a:stretch>
        </p:blipFill>
        <p:spPr>
          <a:xfrm>
            <a:off x="251520" y="836712"/>
            <a:ext cx="8424936" cy="583264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92162"/>
          </a:xfrm>
        </p:spPr>
        <p:txBody>
          <a:bodyPr/>
          <a:lstStyle/>
          <a:p>
            <a:r>
              <a:rPr lang="ru-RU" sz="4800" dirty="0" smtClean="0"/>
              <a:t>Российский рынок СЭД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8640762" cy="5272087"/>
          </a:xfrm>
        </p:spPr>
        <p:txBody>
          <a:bodyPr>
            <a:no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dirty="0" smtClean="0"/>
              <a:t>По данным информационно-аналитического проекта DOCFLOW: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anose="05000000000000000000" pitchFamily="2" charset="2"/>
              <a:buChar char="Ø"/>
              <a:defRPr/>
            </a:pPr>
            <a:r>
              <a:rPr lang="ru-RU" sz="3200" dirty="0"/>
              <a:t>Проникновение </a:t>
            </a:r>
            <a:r>
              <a:rPr lang="ru-RU" sz="3200" dirty="0">
                <a:hlinkClick r:id="rId2"/>
              </a:rPr>
              <a:t>ECM-технологий</a:t>
            </a:r>
            <a:r>
              <a:rPr lang="ru-RU" sz="3200" dirty="0"/>
              <a:t> стало массовым для организаций среднего и крупного размера. К началу 2015 года лишь 2% компаний не используют и не планируют использование ИТ-решений в области управления корпоративным контентом. В 2012-м году этот показатель составлял 23%.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3200" dirty="0" smtClean="0"/>
              <a:t> </a:t>
            </a:r>
            <a:endParaRPr lang="ru-RU" sz="3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92162"/>
          </a:xfrm>
        </p:spPr>
        <p:txBody>
          <a:bodyPr/>
          <a:lstStyle/>
          <a:p>
            <a:r>
              <a:rPr lang="ru-RU" sz="4800" dirty="0" smtClean="0"/>
              <a:t>Российский рынок СЭД</a:t>
            </a:r>
            <a:endParaRPr lang="ru-RU" dirty="0" smtClean="0"/>
          </a:p>
        </p:txBody>
      </p:sp>
      <p:sp>
        <p:nvSpPr>
          <p:cNvPr id="32770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8640762" cy="52720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3200" smtClean="0"/>
              <a:t>Завершили внедрение </a:t>
            </a:r>
            <a:r>
              <a:rPr lang="ru-RU" sz="3200" b="1" u="sng" smtClean="0">
                <a:solidFill>
                  <a:srgbClr val="FFC000"/>
                </a:solidFill>
              </a:rPr>
              <a:t>СЭД/ECM</a:t>
            </a:r>
            <a:r>
              <a:rPr lang="ru-RU" sz="3200" smtClean="0"/>
              <a:t> системы полностью к середине 2014-го года уже 56% компаний, что на 15% больше, чем годом ранее. 40% организаций на момент проведения опроса (май-июль 2014 г) находились в процессе внедрения.  </a:t>
            </a: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921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/>
              <a:t>Лидеры </a:t>
            </a:r>
            <a:r>
              <a:rPr lang="ru-RU" sz="4800" dirty="0"/>
              <a:t>по количеству проектов</a:t>
            </a:r>
            <a:endParaRPr lang="ru-RU" dirty="0"/>
          </a:p>
        </p:txBody>
      </p:sp>
      <p:pic>
        <p:nvPicPr>
          <p:cNvPr id="33794" name="Объект 3" descr="http://chart.apis.google.com/chart?chs=300x100&amp;chco=dd1111,11dd11,1111dd,dddd11,11dddd,558899&amp;chl=7.82%25|4.47%25|3.91%25|3.63%25|3.63%25|76.54%25&amp;cht=p3&amp;chd=t:7.82,4.47,3.91,3.63,3.63,76.5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95513" y="1125538"/>
            <a:ext cx="6840537" cy="5472112"/>
          </a:xfrm>
        </p:spPr>
      </p:pic>
      <p:sp>
        <p:nvSpPr>
          <p:cNvPr id="33795" name="TextBox 11"/>
          <p:cNvSpPr txBox="1">
            <a:spLocks noChangeArrowheads="1"/>
          </p:cNvSpPr>
          <p:nvPr/>
        </p:nvSpPr>
        <p:spPr bwMode="auto">
          <a:xfrm>
            <a:off x="250825" y="1484313"/>
            <a:ext cx="2160588" cy="29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ЭОС,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Digital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Haulmont,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Cognitive Technologies,</a:t>
            </a:r>
          </a:p>
          <a:p>
            <a:r>
              <a:rPr lang="en-US" sz="2400">
                <a:latin typeface="Times New Roman" pitchFamily="18" charset="0"/>
                <a:cs typeface="Times New Roman" pitchFamily="18" charset="0"/>
              </a:rPr>
              <a:t>Directum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Другие.</a:t>
            </a:r>
          </a:p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92162"/>
          </a:xfrm>
        </p:spPr>
        <p:txBody>
          <a:bodyPr/>
          <a:lstStyle/>
          <a:p>
            <a:r>
              <a:rPr lang="ru-RU" sz="4800" smtClean="0"/>
              <a:t>Опыт организаций</a:t>
            </a:r>
            <a:endParaRPr lang="ru-RU" smtClean="0"/>
          </a:p>
        </p:txBody>
      </p:sp>
      <p:pic>
        <p:nvPicPr>
          <p:cNvPr id="34818" name="Рисунок 4" descr="http://www.docflow.ru/images/research/pic_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125538"/>
            <a:ext cx="78486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92162"/>
          </a:xfrm>
        </p:spPr>
        <p:txBody>
          <a:bodyPr/>
          <a:lstStyle/>
          <a:p>
            <a:r>
              <a:rPr lang="ru-RU" sz="4800" smtClean="0"/>
              <a:t>Опыт организаций</a:t>
            </a:r>
            <a:endParaRPr lang="ru-RU" smtClean="0"/>
          </a:p>
        </p:txBody>
      </p:sp>
      <p:pic>
        <p:nvPicPr>
          <p:cNvPr id="35842" name="Рисунок 3" descr="http://www.docflow.ru/images/research/pic_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125538"/>
            <a:ext cx="7993062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6477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>
                <a:solidFill>
                  <a:schemeClr val="tx1"/>
                </a:solidFill>
              </a:rPr>
              <a:t>ТОП-10 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6866" name="Рисунок 4" descr="http://www.eos.ru/upload/inter_mat/9.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5175"/>
            <a:ext cx="9144000" cy="597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92162"/>
          </a:xfrm>
        </p:spPr>
        <p:txBody>
          <a:bodyPr/>
          <a:lstStyle/>
          <a:p>
            <a:r>
              <a:rPr lang="ru-RU" sz="4800" dirty="0" smtClean="0"/>
              <a:t>Российский рынок СЭД</a:t>
            </a:r>
            <a:endParaRPr lang="ru-RU" dirty="0" smtClean="0"/>
          </a:p>
        </p:txBody>
      </p:sp>
      <p:sp>
        <p:nvSpPr>
          <p:cNvPr id="37890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8640762" cy="5272087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3200" smtClean="0"/>
              <a:t>База проектов Центра T</a:t>
            </a:r>
            <a:r>
              <a:rPr lang="en-US" sz="3200" smtClean="0"/>
              <a:t>a</a:t>
            </a:r>
            <a:r>
              <a:rPr lang="ru-RU" sz="3200" smtClean="0"/>
              <a:t>dviser: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Сентябрь 2014 г. - 3172 внедрения СЭД-систем.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Из них более 90% приходилось на проекты, реализованные в России.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Остальные 10% - на страны ближнего (Украина - 69, </a:t>
            </a:r>
            <a:r>
              <a:rPr lang="ru-RU" sz="3200" b="1" u="sng" smtClean="0"/>
              <a:t>Беларусь - 55</a:t>
            </a:r>
            <a:r>
              <a:rPr lang="ru-RU" sz="3200" smtClean="0"/>
              <a:t>, Казахстан - 42) и дальнего зарубежья.  </a:t>
            </a: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92162"/>
          </a:xfrm>
        </p:spPr>
        <p:txBody>
          <a:bodyPr/>
          <a:lstStyle/>
          <a:p>
            <a:r>
              <a:rPr lang="ru-RU" sz="4800" smtClean="0"/>
              <a:t>Разработчики</a:t>
            </a:r>
            <a:endParaRPr lang="ru-RU" smtClean="0"/>
          </a:p>
        </p:txBody>
      </p:sp>
      <p:sp>
        <p:nvSpPr>
          <p:cNvPr id="38914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4968875" cy="5272087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ABBYY</a:t>
            </a:r>
            <a:r>
              <a:rPr lang="ru-RU" sz="3200" smtClean="0"/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ASoft</a:t>
            </a:r>
            <a:r>
              <a:rPr lang="ru-RU" sz="3200" smtClean="0"/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AVACCO SOFT</a:t>
            </a:r>
            <a:r>
              <a:rPr lang="ru-RU" sz="3200" smtClean="0"/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1С</a:t>
            </a:r>
            <a:endParaRPr lang="ru-RU" sz="3200" smtClean="0"/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Cognitive Technologies</a:t>
            </a:r>
            <a:r>
              <a:rPr lang="ru-RU" sz="3200" smtClean="0"/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Conteq </a:t>
            </a:r>
            <a:endParaRPr lang="ru-RU" sz="3200" smtClean="0"/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DIRECTUM</a:t>
            </a:r>
            <a:r>
              <a:rPr lang="ru-RU" sz="3200" smtClean="0"/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DocsVision</a:t>
            </a:r>
            <a:r>
              <a:rPr lang="ru-RU" sz="3200" smtClean="0"/>
              <a:t> </a:t>
            </a:r>
          </a:p>
          <a:p>
            <a:pPr marL="0" indent="0">
              <a:buFont typeface="Wingdings 2" pitchFamily="18" charset="2"/>
              <a:buNone/>
            </a:pPr>
            <a:endParaRPr lang="ru-RU" sz="3000" smtClean="0"/>
          </a:p>
        </p:txBody>
      </p:sp>
      <p:sp>
        <p:nvSpPr>
          <p:cNvPr id="38915" name="TextBox 3"/>
          <p:cNvSpPr txBox="1">
            <a:spLocks noChangeArrowheads="1"/>
          </p:cNvSpPr>
          <p:nvPr/>
        </p:nvSpPr>
        <p:spPr bwMode="auto">
          <a:xfrm>
            <a:off x="4859338" y="1052513"/>
            <a:ext cx="3889375" cy="422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ЭОС </a:t>
            </a:r>
          </a:p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Optima software </a:t>
            </a:r>
          </a:p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PayBot LLC </a:t>
            </a:r>
          </a:p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Лаборатория модульной автоматизации </a:t>
            </a:r>
          </a:p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ЛАНИТ </a:t>
            </a:r>
          </a:p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92162"/>
          </a:xfrm>
        </p:spPr>
        <p:txBody>
          <a:bodyPr/>
          <a:lstStyle/>
          <a:p>
            <a:r>
              <a:rPr lang="ru-RU" sz="4800" smtClean="0"/>
              <a:t>Программное обеспечение</a:t>
            </a:r>
            <a:endParaRPr lang="ru-RU" smtClean="0"/>
          </a:p>
        </p:txBody>
      </p:sp>
      <p:sp>
        <p:nvSpPr>
          <p:cNvPr id="39938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4679950" cy="5272087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Эффект Офис</a:t>
            </a:r>
            <a:endParaRPr lang="ru-RU" sz="3200" smtClean="0"/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ЭСКАДО</a:t>
            </a:r>
            <a:r>
              <a:rPr lang="ru-RU" sz="3200" smtClean="0"/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ДЕЛО</a:t>
            </a:r>
            <a:r>
              <a:rPr lang="ru-RU" sz="3200" smtClean="0"/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ЛЕТОГРАФ</a:t>
            </a:r>
            <a:r>
              <a:rPr lang="ru-RU" sz="3200" smtClean="0"/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PayDox</a:t>
            </a:r>
            <a:r>
              <a:rPr lang="ru-RU" sz="3200" smtClean="0"/>
              <a:t>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OPTIMA-WorkFlow</a:t>
            </a:r>
            <a:endParaRPr lang="ru-RU" sz="3200" smtClean="0"/>
          </a:p>
          <a:p>
            <a:pPr marL="0" indent="0">
              <a:buFont typeface="Wingdings 2" pitchFamily="18" charset="2"/>
              <a:buNone/>
            </a:pPr>
            <a:r>
              <a:rPr lang="ru-RU" sz="3200" b="1" smtClean="0"/>
              <a:t>Naumen DMS</a:t>
            </a:r>
            <a:endParaRPr lang="en-US" sz="3200" b="1" smtClean="0"/>
          </a:p>
          <a:p>
            <a:pPr marL="0" indent="0">
              <a:buFont typeface="Wingdings 2" pitchFamily="18" charset="2"/>
              <a:buNone/>
            </a:pPr>
            <a:endParaRPr lang="ru-RU" sz="3000" smtClean="0"/>
          </a:p>
        </p:txBody>
      </p:sp>
      <p:sp>
        <p:nvSpPr>
          <p:cNvPr id="39939" name="TextBox 3"/>
          <p:cNvSpPr txBox="1">
            <a:spLocks noChangeArrowheads="1"/>
          </p:cNvSpPr>
          <p:nvPr/>
        </p:nvSpPr>
        <p:spPr bwMode="auto">
          <a:xfrm>
            <a:off x="5364163" y="981075"/>
            <a:ext cx="3311525" cy="513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763"/>
              </a:spcBef>
            </a:pPr>
            <a:r>
              <a:rPr lang="en-US" sz="3200" b="1">
                <a:latin typeface="Constantia" pitchFamily="18" charset="0"/>
              </a:rPr>
              <a:t>LanDocs</a:t>
            </a:r>
            <a:r>
              <a:rPr lang="ru-RU" sz="3200">
                <a:latin typeface="Constantia" pitchFamily="18" charset="0"/>
              </a:rPr>
              <a:t> </a:t>
            </a:r>
          </a:p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EOS for SharePoint</a:t>
            </a:r>
            <a:r>
              <a:rPr lang="ru-RU" sz="3200">
                <a:latin typeface="Constantia" pitchFamily="18" charset="0"/>
              </a:rPr>
              <a:t> </a:t>
            </a:r>
          </a:p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DocuWare 5</a:t>
            </a:r>
            <a:endParaRPr lang="ru-RU" sz="3200">
              <a:latin typeface="Constantia" pitchFamily="18" charset="0"/>
            </a:endParaRPr>
          </a:p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DIRECTUM</a:t>
            </a:r>
          </a:p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DocsVision</a:t>
            </a:r>
            <a:endParaRPr lang="ru-RU" sz="3200">
              <a:latin typeface="Constantia" pitchFamily="18" charset="0"/>
            </a:endParaRPr>
          </a:p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DocSpace</a:t>
            </a:r>
            <a:endParaRPr lang="ru-RU" sz="3200">
              <a:latin typeface="Constantia" pitchFamily="18" charset="0"/>
            </a:endParaRPr>
          </a:p>
          <a:p>
            <a:pPr>
              <a:spcBef>
                <a:spcPts val="763"/>
              </a:spcBef>
            </a:pPr>
            <a:r>
              <a:rPr lang="ru-RU" sz="3200" b="1">
                <a:latin typeface="Constantia" pitchFamily="18" charset="0"/>
              </a:rPr>
              <a:t>CompanyMedia</a:t>
            </a:r>
            <a:endParaRPr lang="ru-RU" sz="3200">
              <a:latin typeface="Constantia" pitchFamily="18" charset="0"/>
            </a:endParaRPr>
          </a:p>
          <a:p>
            <a:endParaRPr lang="ru-RU" sz="320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mtClean="0"/>
              <a:t>Западная терминология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640762" cy="4983162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i="1" dirty="0"/>
              <a:t>DMS</a:t>
            </a:r>
            <a:r>
              <a:rPr lang="ru-RU" dirty="0"/>
              <a:t> (</a:t>
            </a:r>
            <a:r>
              <a:rPr lang="ru-RU" i="1" dirty="0" err="1"/>
              <a:t>Document</a:t>
            </a:r>
            <a:r>
              <a:rPr lang="ru-RU" i="1" dirty="0"/>
              <a:t> </a:t>
            </a:r>
            <a:r>
              <a:rPr lang="ru-RU" i="1" dirty="0" err="1"/>
              <a:t>Management</a:t>
            </a:r>
            <a:r>
              <a:rPr lang="ru-RU" i="1" dirty="0"/>
              <a:t> </a:t>
            </a:r>
            <a:r>
              <a:rPr lang="ru-RU" i="1" dirty="0" err="1"/>
              <a:t>Systems</a:t>
            </a:r>
            <a:r>
              <a:rPr lang="ru-RU" dirty="0"/>
              <a:t>) — системы управления документами,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i="1" dirty="0" err="1"/>
              <a:t>Document</a:t>
            </a:r>
            <a:r>
              <a:rPr lang="ru-RU" i="1" dirty="0"/>
              <a:t> </a:t>
            </a:r>
            <a:r>
              <a:rPr lang="ru-RU" i="1" dirty="0" err="1"/>
              <a:t>Warehousing</a:t>
            </a:r>
            <a:r>
              <a:rPr lang="ru-RU" dirty="0"/>
              <a:t> (хранилища документов</a:t>
            </a:r>
            <a:r>
              <a:rPr lang="ru-RU" dirty="0" smtClean="0"/>
              <a:t>).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Технологии: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i="1" dirty="0" err="1" smtClean="0"/>
              <a:t>DocFlow</a:t>
            </a:r>
            <a:r>
              <a:rPr lang="ru-RU" dirty="0" smtClean="0"/>
              <a:t> </a:t>
            </a:r>
            <a:r>
              <a:rPr lang="ru-RU" dirty="0"/>
              <a:t>— системы маршрутизации документов,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i="1" dirty="0" err="1"/>
              <a:t>WorkFlow</a:t>
            </a:r>
            <a:r>
              <a:rPr lang="ru-RU" dirty="0"/>
              <a:t> (автоматизация бизнес-процессов),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i="1" dirty="0" err="1"/>
              <a:t>GroupWare</a:t>
            </a:r>
            <a:r>
              <a:rPr lang="ru-RU" dirty="0"/>
              <a:t> (системы организации групповой работы),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i="1" dirty="0" err="1"/>
              <a:t>Knowledge</a:t>
            </a:r>
            <a:r>
              <a:rPr lang="ru-RU" dirty="0"/>
              <a:t> </a:t>
            </a:r>
            <a:r>
              <a:rPr lang="ru-RU" i="1" dirty="0" err="1"/>
              <a:t>Management</a:t>
            </a:r>
            <a:r>
              <a:rPr lang="ru-RU" dirty="0"/>
              <a:t> (системы управления знаниями),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i="1" dirty="0" err="1"/>
              <a:t>Electronic</a:t>
            </a:r>
            <a:r>
              <a:rPr lang="ru-RU" i="1" dirty="0"/>
              <a:t> </a:t>
            </a:r>
            <a:r>
              <a:rPr lang="ru-RU" i="1" dirty="0" err="1"/>
              <a:t>Document</a:t>
            </a:r>
            <a:r>
              <a:rPr lang="ru-RU" i="1" dirty="0"/>
              <a:t> </a:t>
            </a:r>
            <a:r>
              <a:rPr lang="ru-RU" i="1" dirty="0" err="1"/>
              <a:t>Interchange</a:t>
            </a:r>
            <a:r>
              <a:rPr lang="ru-RU" dirty="0"/>
              <a:t> (системы обмена электронными документами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92162"/>
          </a:xfrm>
        </p:spPr>
        <p:txBody>
          <a:bodyPr/>
          <a:lstStyle/>
          <a:p>
            <a:r>
              <a:rPr lang="ru-RU" sz="4800" dirty="0" smtClean="0"/>
              <a:t>Белорусский рынок СЭД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8064500" cy="5272087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ИНТЕЛЛЕКТСЕРВИС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/>
              <a:t>Этлас</a:t>
            </a:r>
            <a:r>
              <a:rPr lang="ru-RU" sz="3200" b="1" dirty="0"/>
              <a:t>-Софт</a:t>
            </a:r>
            <a:r>
              <a:rPr lang="ru-RU" sz="3200" dirty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Системная аналитика ООО</a:t>
            </a:r>
            <a:r>
              <a:rPr lang="ru-RU" sz="3200" dirty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Альфа</a:t>
            </a:r>
            <a:r>
              <a:rPr lang="ru-RU" sz="3200" dirty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1C-Минск</a:t>
            </a:r>
            <a:r>
              <a:rPr lang="ru-RU" sz="3200" dirty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НПП </a:t>
            </a:r>
            <a:r>
              <a:rPr lang="ru-RU" sz="3200" b="1" dirty="0" err="1" smtClean="0"/>
              <a:t>БелCофт</a:t>
            </a:r>
            <a:endParaRPr lang="ru-RU" sz="32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СП</a:t>
            </a:r>
            <a:r>
              <a:rPr lang="ru-RU" sz="3200" b="1" dirty="0"/>
              <a:t>  «</a:t>
            </a:r>
            <a:r>
              <a:rPr lang="ru-RU" sz="3200" b="1" dirty="0" err="1"/>
              <a:t>Бевалекс</a:t>
            </a:r>
            <a:r>
              <a:rPr lang="ru-RU" sz="3200" b="1" dirty="0"/>
              <a:t>» ООО 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ООО "Электронное </a:t>
            </a:r>
            <a:r>
              <a:rPr lang="ru-RU" sz="3200" b="1" dirty="0" smtClean="0"/>
              <a:t>ДЕЛО«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 smtClean="0"/>
              <a:t>I</a:t>
            </a:r>
            <a:r>
              <a:rPr lang="ru-RU" sz="3200" b="1" dirty="0" smtClean="0"/>
              <a:t>BA</a:t>
            </a:r>
            <a:endParaRPr lang="ru-RU" sz="32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200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792162"/>
          </a:xfrm>
        </p:spPr>
        <p:txBody>
          <a:bodyPr/>
          <a:lstStyle/>
          <a:p>
            <a:r>
              <a:rPr lang="ru-RU" sz="4800" dirty="0" smtClean="0"/>
              <a:t>Белорусский рынок СЭД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6480175" cy="5272087"/>
          </a:xfrm>
        </p:spPr>
        <p:txBody>
          <a:bodyPr>
            <a:no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ТОП СОФТ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smtClean="0"/>
              <a:t>Исида-Информатика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ООО «</a:t>
            </a:r>
            <a:r>
              <a:rPr lang="ru-RU" sz="3200" b="1" dirty="0" err="1"/>
              <a:t>Хьюмен</a:t>
            </a:r>
            <a:r>
              <a:rPr lang="ru-RU" sz="3200" b="1" dirty="0"/>
              <a:t> систем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 smtClean="0"/>
              <a:t>СофтМикс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/>
              <a:t>Интермех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Гросс-домен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/>
              <a:t>Новаком</a:t>
            </a:r>
            <a:r>
              <a:rPr lang="ru-RU" sz="3200" b="1" dirty="0"/>
              <a:t> Проект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/>
              <a:t>Атак </a:t>
            </a:r>
            <a:r>
              <a:rPr lang="ru-RU" sz="3200" b="1" dirty="0" err="1"/>
              <a:t>Солюшенс</a:t>
            </a:r>
            <a:endParaRPr lang="ru-RU" sz="3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3200" b="1" dirty="0" err="1"/>
              <a:t>МиСофт</a:t>
            </a:r>
            <a:r>
              <a:rPr lang="ru-RU" sz="3200" b="1" dirty="0"/>
              <a:t> НВП</a:t>
            </a:r>
            <a:endParaRPr lang="ru-RU" sz="3200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ru-RU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333375"/>
            <a:ext cx="9036050" cy="7921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</a:rPr>
              <a:t>Практика использования ЭД в Беларуси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23850" y="1125538"/>
          <a:ext cx="8640961" cy="54726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7083"/>
                <a:gridCol w="5409993"/>
                <a:gridCol w="1047582"/>
                <a:gridCol w="1056303"/>
              </a:tblGrid>
              <a:tr h="172953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Responses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953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b"/>
                </a:tc>
              </a:tr>
              <a:tr h="172953">
                <a:tc rowSpan="24"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Документы, кот. сущ. только в эл. форме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платежные поручения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87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регистрации вх,исх и вн документов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87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журнал регистрации исх документов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87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первичные учетные документы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сканы личных документов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87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заявки на осуществление услуг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докладные записки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заявления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ЭДПУ в ФСЗН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распоряжения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87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положение о рецептурном отпуске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декларации в ИМНС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прайс-лист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87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 о командировании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секретные документы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приказы по ЛС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287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оборудования, находящегося в ремонте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учетная документация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172953">
                <a:tc gridSpan="2"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9037638" cy="7921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</a:rPr>
              <a:t>Практика использования ЭД в Беларуси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84213" y="1484313"/>
          <a:ext cx="8135937" cy="4324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3781"/>
                <a:gridCol w="3734852"/>
                <a:gridCol w="1554906"/>
                <a:gridCol w="1553366"/>
              </a:tblGrid>
              <a:tr h="540853"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 anchor="b"/>
                </a:tc>
              </a:tr>
              <a:tr h="539268">
                <a:tc rowSpan="6"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хранение ЭД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файловая система сервера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540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хранение ЭД в БД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19,6%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540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модуль архива в СЭД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17,4%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5400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Архив ЭД как отдельный ПППО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540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540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  <a:tr h="540853">
                <a:tc gridSpan="2"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9037638" cy="7921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</a:rPr>
              <a:t>Практика использования ЭД в Беларуси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611560" y="1628800"/>
          <a:ext cx="8064896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9037638" cy="7921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</a:rPr>
              <a:t>Практика использования ЭД в Беларуси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323528" y="1484784"/>
          <a:ext cx="8496944" cy="51125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549275"/>
            <a:ext cx="9037638" cy="79216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tx1"/>
                </a:solidFill>
              </a:rPr>
              <a:t>Практика использования ЭД в Беларуси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lum bright="-20000" contrast="20000"/>
          </a:blip>
          <a:srcRect l="1888" t="17059" b="6546"/>
          <a:stretch>
            <a:fillRect/>
          </a:stretch>
        </p:blipFill>
        <p:spPr bwMode="auto">
          <a:xfrm>
            <a:off x="4763" y="1341438"/>
            <a:ext cx="9139237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Прямоугольник 2"/>
          <p:cNvSpPr>
            <a:spLocks noChangeArrowheads="1"/>
          </p:cNvSpPr>
          <p:nvPr/>
        </p:nvSpPr>
        <p:spPr bwMode="auto">
          <a:xfrm>
            <a:off x="1835150" y="6408738"/>
            <a:ext cx="58864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e-BY">
                <a:latin typeface="Constantia" pitchFamily="18" charset="0"/>
              </a:rPr>
              <a:t>Сферы деятельности организаций, имеющих СЭД</a:t>
            </a:r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260350"/>
            <a:ext cx="8893175" cy="6094413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http://www.docflow.ru/market/products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http://www.docflow.ru/market/company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 smtClean="0"/>
              <a:t>Каталог </a:t>
            </a:r>
            <a:r>
              <a:rPr lang="ru-RU" dirty="0"/>
              <a:t>систем http://www.doc-online.ru/software/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Каталог компаний </a:t>
            </a:r>
            <a:r>
              <a:rPr lang="ru-RU" dirty="0" smtClean="0"/>
              <a:t>http</a:t>
            </a:r>
            <a:r>
              <a:rPr lang="ru-RU" dirty="0"/>
              <a:t>://belerp.com/modules.php?name=Firms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http://www.by.all.biz/sistemy-elektronnogo-dokumentooborota-bgg1046473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http://www.softkey.by/catalog/index.php?CID=689#page2 каталог программ по работе с </a:t>
            </a:r>
            <a:r>
              <a:rPr lang="ru-RU" dirty="0" smtClean="0"/>
              <a:t>документами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http://</a:t>
            </a:r>
            <a:r>
              <a:rPr lang="ru-RU" dirty="0" smtClean="0"/>
              <a:t>it-belarus.net/catalog/list/6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http://</a:t>
            </a:r>
            <a:r>
              <a:rPr lang="ru-RU" dirty="0" smtClean="0"/>
              <a:t>nces.by/service/smdo/spisok-razrab-vsed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http://it-belarus.net/news/read/2168/ ИТ в </a:t>
            </a:r>
            <a:r>
              <a:rPr lang="ru-RU" dirty="0" smtClean="0"/>
              <a:t>Беларуси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http://koi-gis.jimdo.com характеристика пакета </a:t>
            </a:r>
            <a:r>
              <a:rPr lang="en-US" dirty="0" err="1"/>
              <a:t>FineReader</a:t>
            </a: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http://www.km.ru/tekhnologii/2012/05/25/obzor-onlain-servisov-dlya-opticheskogo-raspoznavaniya-tekstov – обзор он-</a:t>
            </a:r>
            <a:r>
              <a:rPr lang="ru-RU" dirty="0" err="1"/>
              <a:t>лайновых</a:t>
            </a:r>
            <a:r>
              <a:rPr lang="ru-RU" dirty="0"/>
              <a:t> программ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http://by.kompass.com/a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mtClean="0"/>
              <a:t>Виды систем</a:t>
            </a: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640762" cy="4983162"/>
          </a:xfrm>
        </p:spPr>
        <p:txBody>
          <a:bodyPr/>
          <a:lstStyle/>
          <a:p>
            <a:r>
              <a:rPr lang="ru-RU" sz="3000" smtClean="0"/>
              <a:t>Системы электронного управления документами, ориентированные на бизнес-процессы.</a:t>
            </a:r>
          </a:p>
          <a:p>
            <a:r>
              <a:rPr lang="ru-RU" sz="3000" smtClean="0"/>
              <a:t>Корпоративные системы электронного управления документами.</a:t>
            </a:r>
          </a:p>
          <a:p>
            <a:r>
              <a:rPr lang="ru-RU" sz="3000" smtClean="0"/>
              <a:t>Системы управления содержанием.</a:t>
            </a:r>
          </a:p>
          <a:p>
            <a:r>
              <a:rPr lang="ru-RU" sz="3000" smtClean="0"/>
              <a:t>Системы управления информацией (порталы).</a:t>
            </a:r>
          </a:p>
          <a:p>
            <a:r>
              <a:rPr lang="ru-RU" sz="3000" smtClean="0"/>
              <a:t>Системы управления образами.</a:t>
            </a:r>
          </a:p>
          <a:p>
            <a:r>
              <a:rPr lang="ru-RU" sz="3000" smtClean="0"/>
              <a:t>Системы управления потоками работ.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mtClean="0"/>
              <a:t>Виды систем</a:t>
            </a: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179388" y="1341438"/>
            <a:ext cx="8640762" cy="4983162"/>
          </a:xfrm>
        </p:spPr>
        <p:txBody>
          <a:bodyPr/>
          <a:lstStyle/>
          <a:p>
            <a:r>
              <a:rPr lang="ru-RU" sz="3000" smtClean="0"/>
              <a:t>Системы автоматизации делопроизводства.</a:t>
            </a:r>
          </a:p>
          <a:p>
            <a:r>
              <a:rPr lang="ru-RU" sz="3000" smtClean="0"/>
              <a:t>Системы организации и управления архивами документов.</a:t>
            </a:r>
          </a:p>
          <a:p>
            <a:r>
              <a:rPr lang="ru-RU" sz="3000" smtClean="0"/>
              <a:t>Системы ввода и обработки образов документов.</a:t>
            </a:r>
          </a:p>
          <a:p>
            <a:r>
              <a:rPr lang="ru-RU" sz="3000" smtClean="0"/>
              <a:t>Системы управления стоимостью хранения документов.</a:t>
            </a:r>
          </a:p>
          <a:p>
            <a:r>
              <a:rPr lang="ru-RU" sz="3000" smtClean="0"/>
              <a:t>Системы маршрутизации документов.</a:t>
            </a:r>
          </a:p>
          <a:p>
            <a:r>
              <a:rPr lang="ru-RU" sz="3000" smtClean="0"/>
              <a:t>Системы комплексной автоматизации бизнес-процессов.</a:t>
            </a:r>
            <a:br>
              <a:rPr lang="ru-RU" sz="3000" smtClean="0"/>
            </a:b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18002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/>
              <a:t>Западный рынок автоматизированных систем управления документами</a:t>
            </a:r>
            <a:endParaRPr lang="ru-RU" dirty="0"/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179388" y="2133600"/>
            <a:ext cx="8640762" cy="41910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3000" u="sng" smtClean="0"/>
              <a:t>Исследовательские и аналитические компании</a:t>
            </a:r>
            <a:r>
              <a:rPr lang="ru-RU" sz="3000" smtClean="0"/>
              <a:t>:</a:t>
            </a:r>
            <a:endParaRPr lang="en-US" sz="3000" smtClean="0"/>
          </a:p>
          <a:p>
            <a:pPr marL="0" indent="0">
              <a:buFont typeface="Wingdings 2" pitchFamily="18" charset="2"/>
              <a:buNone/>
            </a:pPr>
            <a:r>
              <a:rPr lang="en-US" sz="3000" smtClean="0"/>
              <a:t>Gartner.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3000" smtClean="0"/>
              <a:t>IDC.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000" smtClean="0"/>
              <a:t>Forrester Research</a:t>
            </a:r>
            <a:r>
              <a:rPr lang="en-US" sz="3000" smtClean="0"/>
              <a:t>.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Radicati Group</a:t>
            </a:r>
            <a:r>
              <a:rPr lang="en-US" sz="3200" smtClean="0"/>
              <a:t>.</a:t>
            </a:r>
            <a:endParaRPr lang="en-US" sz="3000" smtClean="0"/>
          </a:p>
          <a:p>
            <a:pPr marL="0" indent="0">
              <a:buFont typeface="Wingdings 2" pitchFamily="18" charset="2"/>
              <a:buNone/>
            </a:pPr>
            <a:endParaRPr lang="ru-RU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18002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/>
              <a:t>Западный рынок автоматизированных систем управления документами</a:t>
            </a:r>
            <a:endParaRPr lang="ru-RU" dirty="0"/>
          </a:p>
        </p:txBody>
      </p:sp>
      <p:sp>
        <p:nvSpPr>
          <p:cNvPr id="26626" name="Объект 2"/>
          <p:cNvSpPr>
            <a:spLocks noGrp="1"/>
          </p:cNvSpPr>
          <p:nvPr>
            <p:ph idx="1"/>
          </p:nvPr>
        </p:nvSpPr>
        <p:spPr>
          <a:xfrm>
            <a:off x="179388" y="2133600"/>
            <a:ext cx="8640762" cy="41910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3200" smtClean="0"/>
              <a:t>Мировой рынок ECM-систем аналитики относят к категории стабильно растущих.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По данным </a:t>
            </a:r>
            <a:r>
              <a:rPr lang="en-US" sz="3200" smtClean="0"/>
              <a:t>Gartner</a:t>
            </a:r>
            <a:r>
              <a:rPr lang="ru-RU" sz="3200" smtClean="0"/>
              <a:t>: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2012 г. рост на 7,2%, 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2013 г. - на 8,6%.</a:t>
            </a:r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По данным Radicati Group:</a:t>
            </a:r>
          </a:p>
          <a:p>
            <a:pPr marL="0" indent="0">
              <a:buFont typeface="Wingdings 2" pitchFamily="18" charset="2"/>
              <a:buNone/>
            </a:pPr>
            <a:endParaRPr lang="ru-RU" sz="30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18002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/>
              <a:t>Западный рынок автоматизированных систем управления документами</a:t>
            </a:r>
            <a:endParaRPr lang="ru-RU" dirty="0"/>
          </a:p>
        </p:txBody>
      </p:sp>
      <p:pic>
        <p:nvPicPr>
          <p:cNvPr id="27650" name="Объект 3" descr="http://www.tadviser.ru/images/thumb/3/31/Ecm_market_forecast_2013-2017.png/550px-Ecm_market_forecast_2013-2017.png">
            <a:hlinkClick r:id="rId2" tooltip="&quot;Ecm market forecast 2013-2017.png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68313" y="2060575"/>
            <a:ext cx="8207375" cy="4073525"/>
          </a:xfrm>
        </p:spPr>
      </p:pic>
      <p:sp>
        <p:nvSpPr>
          <p:cNvPr id="27651" name="Прямоугольник 4"/>
          <p:cNvSpPr>
            <a:spLocks noChangeArrowheads="1"/>
          </p:cNvSpPr>
          <p:nvPr/>
        </p:nvSpPr>
        <p:spPr bwMode="auto">
          <a:xfrm>
            <a:off x="3203575" y="6124575"/>
            <a:ext cx="2984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nstantia" pitchFamily="18" charset="0"/>
              </a:rPr>
              <a:t>По данным Radicati Group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18002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800" dirty="0" smtClean="0"/>
              <a:t>Западный рынок автоматизированных систем управления документами</a:t>
            </a:r>
            <a:endParaRPr lang="ru-RU" dirty="0"/>
          </a:p>
        </p:txBody>
      </p:sp>
      <p:sp>
        <p:nvSpPr>
          <p:cNvPr id="28674" name="Объект 2"/>
          <p:cNvSpPr>
            <a:spLocks noGrp="1"/>
          </p:cNvSpPr>
          <p:nvPr>
            <p:ph idx="1"/>
          </p:nvPr>
        </p:nvSpPr>
        <p:spPr>
          <a:xfrm>
            <a:off x="179388" y="2133600"/>
            <a:ext cx="8640762" cy="41910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ru-RU" sz="3200" smtClean="0"/>
              <a:t>По данным </a:t>
            </a:r>
            <a:r>
              <a:rPr lang="en-US" sz="3200" smtClean="0"/>
              <a:t>IDC</a:t>
            </a:r>
            <a:r>
              <a:rPr lang="ru-RU" sz="3200" smtClean="0"/>
              <a:t>:</a:t>
            </a:r>
          </a:p>
          <a:p>
            <a:pPr marL="0" indent="0">
              <a:buFont typeface="Wingdings 2" pitchFamily="18" charset="2"/>
              <a:buNone/>
            </a:pPr>
            <a:endParaRPr lang="en-US" sz="3200" smtClean="0"/>
          </a:p>
          <a:p>
            <a:pPr marL="0" indent="0">
              <a:buFont typeface="Wingdings 2" pitchFamily="18" charset="2"/>
              <a:buNone/>
            </a:pPr>
            <a:r>
              <a:rPr lang="ru-RU" sz="3200" smtClean="0"/>
              <a:t>выручка мировых вендоров на рынке ECM-систем в 2013 году достигла $5,8 млрд., что на 8,7% больше, чем годом ранее</a:t>
            </a:r>
            <a:r>
              <a:rPr lang="en-US" sz="3200" smtClean="0"/>
              <a:t>.</a:t>
            </a:r>
            <a:endParaRPr lang="ru-RU" sz="30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863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Выручка ключевых </a:t>
            </a:r>
            <a:r>
              <a:rPr lang="ru-RU" sz="2800" b="1" dirty="0" err="1">
                <a:solidFill>
                  <a:schemeClr val="tx1"/>
                </a:solidFill>
              </a:rPr>
              <a:t>вендоров</a:t>
            </a:r>
            <a:r>
              <a:rPr lang="ru-RU" sz="2800" b="1" dirty="0">
                <a:solidFill>
                  <a:schemeClr val="tx1"/>
                </a:solidFill>
              </a:rPr>
              <a:t> на мировом рынке ECM, 2012-2013, $ млн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ru-RU" sz="2800" dirty="0" smtClean="0">
                <a:solidFill>
                  <a:schemeClr val="tx1"/>
                </a:solidFill>
              </a:rPr>
              <a:t>по данным</a:t>
            </a:r>
            <a:r>
              <a:rPr lang="en-US" sz="2800" dirty="0" smtClean="0">
                <a:solidFill>
                  <a:schemeClr val="tx1"/>
                </a:solidFill>
              </a:rPr>
              <a:t> IDC</a:t>
            </a:r>
            <a:r>
              <a:rPr lang="en-US" sz="2800" dirty="0" smtClean="0"/>
              <a:t>)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0825" y="1125538"/>
          <a:ext cx="8640966" cy="56497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7"/>
                <a:gridCol w="1944216"/>
                <a:gridCol w="2016220"/>
                <a:gridCol w="1440161"/>
                <a:gridCol w="1440161"/>
                <a:gridCol w="1440161"/>
              </a:tblGrid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Компания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2012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2013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2013, %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2012-2013,%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 tooltip="IBM"/>
                        </a:rPr>
                        <a:t>IBM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864,4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924,8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15,9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tooltip="Open Text"/>
                        </a:rPr>
                        <a:t>Open Text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500,3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509,9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1,9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tooltip="Microsoft"/>
                        </a:rPr>
                        <a:t>Microsoft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389,7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428,2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9,9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EMC"/>
                        </a:rPr>
                        <a:t>EMC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414,6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415,5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 tooltip="Oracle"/>
                        </a:rPr>
                        <a:t>Oracle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274,5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-2,3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 tooltip="HP"/>
                        </a:rPr>
                        <a:t>HP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248,1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257,5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 tooltip="Hyland"/>
                        </a:rPr>
                        <a:t>Hyland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198,4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230,5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 tooltip="Adobe"/>
                        </a:rPr>
                        <a:t>Adobe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154,8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209,9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35,6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 tooltip="Dropbox"/>
                        </a:rPr>
                        <a:t>Dropbox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70,6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157,5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123,1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069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 tooltip="Lexmark"/>
                        </a:rPr>
                        <a:t>Lexmark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143,6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157,1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9,4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62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2077,8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2243,2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8,0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462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5343,3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5808,6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125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8,7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</TotalTime>
  <Words>871</Words>
  <Application>Microsoft Office PowerPoint</Application>
  <PresentationFormat>Экран (4:3)</PresentationFormat>
  <Paragraphs>322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Constantia</vt:lpstr>
      <vt:lpstr>Times New Roman</vt:lpstr>
      <vt:lpstr>Wingdings</vt:lpstr>
      <vt:lpstr>Wingdings 2</vt:lpstr>
      <vt:lpstr>Поток</vt:lpstr>
      <vt:lpstr>Системы автоматизации делопроизводства</vt:lpstr>
      <vt:lpstr>Западная терминология</vt:lpstr>
      <vt:lpstr>Виды систем</vt:lpstr>
      <vt:lpstr>Виды систем</vt:lpstr>
      <vt:lpstr>Западный рынок автоматизированных систем управления документами</vt:lpstr>
      <vt:lpstr>Западный рынок автоматизированных систем управления документами</vt:lpstr>
      <vt:lpstr>Западный рынок автоматизированных систем управления документами</vt:lpstr>
      <vt:lpstr>Западный рынок автоматизированных систем управления документами</vt:lpstr>
      <vt:lpstr>Выручка ключевых вендоров на мировом рынке ECM, 2012-2013, $ млн  (по данным IDC)</vt:lpstr>
      <vt:lpstr>Магический квадрант Gartner</vt:lpstr>
      <vt:lpstr>Российский рынок СЭД</vt:lpstr>
      <vt:lpstr>Российский рынок СЭД</vt:lpstr>
      <vt:lpstr>Лидеры по количеству проектов</vt:lpstr>
      <vt:lpstr>Опыт организаций</vt:lpstr>
      <vt:lpstr>Опыт организаций</vt:lpstr>
      <vt:lpstr>ТОП-10 </vt:lpstr>
      <vt:lpstr>Российский рынок СЭД</vt:lpstr>
      <vt:lpstr>Разработчики</vt:lpstr>
      <vt:lpstr>Программное обеспечение</vt:lpstr>
      <vt:lpstr>Белорусский рынок СЭД</vt:lpstr>
      <vt:lpstr>Белорусский рынок СЭД</vt:lpstr>
      <vt:lpstr>Практика использования ЭД в Беларуси</vt:lpstr>
      <vt:lpstr>Практика использования ЭД в Беларуси</vt:lpstr>
      <vt:lpstr>Практика использования ЭД в Беларуси</vt:lpstr>
      <vt:lpstr>Практика использования ЭД в Беларуси</vt:lpstr>
      <vt:lpstr>Практика использования ЭД в Беларуси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</dc:creator>
  <cp:lastModifiedBy>user</cp:lastModifiedBy>
  <cp:revision>25</cp:revision>
  <dcterms:created xsi:type="dcterms:W3CDTF">2015-02-23T16:03:11Z</dcterms:created>
  <dcterms:modified xsi:type="dcterms:W3CDTF">2017-10-16T15:42:42Z</dcterms:modified>
</cp:coreProperties>
</file>