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68" r:id="rId18"/>
    <p:sldId id="273" r:id="rId19"/>
    <p:sldId id="275" r:id="rId20"/>
    <p:sldId id="276" r:id="rId21"/>
    <p:sldId id="277" r:id="rId22"/>
    <p:sldId id="278" r:id="rId23"/>
    <p:sldId id="279" r:id="rId24"/>
    <p:sldId id="280" r:id="rId25"/>
    <p:sldId id="274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F3BA32-B0EC-46C7-9156-8B16C21ABD37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9F648E98-2530-46F7-8243-B657BEC41F4C}">
      <dgm:prSet phldrT="[Текст]"/>
      <dgm:spPr/>
      <dgm:t>
        <a:bodyPr/>
        <a:lstStyle/>
        <a:p>
          <a:r>
            <a:rPr lang="ru-RU" b="1" dirty="0" smtClean="0"/>
            <a:t>Организационно-правовое обеспечение</a:t>
          </a:r>
          <a:endParaRPr lang="ru-RU" b="1" dirty="0"/>
        </a:p>
      </dgm:t>
    </dgm:pt>
    <dgm:pt modelId="{C39E78E5-9E3E-455D-BF93-424ECCEA944F}" type="parTrans" cxnId="{F8F9EB83-F4BE-483D-938E-4EBD90C5DACD}">
      <dgm:prSet/>
      <dgm:spPr/>
      <dgm:t>
        <a:bodyPr/>
        <a:lstStyle/>
        <a:p>
          <a:endParaRPr lang="ru-RU"/>
        </a:p>
      </dgm:t>
    </dgm:pt>
    <dgm:pt modelId="{809A197B-F2D3-4431-8E1B-ABC934808F92}" type="sibTrans" cxnId="{F8F9EB83-F4BE-483D-938E-4EBD90C5DACD}">
      <dgm:prSet/>
      <dgm:spPr/>
      <dgm:t>
        <a:bodyPr/>
        <a:lstStyle/>
        <a:p>
          <a:endParaRPr lang="ru-RU"/>
        </a:p>
      </dgm:t>
    </dgm:pt>
    <dgm:pt modelId="{22963DDC-C29F-4301-A240-5C3AB3FB92F6}">
      <dgm:prSet phldrT="[Текст]"/>
      <dgm:spPr/>
      <dgm:t>
        <a:bodyPr/>
        <a:lstStyle/>
        <a:p>
          <a:r>
            <a:rPr lang="ru-RU" b="1" dirty="0" smtClean="0"/>
            <a:t>Автоматизированная технология подготовки документов</a:t>
          </a:r>
          <a:endParaRPr lang="ru-RU" b="1" dirty="0"/>
        </a:p>
      </dgm:t>
    </dgm:pt>
    <dgm:pt modelId="{54C65511-1310-4B09-B0ED-1E749ACB8271}" type="parTrans" cxnId="{FD38BC3A-5BCF-483C-AECC-60FD84D70370}">
      <dgm:prSet/>
      <dgm:spPr/>
      <dgm:t>
        <a:bodyPr/>
        <a:lstStyle/>
        <a:p>
          <a:endParaRPr lang="ru-RU"/>
        </a:p>
      </dgm:t>
    </dgm:pt>
    <dgm:pt modelId="{C5FCEB88-4B17-4F95-BDAF-2BE06172006E}" type="sibTrans" cxnId="{FD38BC3A-5BCF-483C-AECC-60FD84D70370}">
      <dgm:prSet/>
      <dgm:spPr/>
      <dgm:t>
        <a:bodyPr/>
        <a:lstStyle/>
        <a:p>
          <a:endParaRPr lang="ru-RU"/>
        </a:p>
      </dgm:t>
    </dgm:pt>
    <dgm:pt modelId="{67322919-D2CB-4B25-80F8-C57DE768C46F}">
      <dgm:prSet phldrT="[Текст]"/>
      <dgm:spPr/>
      <dgm:t>
        <a:bodyPr/>
        <a:lstStyle/>
        <a:p>
          <a:r>
            <a:rPr lang="ru-RU" b="1" dirty="0" smtClean="0"/>
            <a:t>Технология обработки документов средствами оргтехники</a:t>
          </a:r>
          <a:endParaRPr lang="ru-RU" b="1" dirty="0"/>
        </a:p>
      </dgm:t>
    </dgm:pt>
    <dgm:pt modelId="{38F336A8-BC00-4CC8-AFD9-B03F7711E639}" type="parTrans" cxnId="{EB81FC51-691F-4B64-BFAF-03F827EC5E1A}">
      <dgm:prSet/>
      <dgm:spPr/>
      <dgm:t>
        <a:bodyPr/>
        <a:lstStyle/>
        <a:p>
          <a:endParaRPr lang="ru-RU"/>
        </a:p>
      </dgm:t>
    </dgm:pt>
    <dgm:pt modelId="{E2C30A0A-3281-4462-91F1-CA4B38D725BA}" type="sibTrans" cxnId="{EB81FC51-691F-4B64-BFAF-03F827EC5E1A}">
      <dgm:prSet/>
      <dgm:spPr/>
      <dgm:t>
        <a:bodyPr/>
        <a:lstStyle/>
        <a:p>
          <a:endParaRPr lang="ru-RU"/>
        </a:p>
      </dgm:t>
    </dgm:pt>
    <dgm:pt modelId="{39B3C40E-D85A-4525-B664-094438099392}">
      <dgm:prSet phldrT="[Текст]"/>
      <dgm:spPr/>
      <dgm:t>
        <a:bodyPr/>
        <a:lstStyle/>
        <a:p>
          <a:r>
            <a:rPr lang="ru-RU" b="1" dirty="0" smtClean="0"/>
            <a:t>Документальная база</a:t>
          </a:r>
          <a:endParaRPr lang="ru-RU" b="1" dirty="0"/>
        </a:p>
      </dgm:t>
    </dgm:pt>
    <dgm:pt modelId="{1E105252-41AF-4957-AFCF-B5C419690EC5}" type="parTrans" cxnId="{F7E965B2-F21D-4072-8634-69F7D8C479D0}">
      <dgm:prSet/>
      <dgm:spPr/>
      <dgm:t>
        <a:bodyPr/>
        <a:lstStyle/>
        <a:p>
          <a:endParaRPr lang="ru-RU"/>
        </a:p>
      </dgm:t>
    </dgm:pt>
    <dgm:pt modelId="{7722B76D-2AF8-4743-AA89-65CA91F75182}" type="sibTrans" cxnId="{F7E965B2-F21D-4072-8634-69F7D8C479D0}">
      <dgm:prSet/>
      <dgm:spPr/>
      <dgm:t>
        <a:bodyPr/>
        <a:lstStyle/>
        <a:p>
          <a:endParaRPr lang="ru-RU"/>
        </a:p>
      </dgm:t>
    </dgm:pt>
    <dgm:pt modelId="{40A40F32-9C5B-441E-888D-F7B00E08B9DE}">
      <dgm:prSet phldrT="[Текст]"/>
      <dgm:spPr/>
      <dgm:t>
        <a:bodyPr/>
        <a:lstStyle/>
        <a:p>
          <a:r>
            <a:rPr lang="ru-RU" b="1" i="1" dirty="0" smtClean="0"/>
            <a:t>Подсистема «Законодательство»</a:t>
          </a:r>
          <a:endParaRPr lang="ru-RU" b="1" i="1" dirty="0"/>
        </a:p>
      </dgm:t>
    </dgm:pt>
    <dgm:pt modelId="{7597D132-0436-4E62-BDD7-F0299C168801}" type="parTrans" cxnId="{F586ABB9-1EC5-47C4-B20F-41E53EBEB39C}">
      <dgm:prSet/>
      <dgm:spPr/>
      <dgm:t>
        <a:bodyPr/>
        <a:lstStyle/>
        <a:p>
          <a:endParaRPr lang="ru-RU"/>
        </a:p>
      </dgm:t>
    </dgm:pt>
    <dgm:pt modelId="{27DD860E-28F9-4595-9A47-B347F26AFCBB}" type="sibTrans" cxnId="{F586ABB9-1EC5-47C4-B20F-41E53EBEB39C}">
      <dgm:prSet/>
      <dgm:spPr/>
      <dgm:t>
        <a:bodyPr/>
        <a:lstStyle/>
        <a:p>
          <a:endParaRPr lang="ru-RU"/>
        </a:p>
      </dgm:t>
    </dgm:pt>
    <dgm:pt modelId="{B78E248A-8B03-4534-8D7F-ED6D3833EA57}" type="pres">
      <dgm:prSet presAssocID="{3EF3BA32-B0EC-46C7-9156-8B16C21ABD37}" presName="compositeShape" presStyleCnt="0">
        <dgm:presLayoutVars>
          <dgm:dir/>
          <dgm:resizeHandles/>
        </dgm:presLayoutVars>
      </dgm:prSet>
      <dgm:spPr/>
    </dgm:pt>
    <dgm:pt modelId="{34024C94-0BF4-410F-80EF-C9046866C6FC}" type="pres">
      <dgm:prSet presAssocID="{3EF3BA32-B0EC-46C7-9156-8B16C21ABD37}" presName="pyramid" presStyleLbl="node1" presStyleIdx="0" presStyleCnt="1"/>
      <dgm:spPr>
        <a:ln>
          <a:solidFill>
            <a:schemeClr val="tx1"/>
          </a:solidFill>
        </a:ln>
      </dgm:spPr>
    </dgm:pt>
    <dgm:pt modelId="{DBE26847-04B7-4286-8A63-B478207DB6D5}" type="pres">
      <dgm:prSet presAssocID="{3EF3BA32-B0EC-46C7-9156-8B16C21ABD37}" presName="theList" presStyleCnt="0"/>
      <dgm:spPr/>
    </dgm:pt>
    <dgm:pt modelId="{98D0E3E6-35A4-44A6-AEB1-E21A8505DB58}" type="pres">
      <dgm:prSet presAssocID="{9F648E98-2530-46F7-8243-B657BEC41F4C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2FAD3D-DE31-4C95-BC57-403C2E1CADA7}" type="pres">
      <dgm:prSet presAssocID="{9F648E98-2530-46F7-8243-B657BEC41F4C}" presName="aSpace" presStyleCnt="0"/>
      <dgm:spPr/>
    </dgm:pt>
    <dgm:pt modelId="{991CD733-084C-4D38-AF3F-88B0D52FDAAE}" type="pres">
      <dgm:prSet presAssocID="{39B3C40E-D85A-4525-B664-094438099392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C14AF4-DB37-4D21-84EA-585E4FBF3A08}" type="pres">
      <dgm:prSet presAssocID="{39B3C40E-D85A-4525-B664-094438099392}" presName="aSpace" presStyleCnt="0"/>
      <dgm:spPr/>
    </dgm:pt>
    <dgm:pt modelId="{C14D2955-798B-4994-AD26-2B6E8E97F4B2}" type="pres">
      <dgm:prSet presAssocID="{22963DDC-C29F-4301-A240-5C3AB3FB92F6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A76BBB-C2BD-4585-9E22-CD3C7C1B04DA}" type="pres">
      <dgm:prSet presAssocID="{22963DDC-C29F-4301-A240-5C3AB3FB92F6}" presName="aSpace" presStyleCnt="0"/>
      <dgm:spPr/>
    </dgm:pt>
    <dgm:pt modelId="{95FDCAE9-B42D-47AE-9939-61859F4DCFD9}" type="pres">
      <dgm:prSet presAssocID="{67322919-D2CB-4B25-80F8-C57DE768C46F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ED1E3E-5AB0-47F2-87F1-1A571DFD8BED}" type="pres">
      <dgm:prSet presAssocID="{67322919-D2CB-4B25-80F8-C57DE768C46F}" presName="aSpace" presStyleCnt="0"/>
      <dgm:spPr/>
    </dgm:pt>
    <dgm:pt modelId="{11EBA81F-06A8-45D7-9B24-03822015CF21}" type="pres">
      <dgm:prSet presAssocID="{40A40F32-9C5B-441E-888D-F7B00E08B9DE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22ED72-4A05-4305-B7FD-C12079121ED4}" type="pres">
      <dgm:prSet presAssocID="{40A40F32-9C5B-441E-888D-F7B00E08B9DE}" presName="aSpace" presStyleCnt="0"/>
      <dgm:spPr/>
    </dgm:pt>
  </dgm:ptLst>
  <dgm:cxnLst>
    <dgm:cxn modelId="{22B741BC-EF1A-4D92-B184-4404B3C91336}" type="presOf" srcId="{9F648E98-2530-46F7-8243-B657BEC41F4C}" destId="{98D0E3E6-35A4-44A6-AEB1-E21A8505DB58}" srcOrd="0" destOrd="0" presId="urn:microsoft.com/office/officeart/2005/8/layout/pyramid2"/>
    <dgm:cxn modelId="{F8F9EB83-F4BE-483D-938E-4EBD90C5DACD}" srcId="{3EF3BA32-B0EC-46C7-9156-8B16C21ABD37}" destId="{9F648E98-2530-46F7-8243-B657BEC41F4C}" srcOrd="0" destOrd="0" parTransId="{C39E78E5-9E3E-455D-BF93-424ECCEA944F}" sibTransId="{809A197B-F2D3-4431-8E1B-ABC934808F92}"/>
    <dgm:cxn modelId="{F7E965B2-F21D-4072-8634-69F7D8C479D0}" srcId="{3EF3BA32-B0EC-46C7-9156-8B16C21ABD37}" destId="{39B3C40E-D85A-4525-B664-094438099392}" srcOrd="1" destOrd="0" parTransId="{1E105252-41AF-4957-AFCF-B5C419690EC5}" sibTransId="{7722B76D-2AF8-4743-AA89-65CA91F75182}"/>
    <dgm:cxn modelId="{F586ABB9-1EC5-47C4-B20F-41E53EBEB39C}" srcId="{3EF3BA32-B0EC-46C7-9156-8B16C21ABD37}" destId="{40A40F32-9C5B-441E-888D-F7B00E08B9DE}" srcOrd="4" destOrd="0" parTransId="{7597D132-0436-4E62-BDD7-F0299C168801}" sibTransId="{27DD860E-28F9-4595-9A47-B347F26AFCBB}"/>
    <dgm:cxn modelId="{C84FAA31-0136-4FCE-92FC-CD6D59E88F57}" type="presOf" srcId="{39B3C40E-D85A-4525-B664-094438099392}" destId="{991CD733-084C-4D38-AF3F-88B0D52FDAAE}" srcOrd="0" destOrd="0" presId="urn:microsoft.com/office/officeart/2005/8/layout/pyramid2"/>
    <dgm:cxn modelId="{EB81FC51-691F-4B64-BFAF-03F827EC5E1A}" srcId="{3EF3BA32-B0EC-46C7-9156-8B16C21ABD37}" destId="{67322919-D2CB-4B25-80F8-C57DE768C46F}" srcOrd="3" destOrd="0" parTransId="{38F336A8-BC00-4CC8-AFD9-B03F7711E639}" sibTransId="{E2C30A0A-3281-4462-91F1-CA4B38D725BA}"/>
    <dgm:cxn modelId="{FF197960-46C9-49A2-A461-CA5C6D289077}" type="presOf" srcId="{3EF3BA32-B0EC-46C7-9156-8B16C21ABD37}" destId="{B78E248A-8B03-4534-8D7F-ED6D3833EA57}" srcOrd="0" destOrd="0" presId="urn:microsoft.com/office/officeart/2005/8/layout/pyramid2"/>
    <dgm:cxn modelId="{6AD0F60F-E3B7-414A-981B-BB6705B34CEE}" type="presOf" srcId="{40A40F32-9C5B-441E-888D-F7B00E08B9DE}" destId="{11EBA81F-06A8-45D7-9B24-03822015CF21}" srcOrd="0" destOrd="0" presId="urn:microsoft.com/office/officeart/2005/8/layout/pyramid2"/>
    <dgm:cxn modelId="{8D669992-1E5F-4171-8B12-36977130A049}" type="presOf" srcId="{67322919-D2CB-4B25-80F8-C57DE768C46F}" destId="{95FDCAE9-B42D-47AE-9939-61859F4DCFD9}" srcOrd="0" destOrd="0" presId="urn:microsoft.com/office/officeart/2005/8/layout/pyramid2"/>
    <dgm:cxn modelId="{FD38BC3A-5BCF-483C-AECC-60FD84D70370}" srcId="{3EF3BA32-B0EC-46C7-9156-8B16C21ABD37}" destId="{22963DDC-C29F-4301-A240-5C3AB3FB92F6}" srcOrd="2" destOrd="0" parTransId="{54C65511-1310-4B09-B0ED-1E749ACB8271}" sibTransId="{C5FCEB88-4B17-4F95-BDAF-2BE06172006E}"/>
    <dgm:cxn modelId="{43A8ED1C-5AB4-4F28-9541-F267F6B387C4}" type="presOf" srcId="{22963DDC-C29F-4301-A240-5C3AB3FB92F6}" destId="{C14D2955-798B-4994-AD26-2B6E8E97F4B2}" srcOrd="0" destOrd="0" presId="urn:microsoft.com/office/officeart/2005/8/layout/pyramid2"/>
    <dgm:cxn modelId="{4943438D-2386-4D57-9592-AC4F66D467BD}" type="presParOf" srcId="{B78E248A-8B03-4534-8D7F-ED6D3833EA57}" destId="{34024C94-0BF4-410F-80EF-C9046866C6FC}" srcOrd="0" destOrd="0" presId="urn:microsoft.com/office/officeart/2005/8/layout/pyramid2"/>
    <dgm:cxn modelId="{5A129128-A5CE-411D-BCBD-38E5752780DE}" type="presParOf" srcId="{B78E248A-8B03-4534-8D7F-ED6D3833EA57}" destId="{DBE26847-04B7-4286-8A63-B478207DB6D5}" srcOrd="1" destOrd="0" presId="urn:microsoft.com/office/officeart/2005/8/layout/pyramid2"/>
    <dgm:cxn modelId="{2253A187-562A-4268-855A-D3F8BB3F73B5}" type="presParOf" srcId="{DBE26847-04B7-4286-8A63-B478207DB6D5}" destId="{98D0E3E6-35A4-44A6-AEB1-E21A8505DB58}" srcOrd="0" destOrd="0" presId="urn:microsoft.com/office/officeart/2005/8/layout/pyramid2"/>
    <dgm:cxn modelId="{F84EC39E-D969-4621-ABE6-22FCDD0B6503}" type="presParOf" srcId="{DBE26847-04B7-4286-8A63-B478207DB6D5}" destId="{D72FAD3D-DE31-4C95-BC57-403C2E1CADA7}" srcOrd="1" destOrd="0" presId="urn:microsoft.com/office/officeart/2005/8/layout/pyramid2"/>
    <dgm:cxn modelId="{9C212929-EE91-4E71-950F-97D32EE2DA13}" type="presParOf" srcId="{DBE26847-04B7-4286-8A63-B478207DB6D5}" destId="{991CD733-084C-4D38-AF3F-88B0D52FDAAE}" srcOrd="2" destOrd="0" presId="urn:microsoft.com/office/officeart/2005/8/layout/pyramid2"/>
    <dgm:cxn modelId="{B51E5036-72CD-49C8-94EB-FC156C15DCB3}" type="presParOf" srcId="{DBE26847-04B7-4286-8A63-B478207DB6D5}" destId="{CEC14AF4-DB37-4D21-84EA-585E4FBF3A08}" srcOrd="3" destOrd="0" presId="urn:microsoft.com/office/officeart/2005/8/layout/pyramid2"/>
    <dgm:cxn modelId="{51B294BB-0143-4545-AA75-CF0A14D12D77}" type="presParOf" srcId="{DBE26847-04B7-4286-8A63-B478207DB6D5}" destId="{C14D2955-798B-4994-AD26-2B6E8E97F4B2}" srcOrd="4" destOrd="0" presId="urn:microsoft.com/office/officeart/2005/8/layout/pyramid2"/>
    <dgm:cxn modelId="{99BAD552-6EF2-405C-AD6E-68C4CA36C33F}" type="presParOf" srcId="{DBE26847-04B7-4286-8A63-B478207DB6D5}" destId="{E2A76BBB-C2BD-4585-9E22-CD3C7C1B04DA}" srcOrd="5" destOrd="0" presId="urn:microsoft.com/office/officeart/2005/8/layout/pyramid2"/>
    <dgm:cxn modelId="{4970F126-3B47-4AF4-A0CC-7EE86A8E37A0}" type="presParOf" srcId="{DBE26847-04B7-4286-8A63-B478207DB6D5}" destId="{95FDCAE9-B42D-47AE-9939-61859F4DCFD9}" srcOrd="6" destOrd="0" presId="urn:microsoft.com/office/officeart/2005/8/layout/pyramid2"/>
    <dgm:cxn modelId="{0147D597-7E7C-4D4C-8A12-58E53A7DCF9E}" type="presParOf" srcId="{DBE26847-04B7-4286-8A63-B478207DB6D5}" destId="{E9ED1E3E-5AB0-47F2-87F1-1A571DFD8BED}" srcOrd="7" destOrd="0" presId="urn:microsoft.com/office/officeart/2005/8/layout/pyramid2"/>
    <dgm:cxn modelId="{CDBFC404-8A55-4810-AF94-165966C16BE6}" type="presParOf" srcId="{DBE26847-04B7-4286-8A63-B478207DB6D5}" destId="{11EBA81F-06A8-45D7-9B24-03822015CF21}" srcOrd="8" destOrd="0" presId="urn:microsoft.com/office/officeart/2005/8/layout/pyramid2"/>
    <dgm:cxn modelId="{0F9F4B84-5EA9-42ED-9C6B-CF85B6C1B828}" type="presParOf" srcId="{DBE26847-04B7-4286-8A63-B478207DB6D5}" destId="{9322ED72-4A05-4305-B7FD-C12079121ED4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024C94-0BF4-410F-80EF-C9046866C6FC}">
      <dsp:nvSpPr>
        <dsp:cNvPr id="0" name=""/>
        <dsp:cNvSpPr/>
      </dsp:nvSpPr>
      <dsp:spPr>
        <a:xfrm>
          <a:off x="3143073" y="0"/>
          <a:ext cx="4648312" cy="4648312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D0E3E6-35A4-44A6-AEB1-E21A8505DB58}">
      <dsp:nvSpPr>
        <dsp:cNvPr id="0" name=""/>
        <dsp:cNvSpPr/>
      </dsp:nvSpPr>
      <dsp:spPr>
        <a:xfrm>
          <a:off x="5467229" y="465285"/>
          <a:ext cx="3021402" cy="6609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Организационно-правовое обеспечение</a:t>
          </a:r>
          <a:endParaRPr lang="ru-RU" sz="1500" b="1" kern="1200" dirty="0"/>
        </a:p>
      </dsp:txBody>
      <dsp:txXfrm>
        <a:off x="5499493" y="497549"/>
        <a:ext cx="2956874" cy="596403"/>
      </dsp:txXfrm>
    </dsp:sp>
    <dsp:sp modelId="{991CD733-084C-4D38-AF3F-88B0D52FDAAE}">
      <dsp:nvSpPr>
        <dsp:cNvPr id="0" name=""/>
        <dsp:cNvSpPr/>
      </dsp:nvSpPr>
      <dsp:spPr>
        <a:xfrm>
          <a:off x="5467229" y="1208833"/>
          <a:ext cx="3021402" cy="6609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Документальная база</a:t>
          </a:r>
          <a:endParaRPr lang="ru-RU" sz="1500" b="1" kern="1200" dirty="0"/>
        </a:p>
      </dsp:txBody>
      <dsp:txXfrm>
        <a:off x="5499493" y="1241097"/>
        <a:ext cx="2956874" cy="596403"/>
      </dsp:txXfrm>
    </dsp:sp>
    <dsp:sp modelId="{C14D2955-798B-4994-AD26-2B6E8E97F4B2}">
      <dsp:nvSpPr>
        <dsp:cNvPr id="0" name=""/>
        <dsp:cNvSpPr/>
      </dsp:nvSpPr>
      <dsp:spPr>
        <a:xfrm>
          <a:off x="5467229" y="1952381"/>
          <a:ext cx="3021402" cy="6609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Автоматизированная технология подготовки документов</a:t>
          </a:r>
          <a:endParaRPr lang="ru-RU" sz="1500" b="1" kern="1200" dirty="0"/>
        </a:p>
      </dsp:txBody>
      <dsp:txXfrm>
        <a:off x="5499493" y="1984645"/>
        <a:ext cx="2956874" cy="596403"/>
      </dsp:txXfrm>
    </dsp:sp>
    <dsp:sp modelId="{95FDCAE9-B42D-47AE-9939-61859F4DCFD9}">
      <dsp:nvSpPr>
        <dsp:cNvPr id="0" name=""/>
        <dsp:cNvSpPr/>
      </dsp:nvSpPr>
      <dsp:spPr>
        <a:xfrm>
          <a:off x="5467229" y="2695930"/>
          <a:ext cx="3021402" cy="6609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Технология обработки документов средствами оргтехники</a:t>
          </a:r>
          <a:endParaRPr lang="ru-RU" sz="1500" b="1" kern="1200" dirty="0"/>
        </a:p>
      </dsp:txBody>
      <dsp:txXfrm>
        <a:off x="5499493" y="2728194"/>
        <a:ext cx="2956874" cy="596403"/>
      </dsp:txXfrm>
    </dsp:sp>
    <dsp:sp modelId="{11EBA81F-06A8-45D7-9B24-03822015CF21}">
      <dsp:nvSpPr>
        <dsp:cNvPr id="0" name=""/>
        <dsp:cNvSpPr/>
      </dsp:nvSpPr>
      <dsp:spPr>
        <a:xfrm>
          <a:off x="5467229" y="3439478"/>
          <a:ext cx="3021402" cy="6609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i="1" kern="1200" dirty="0" smtClean="0"/>
            <a:t>Подсистема «Законодательство»</a:t>
          </a:r>
          <a:endParaRPr lang="ru-RU" sz="1500" b="1" i="1" kern="1200" dirty="0"/>
        </a:p>
      </dsp:txBody>
      <dsp:txXfrm>
        <a:off x="5499493" y="3471742"/>
        <a:ext cx="2956874" cy="5964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72A824BA-DFE4-4116-8CA6-4BEC25B79788}" type="datetimeFigureOut">
              <a:rPr lang="ru-RU" smtClean="0"/>
              <a:t>15.02.2016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A5385B3B-79FB-4333-B8CA-A58EA83B5A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609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824BA-DFE4-4116-8CA6-4BEC25B79788}" type="datetimeFigureOut">
              <a:rPr lang="ru-RU" smtClean="0"/>
              <a:t>15.02.2016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85B3B-79FB-4333-B8CA-A58EA83B5A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413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824BA-DFE4-4116-8CA6-4BEC25B79788}" type="datetimeFigureOut">
              <a:rPr lang="ru-RU" smtClean="0"/>
              <a:t>15.02.2016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85B3B-79FB-4333-B8CA-A58EA83B5A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78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824BA-DFE4-4116-8CA6-4BEC25B79788}" type="datetimeFigureOut">
              <a:rPr lang="ru-RU" smtClean="0"/>
              <a:t>15.02.2016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85B3B-79FB-4333-B8CA-A58EA83B5A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1578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824BA-DFE4-4116-8CA6-4BEC25B79788}" type="datetimeFigureOut">
              <a:rPr lang="ru-RU" smtClean="0"/>
              <a:t>15.02.2016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85B3B-79FB-4333-B8CA-A58EA83B5A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53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824BA-DFE4-4116-8CA6-4BEC25B79788}" type="datetimeFigureOut">
              <a:rPr lang="ru-RU" smtClean="0"/>
              <a:t>15.02.2016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85B3B-79FB-4333-B8CA-A58EA83B5A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19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824BA-DFE4-4116-8CA6-4BEC25B79788}" type="datetimeFigureOut">
              <a:rPr lang="ru-RU" smtClean="0"/>
              <a:t>15.02.2016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85B3B-79FB-4333-B8CA-A58EA83B5A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156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824BA-DFE4-4116-8CA6-4BEC25B79788}" type="datetimeFigureOut">
              <a:rPr lang="ru-RU" smtClean="0"/>
              <a:t>15.02.2016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85B3B-79FB-4333-B8CA-A58EA83B5A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035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824BA-DFE4-4116-8CA6-4BEC25B79788}" type="datetimeFigureOut">
              <a:rPr lang="ru-RU" smtClean="0"/>
              <a:t>15.02.2016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85B3B-79FB-4333-B8CA-A58EA83B5A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4514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824BA-DFE4-4116-8CA6-4BEC25B79788}" type="datetimeFigureOut">
              <a:rPr lang="ru-RU" smtClean="0"/>
              <a:t>15.02.2016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A5385B3B-79FB-4333-B8CA-A58EA83B5A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350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72A824BA-DFE4-4116-8CA6-4BEC25B79788}" type="datetimeFigureOut">
              <a:rPr lang="ru-RU" smtClean="0"/>
              <a:t>15.02.2016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A5385B3B-79FB-4333-B8CA-A58EA83B5A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5299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72A824BA-DFE4-4116-8CA6-4BEC25B79788}" type="datetimeFigureOut">
              <a:rPr lang="ru-RU" smtClean="0"/>
              <a:t>15.02.2016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A5385B3B-79FB-4333-B8CA-A58EA83B5A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99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6600" b="1" dirty="0" smtClean="0"/>
              <a:t>Автоматизация делопроизводства в органах государственной власти и  управления</a:t>
            </a:r>
            <a:endParaRPr lang="ru-RU" sz="6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9223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7606" y="176804"/>
            <a:ext cx="10772775" cy="1033431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Второй этап (1990-2010 гг.)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9624" y="1075765"/>
            <a:ext cx="11658600" cy="5782235"/>
          </a:xfrm>
        </p:spPr>
        <p:txBody>
          <a:bodyPr>
            <a:noAutofit/>
          </a:bodyPr>
          <a:lstStyle/>
          <a:p>
            <a:r>
              <a:rPr lang="ru-RU" sz="3200" u="sng" dirty="0" smtClean="0"/>
              <a:t>Аппаратное обеспечение</a:t>
            </a:r>
            <a:r>
              <a:rPr lang="ru-RU" sz="3200" dirty="0" smtClean="0"/>
              <a:t>: ПК.</a:t>
            </a:r>
          </a:p>
          <a:p>
            <a:pPr marL="1438275" indent="-1438275">
              <a:buNone/>
            </a:pPr>
            <a:r>
              <a:rPr lang="ru-RU" sz="3200" u="sng" dirty="0" smtClean="0"/>
              <a:t>Сетевые технологии</a:t>
            </a:r>
            <a:r>
              <a:rPr lang="ru-RU" sz="3200" dirty="0" smtClean="0"/>
              <a:t>: локальные вычислительные сети, глобальная сеть Интернет.</a:t>
            </a:r>
          </a:p>
          <a:p>
            <a:pPr>
              <a:spcBef>
                <a:spcPts val="0"/>
              </a:spcBef>
            </a:pPr>
            <a:endParaRPr lang="ru-RU" sz="800" dirty="0"/>
          </a:p>
          <a:p>
            <a:pPr marL="1076325" indent="-1076325">
              <a:spcBef>
                <a:spcPts val="0"/>
              </a:spcBef>
              <a:buNone/>
            </a:pPr>
            <a:r>
              <a:rPr lang="ru-RU" sz="3200" u="sng" dirty="0" smtClean="0"/>
              <a:t>Программное обеспечение</a:t>
            </a:r>
            <a:r>
              <a:rPr lang="ru-RU" sz="3200" dirty="0" smtClean="0"/>
              <a:t>: СУБД;</a:t>
            </a:r>
          </a:p>
          <a:p>
            <a:pPr marL="1438275" indent="0">
              <a:spcBef>
                <a:spcPts val="0"/>
              </a:spcBef>
              <a:buNone/>
            </a:pPr>
            <a:r>
              <a:rPr lang="ru-RU" sz="3200" dirty="0" smtClean="0"/>
              <a:t>системы автоматизации бухгалтерского и финансового учета, корпоративного управления;</a:t>
            </a:r>
          </a:p>
          <a:p>
            <a:pPr marL="1438275" indent="0">
              <a:spcBef>
                <a:spcPts val="0"/>
              </a:spcBef>
              <a:buNone/>
            </a:pPr>
            <a:r>
              <a:rPr lang="ru-RU" sz="3200" dirty="0" smtClean="0"/>
              <a:t>системы электронного документооборота;</a:t>
            </a:r>
          </a:p>
          <a:p>
            <a:pPr marL="1438275" indent="0">
              <a:spcBef>
                <a:spcPts val="0"/>
              </a:spcBef>
              <a:buNone/>
            </a:pPr>
            <a:r>
              <a:rPr lang="ru-RU" sz="3200" dirty="0" smtClean="0"/>
              <a:t>Общегосударственная автоматизированная система (ОАИС);</a:t>
            </a:r>
          </a:p>
          <a:p>
            <a:pPr marL="1438275" indent="0">
              <a:spcBef>
                <a:spcPts val="0"/>
              </a:spcBef>
              <a:buNone/>
            </a:pPr>
            <a:r>
              <a:rPr lang="ru-RU" sz="3200" dirty="0" smtClean="0"/>
              <a:t>Система межведомственного документооборота (СМДО);</a:t>
            </a:r>
          </a:p>
          <a:p>
            <a:pPr marL="1438275" indent="0">
              <a:spcBef>
                <a:spcPts val="0"/>
              </a:spcBef>
              <a:buNone/>
            </a:pPr>
            <a:r>
              <a:rPr lang="ru-RU" sz="3200" dirty="0" smtClean="0"/>
              <a:t>электронная почта государственных органов </a:t>
            </a:r>
            <a:r>
              <a:rPr lang="en-US" sz="3200" dirty="0" err="1" smtClean="0"/>
              <a:t>MailGov</a:t>
            </a:r>
            <a:endParaRPr lang="en-US" sz="3200" dirty="0" smtClean="0"/>
          </a:p>
          <a:p>
            <a:pPr marL="1076325" indent="442913">
              <a:spcBef>
                <a:spcPts val="0"/>
              </a:spcBef>
              <a:buNone/>
            </a:pPr>
            <a:r>
              <a:rPr lang="ru-RU" sz="3200" dirty="0" smtClean="0"/>
              <a:t>…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913361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7606" y="109568"/>
            <a:ext cx="10772775" cy="1141008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Периодизация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6" y="1250576"/>
            <a:ext cx="10753725" cy="4527289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1990-</a:t>
            </a:r>
            <a:r>
              <a:rPr lang="ru-RU" sz="2800" b="1" dirty="0" err="1" smtClean="0"/>
              <a:t>ые</a:t>
            </a:r>
            <a:r>
              <a:rPr lang="ru-RU" sz="2800" b="1" dirty="0" smtClean="0"/>
              <a:t> годы – создание корпоративных информационных систем (</a:t>
            </a:r>
            <a:r>
              <a:rPr lang="en-US" sz="2800" b="1" dirty="0" smtClean="0"/>
              <a:t>ERP</a:t>
            </a:r>
            <a:r>
              <a:rPr lang="ru-RU" sz="2800" b="1" dirty="0" smtClean="0"/>
              <a:t> класса), автоматизация работы с бухгалтерскими и финансовыми документами.</a:t>
            </a:r>
          </a:p>
          <a:p>
            <a:pPr marL="0" indent="0">
              <a:buNone/>
            </a:pPr>
            <a:endParaRPr lang="ru-RU" sz="2800" b="1" dirty="0"/>
          </a:p>
          <a:p>
            <a:pPr marL="0" indent="0">
              <a:buNone/>
            </a:pPr>
            <a:r>
              <a:rPr lang="ru-RU" sz="2800" b="1" dirty="0" smtClean="0"/>
              <a:t>Нач. 2000-ых годов – тенденция внедрения СЭД в министерствах и государственных организациях.</a:t>
            </a:r>
          </a:p>
          <a:p>
            <a:pPr marL="0" indent="0">
              <a:buNone/>
            </a:pPr>
            <a:endParaRPr lang="ru-RU" sz="2800" b="1" dirty="0" smtClean="0"/>
          </a:p>
          <a:p>
            <a:pPr marL="0" indent="0">
              <a:buNone/>
            </a:pPr>
            <a:r>
              <a:rPr lang="ru-RU" sz="2800" b="1" dirty="0" smtClean="0"/>
              <a:t>Конец 2000-ых годов – предпосылки создания «электронного правительства».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4473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9307" y="42333"/>
            <a:ext cx="10772775" cy="1087220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Основания: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9307" y="989703"/>
            <a:ext cx="11176187" cy="3766185"/>
          </a:xfrm>
        </p:spPr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r>
              <a:rPr lang="ru-RU" sz="3200" b="1" dirty="0" smtClean="0"/>
              <a:t>Закон </a:t>
            </a:r>
            <a:r>
              <a:rPr lang="ru-RU" sz="3200" b="1" dirty="0" smtClean="0"/>
              <a:t>«Об информатизации» (1995 г.)</a:t>
            </a:r>
          </a:p>
          <a:p>
            <a:r>
              <a:rPr lang="ru-RU" sz="3200" b="1" dirty="0"/>
              <a:t>Закон </a:t>
            </a:r>
            <a:r>
              <a:rPr lang="ru-RU" sz="3200" b="1" dirty="0"/>
              <a:t>«Об информации, информатизации и защите информации</a:t>
            </a:r>
            <a:r>
              <a:rPr lang="ru-RU" sz="3200" b="1" dirty="0"/>
              <a:t>» (2008 г.)</a:t>
            </a:r>
            <a:endParaRPr lang="ru-RU" sz="3200" b="1" dirty="0"/>
          </a:p>
          <a:p>
            <a:endParaRPr lang="ru-RU" sz="3200" b="1" dirty="0" smtClean="0"/>
          </a:p>
          <a:p>
            <a:r>
              <a:rPr lang="ru-RU" sz="3200" b="1" dirty="0" smtClean="0"/>
              <a:t>Закон </a:t>
            </a:r>
            <a:r>
              <a:rPr lang="ru-RU" sz="3200" b="1" dirty="0" smtClean="0"/>
              <a:t>«Об электронном документе» (2000 г.)</a:t>
            </a:r>
          </a:p>
          <a:p>
            <a:r>
              <a:rPr lang="ru-RU" sz="3200" b="1" dirty="0" smtClean="0"/>
              <a:t>Закон «Об </a:t>
            </a:r>
            <a:r>
              <a:rPr lang="ru-RU" sz="3200" b="1" dirty="0"/>
              <a:t>электронном документе и электронной цифровой </a:t>
            </a:r>
            <a:r>
              <a:rPr lang="ru-RU" sz="3200" b="1" dirty="0" smtClean="0"/>
              <a:t>подписи» (2009 г.)</a:t>
            </a:r>
            <a:endParaRPr lang="ru-RU" sz="3200" b="1" dirty="0"/>
          </a:p>
          <a:p>
            <a:endParaRPr lang="ru-RU" sz="3200" b="1" dirty="0"/>
          </a:p>
          <a:p>
            <a:r>
              <a:rPr lang="ru-RU" sz="3200" b="1" dirty="0" smtClean="0"/>
              <a:t>Государственная программа </a:t>
            </a:r>
            <a:r>
              <a:rPr lang="ru-RU" sz="3200" b="1" dirty="0"/>
              <a:t>информатизации Республики Беларусь на 2003–2005 годы и на перспективу до 2010 года «Электронная Беларусь</a:t>
            </a:r>
            <a:r>
              <a:rPr lang="ru-RU" sz="3200" b="1" dirty="0" smtClean="0"/>
              <a:t>»</a:t>
            </a:r>
          </a:p>
          <a:p>
            <a:endParaRPr lang="ru-RU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47519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7606" y="217145"/>
            <a:ext cx="10772775" cy="1248584"/>
          </a:xfrm>
        </p:spPr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Электронный документооборот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9965" y="1465729"/>
            <a:ext cx="11618259" cy="4621419"/>
          </a:xfrm>
        </p:spPr>
        <p:txBody>
          <a:bodyPr>
            <a:normAutofit lnSpcReduction="10000"/>
          </a:bodyPr>
          <a:lstStyle/>
          <a:p>
            <a:r>
              <a:rPr lang="ru-RU" sz="3200" b="1" u="sng" dirty="0" smtClean="0"/>
              <a:t>Идеология: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dirty="0"/>
              <a:t>з</a:t>
            </a:r>
            <a:r>
              <a:rPr lang="ru-RU" sz="3200" dirty="0" smtClean="0"/>
              <a:t>акрытые КИС;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dirty="0" smtClean="0"/>
              <a:t>фиксированное число участников 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dirty="0"/>
              <a:t>е</a:t>
            </a:r>
            <a:r>
              <a:rPr lang="ru-RU" sz="3200" dirty="0" smtClean="0"/>
              <a:t>диный управляющий центр.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3200" dirty="0"/>
          </a:p>
          <a:p>
            <a:pPr marL="0" indent="0">
              <a:buNone/>
            </a:pPr>
            <a:r>
              <a:rPr lang="ru-RU" sz="3200" dirty="0" smtClean="0"/>
              <a:t>Электронная система межбанковских расчетов (2000 г.).</a:t>
            </a:r>
          </a:p>
          <a:p>
            <a:pPr marL="0" indent="0">
              <a:buNone/>
            </a:pPr>
            <a:r>
              <a:rPr lang="ru-RU" sz="3200" dirty="0" smtClean="0"/>
              <a:t>Система передачи данных персонифицированного учета (2003 г.).</a:t>
            </a:r>
          </a:p>
          <a:p>
            <a:pPr marL="0" indent="0">
              <a:buNone/>
            </a:pPr>
            <a:r>
              <a:rPr lang="ru-RU" sz="4000" b="1" dirty="0" smtClean="0"/>
              <a:t>…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14475439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7606" y="96121"/>
            <a:ext cx="10772775" cy="1100667"/>
          </a:xfrm>
        </p:spPr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Электронный документооборот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9965" y="1008529"/>
            <a:ext cx="11618259" cy="5078620"/>
          </a:xfrm>
        </p:spPr>
        <p:txBody>
          <a:bodyPr>
            <a:normAutofit fontScale="92500" lnSpcReduction="10000"/>
          </a:bodyPr>
          <a:lstStyle/>
          <a:p>
            <a:r>
              <a:rPr lang="ru-RU" sz="4000" b="1" dirty="0"/>
              <a:t>Государственная программа информатизации Республики </a:t>
            </a:r>
            <a:r>
              <a:rPr lang="ru-RU" sz="4000" b="1" dirty="0" smtClean="0"/>
              <a:t>Беларусь «Электронная Беларусь»:</a:t>
            </a:r>
          </a:p>
          <a:p>
            <a:pPr marL="631825" indent="0">
              <a:spcBef>
                <a:spcPts val="0"/>
              </a:spcBef>
              <a:buNone/>
            </a:pPr>
            <a:endParaRPr lang="ru-RU" sz="3600" b="1" dirty="0" smtClean="0"/>
          </a:p>
          <a:p>
            <a:pPr marL="742950" indent="-742950">
              <a:spcBef>
                <a:spcPts val="0"/>
              </a:spcBef>
              <a:buAutoNum type="arabicPeriod"/>
            </a:pPr>
            <a:r>
              <a:rPr lang="ru-RU" sz="4000" b="1" dirty="0" smtClean="0">
                <a:solidFill>
                  <a:srgbClr val="002060"/>
                </a:solidFill>
              </a:rPr>
              <a:t>Создание единой транспортной сети на основе единого формата (</a:t>
            </a:r>
            <a:r>
              <a:rPr lang="en-US" sz="4000" b="1" dirty="0" err="1" smtClean="0">
                <a:solidFill>
                  <a:srgbClr val="002060"/>
                </a:solidFill>
              </a:rPr>
              <a:t>MailGov</a:t>
            </a:r>
            <a:r>
              <a:rPr lang="ru-RU" sz="4000" b="1" dirty="0" smtClean="0">
                <a:solidFill>
                  <a:srgbClr val="002060"/>
                </a:solidFill>
              </a:rPr>
              <a:t>, СМДО).</a:t>
            </a:r>
          </a:p>
          <a:p>
            <a:pPr marL="742950" indent="-742950">
              <a:spcBef>
                <a:spcPts val="0"/>
              </a:spcBef>
              <a:buFont typeface="Arial" pitchFamily="34" charset="0"/>
              <a:buAutoNum type="arabicPeriod"/>
            </a:pPr>
            <a:r>
              <a:rPr lang="ru-RU" sz="4000" b="1" dirty="0" smtClean="0">
                <a:solidFill>
                  <a:srgbClr val="002060"/>
                </a:solidFill>
              </a:rPr>
              <a:t>Создание </a:t>
            </a:r>
            <a:r>
              <a:rPr lang="ru-RU" sz="4000" b="1" dirty="0">
                <a:solidFill>
                  <a:srgbClr val="002060"/>
                </a:solidFill>
              </a:rPr>
              <a:t>общегосударственной инфраструктуры открытых ключей (Оперативно-аналитический центр при Президенте Республики Беларусь</a:t>
            </a:r>
            <a:r>
              <a:rPr lang="ru-RU" sz="4000" b="1" dirty="0" smtClean="0">
                <a:solidFill>
                  <a:srgbClr val="002060"/>
                </a:solidFill>
              </a:rPr>
              <a:t>).</a:t>
            </a:r>
          </a:p>
          <a:p>
            <a:pPr marL="742950" indent="-742950">
              <a:spcBef>
                <a:spcPts val="0"/>
              </a:spcBef>
              <a:buFont typeface="Arial" pitchFamily="34" charset="0"/>
              <a:buAutoNum type="arabicPeriod"/>
            </a:pPr>
            <a:r>
              <a:rPr lang="ru-RU" sz="4000" b="1" dirty="0" smtClean="0">
                <a:solidFill>
                  <a:srgbClr val="002060"/>
                </a:solidFill>
              </a:rPr>
              <a:t>Создание общегосударственной автоматизированной информационной системы (ОАИС).</a:t>
            </a:r>
          </a:p>
          <a:p>
            <a:pPr marL="742950" indent="-742950">
              <a:spcBef>
                <a:spcPts val="0"/>
              </a:spcBef>
              <a:buFont typeface="Arial" pitchFamily="34" charset="0"/>
              <a:buAutoNum type="arabicPeriod"/>
            </a:pPr>
            <a:r>
              <a:rPr lang="ru-RU" sz="4000" b="1" dirty="0" smtClean="0">
                <a:solidFill>
                  <a:srgbClr val="002060"/>
                </a:solidFill>
              </a:rPr>
              <a:t>Создание единой системы архивного хранения ЭД.</a:t>
            </a:r>
            <a:endParaRPr lang="ru-RU" sz="4000" b="1" dirty="0">
              <a:solidFill>
                <a:srgbClr val="002060"/>
              </a:solidFill>
            </a:endParaRPr>
          </a:p>
          <a:p>
            <a:pPr marL="742950" indent="-742950">
              <a:spcBef>
                <a:spcPts val="0"/>
              </a:spcBef>
              <a:buAutoNum type="arabicPeriod"/>
            </a:pPr>
            <a:endParaRPr lang="ru-RU" sz="4000" b="1" dirty="0" smtClean="0">
              <a:solidFill>
                <a:srgbClr val="002060"/>
              </a:solidFill>
            </a:endParaRPr>
          </a:p>
          <a:p>
            <a:pPr marL="742950" indent="-742950">
              <a:spcBef>
                <a:spcPts val="0"/>
              </a:spcBef>
              <a:buAutoNum type="arabicPeriod"/>
            </a:pPr>
            <a:endParaRPr lang="ru-RU" sz="4000" b="1" dirty="0" smtClean="0">
              <a:solidFill>
                <a:srgbClr val="002060"/>
              </a:solidFill>
            </a:endParaRPr>
          </a:p>
          <a:p>
            <a:pPr marL="742950" indent="-742950">
              <a:spcBef>
                <a:spcPts val="0"/>
              </a:spcBef>
              <a:buAutoNum type="arabicPeriod"/>
            </a:pP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8796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7606" y="96121"/>
            <a:ext cx="10772775" cy="1100667"/>
          </a:xfrm>
        </p:spPr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Электронный документооборот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9965" y="1008529"/>
            <a:ext cx="11618259" cy="5078620"/>
          </a:xfrm>
        </p:spPr>
        <p:txBody>
          <a:bodyPr>
            <a:normAutofit fontScale="92500" lnSpcReduction="10000"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Типовые проектные решения автоматизированной системы документооборота для государственных органов (</a:t>
            </a:r>
            <a:r>
              <a:rPr lang="ru-RU" sz="4000" b="1" dirty="0" err="1" smtClean="0">
                <a:solidFill>
                  <a:srgbClr val="002060"/>
                </a:solidFill>
              </a:rPr>
              <a:t>БелНИЦЭД</a:t>
            </a:r>
            <a:r>
              <a:rPr lang="ru-RU" sz="4000" b="1" dirty="0" smtClean="0">
                <a:solidFill>
                  <a:srgbClr val="002060"/>
                </a:solidFill>
              </a:rPr>
              <a:t>, 2004 г.).</a:t>
            </a:r>
          </a:p>
          <a:p>
            <a:pPr marL="631825" indent="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3600" b="1" dirty="0" smtClean="0"/>
              <a:t>единый формат информационного сообщения (</a:t>
            </a:r>
            <a:r>
              <a:rPr lang="en-US" sz="3600" b="1" dirty="0" smtClean="0"/>
              <a:t>XML)</a:t>
            </a:r>
            <a:r>
              <a:rPr lang="ru-RU" sz="3600" b="1" dirty="0" smtClean="0"/>
              <a:t>;</a:t>
            </a:r>
          </a:p>
          <a:p>
            <a:pPr marL="631825" indent="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3600" b="1" dirty="0"/>
              <a:t>д</a:t>
            </a:r>
            <a:r>
              <a:rPr lang="ru-RU" sz="3600" b="1" dirty="0" smtClean="0"/>
              <a:t>оработка существующих СЭД.</a:t>
            </a:r>
          </a:p>
          <a:p>
            <a:pPr marL="631825" indent="0">
              <a:spcBef>
                <a:spcPts val="0"/>
              </a:spcBef>
              <a:buNone/>
            </a:pPr>
            <a:endParaRPr lang="ru-RU" sz="3600" b="1" dirty="0"/>
          </a:p>
          <a:p>
            <a:pPr marL="0" indent="0">
              <a:spcBef>
                <a:spcPts val="0"/>
              </a:spcBef>
              <a:buNone/>
            </a:pPr>
            <a:r>
              <a:rPr lang="ru-RU" sz="3600" b="1" dirty="0" smtClean="0"/>
              <a:t>Дело (Электронные офисные системы, </a:t>
            </a:r>
            <a:r>
              <a:rPr lang="ru-RU" sz="3600" b="1" dirty="0" err="1" smtClean="0"/>
              <a:t>г.Москва</a:t>
            </a:r>
            <a:r>
              <a:rPr lang="ru-RU" sz="3600" b="1" dirty="0" smtClean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600" b="1" dirty="0" smtClean="0"/>
              <a:t>Делопроизводство (</a:t>
            </a:r>
            <a:r>
              <a:rPr lang="en-US" sz="3600" b="1" dirty="0" smtClean="0"/>
              <a:t>IBA, </a:t>
            </a:r>
            <a:r>
              <a:rPr lang="ru-RU" sz="3600" b="1" dirty="0" err="1" smtClean="0"/>
              <a:t>г.Минск</a:t>
            </a:r>
            <a:r>
              <a:rPr lang="ru-RU" sz="3600" b="1" dirty="0" smtClean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600" b="1" dirty="0" smtClean="0"/>
              <a:t>ORCHID (</a:t>
            </a:r>
            <a:r>
              <a:rPr lang="ru-RU" sz="3600" b="1" dirty="0" smtClean="0"/>
              <a:t>ЗАО </a:t>
            </a:r>
            <a:r>
              <a:rPr lang="ru-RU" sz="3600" b="1" dirty="0" err="1" smtClean="0"/>
              <a:t>АлтоЛан</a:t>
            </a:r>
            <a:r>
              <a:rPr lang="ru-RU" sz="3600" b="1" dirty="0" smtClean="0"/>
              <a:t>, </a:t>
            </a:r>
            <a:r>
              <a:rPr lang="ru-RU" sz="3600" b="1" dirty="0" err="1" smtClean="0"/>
              <a:t>г.Минск</a:t>
            </a:r>
            <a:r>
              <a:rPr lang="en-US" sz="3600" b="1" dirty="0" smtClean="0"/>
              <a:t>)</a:t>
            </a:r>
            <a:r>
              <a:rPr lang="ru-RU" sz="3600" b="1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600" b="1" dirty="0" smtClean="0"/>
              <a:t>DWARF</a:t>
            </a:r>
            <a:r>
              <a:rPr lang="ru-RU" sz="3600" b="1" dirty="0" smtClean="0"/>
              <a:t> (Центр ИТ БГУИР, </a:t>
            </a:r>
            <a:r>
              <a:rPr lang="ru-RU" sz="3600" b="1" dirty="0" err="1" smtClean="0"/>
              <a:t>г.Минск</a:t>
            </a:r>
            <a:r>
              <a:rPr lang="ru-RU" sz="3600" b="1" dirty="0" smtClean="0"/>
              <a:t>);</a:t>
            </a:r>
            <a:endParaRPr lang="en-US" sz="36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3600" b="1" dirty="0" err="1" smtClean="0"/>
              <a:t>LanDocs</a:t>
            </a:r>
            <a:r>
              <a:rPr lang="ru-RU" sz="3600" b="1" dirty="0" smtClean="0"/>
              <a:t> (ЗАО Ланит, </a:t>
            </a:r>
            <a:r>
              <a:rPr lang="ru-RU" sz="3600" b="1" dirty="0" err="1" smtClean="0"/>
              <a:t>г.Москва</a:t>
            </a:r>
            <a:r>
              <a:rPr lang="ru-RU" sz="3600" b="1" dirty="0" smtClean="0"/>
              <a:t>);</a:t>
            </a:r>
            <a:endParaRPr lang="en-US" sz="36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3600" b="1" dirty="0" smtClean="0"/>
              <a:t>ISIDA DMS</a:t>
            </a:r>
            <a:r>
              <a:rPr lang="ru-RU" sz="3600" b="1" dirty="0" smtClean="0"/>
              <a:t> (Исида-Информатика, </a:t>
            </a:r>
            <a:r>
              <a:rPr lang="ru-RU" sz="3600" b="1" dirty="0" err="1" smtClean="0"/>
              <a:t>г.Витебск</a:t>
            </a:r>
            <a:r>
              <a:rPr lang="ru-RU" sz="3600" b="1" dirty="0" smtClean="0"/>
              <a:t>).</a:t>
            </a:r>
          </a:p>
          <a:p>
            <a:pPr marL="631825" indent="0">
              <a:spcBef>
                <a:spcPts val="0"/>
              </a:spcBef>
              <a:buNone/>
            </a:pPr>
            <a:endParaRPr lang="ru-RU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21339288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7606" y="163357"/>
            <a:ext cx="10772775" cy="1046878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Итоги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6" y="1210236"/>
            <a:ext cx="10753725" cy="4567630"/>
          </a:xfrm>
        </p:spPr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3200" dirty="0"/>
              <a:t>С</a:t>
            </a:r>
            <a:r>
              <a:rPr lang="ru-RU" sz="3200" dirty="0" smtClean="0"/>
              <a:t>оздание ИС, в которых функционируют ЭД.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200" dirty="0" smtClean="0"/>
              <a:t>Создание </a:t>
            </a:r>
            <a:r>
              <a:rPr lang="en-US" sz="3200" dirty="0" err="1" smtClean="0"/>
              <a:t>MailGov</a:t>
            </a:r>
            <a:r>
              <a:rPr lang="ru-RU" sz="32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200" dirty="0" smtClean="0"/>
              <a:t>ГРИР (Постановление Совета Министров Республики Беларусь 28 </a:t>
            </a:r>
            <a:r>
              <a:rPr lang="ru-RU" sz="3200" dirty="0"/>
              <a:t>августа </a:t>
            </a:r>
            <a:r>
              <a:rPr lang="ru-RU" sz="3200" dirty="0" smtClean="0"/>
              <a:t>2000г., </a:t>
            </a:r>
            <a:r>
              <a:rPr lang="en-US" sz="3200" dirty="0" smtClean="0"/>
              <a:t>http</a:t>
            </a:r>
            <a:r>
              <a:rPr lang="en-US" sz="3200" dirty="0"/>
              <a:t>://</a:t>
            </a:r>
            <a:r>
              <a:rPr lang="en-US" sz="3200" dirty="0" smtClean="0"/>
              <a:t>infores.mpt.gov.by/ir</a:t>
            </a:r>
            <a:r>
              <a:rPr lang="ru-RU" sz="3200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200" dirty="0" smtClean="0"/>
              <a:t>Разработка Концепции банковской инфраструктуры открытых ключей.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200" dirty="0" smtClean="0"/>
              <a:t>Создание нормативной правовой базы.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200" dirty="0" smtClean="0"/>
              <a:t>Отсутствие взаимодействия локальных СЭД, созданных на основе иных, чем Канцлер, программных продуктов, с СМДО.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97760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7606" y="149910"/>
            <a:ext cx="10772775" cy="1073772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Третий этап (2010 г. по </a:t>
            </a:r>
            <a:r>
              <a:rPr lang="ru-RU" b="1" dirty="0" err="1" smtClean="0">
                <a:solidFill>
                  <a:srgbClr val="002060"/>
                </a:solidFill>
              </a:rPr>
              <a:t>наст.вр</a:t>
            </a:r>
            <a:r>
              <a:rPr lang="ru-RU" b="1" dirty="0" smtClean="0">
                <a:solidFill>
                  <a:srgbClr val="002060"/>
                </a:solidFill>
              </a:rPr>
              <a:t>.)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668" y="1223682"/>
            <a:ext cx="10753725" cy="3766185"/>
          </a:xfrm>
        </p:spPr>
        <p:txBody>
          <a:bodyPr/>
          <a:lstStyle/>
          <a:p>
            <a:r>
              <a:rPr lang="ru-RU" sz="3200" b="1" dirty="0" smtClean="0"/>
              <a:t>Реализация концепции «Электронного правительства».</a:t>
            </a:r>
          </a:p>
          <a:p>
            <a:endParaRPr lang="ru-RU" sz="3200" b="1" dirty="0"/>
          </a:p>
          <a:p>
            <a:r>
              <a:rPr lang="ru-RU" sz="3200" b="1" u="sng" dirty="0" smtClean="0"/>
              <a:t>Системы</a:t>
            </a:r>
            <a:r>
              <a:rPr lang="ru-RU" sz="3200" b="1" dirty="0" smtClean="0"/>
              <a:t>: ВСЭД, СМДО, ОАИС, 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14061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7606" y="149910"/>
            <a:ext cx="10772775" cy="1073772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Основания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268" y="1325880"/>
            <a:ext cx="11587061" cy="4994238"/>
          </a:xfrm>
        </p:spPr>
        <p:txBody>
          <a:bodyPr>
            <a:normAutofit lnSpcReduction="10000"/>
          </a:bodyPr>
          <a:lstStyle/>
          <a:p>
            <a:r>
              <a:rPr lang="ru-RU" sz="3200" b="1" dirty="0" smtClean="0"/>
              <a:t>Закон «Об электронном документе и электронной цифровой подписи».</a:t>
            </a:r>
          </a:p>
          <a:p>
            <a:r>
              <a:rPr lang="ru-RU" sz="3200" b="1" dirty="0" smtClean="0"/>
              <a:t>Закон «Об информации, информатизации и защите информации».</a:t>
            </a:r>
          </a:p>
          <a:p>
            <a:r>
              <a:rPr lang="ru-RU" sz="3200" b="1" dirty="0"/>
              <a:t>Национальная программа ускоренного развития услуг в сфере информационно-коммуникационных технологий на 2011–2015 </a:t>
            </a:r>
            <a:r>
              <a:rPr lang="ru-RU" sz="3200" b="1" dirty="0" smtClean="0"/>
              <a:t>годы. Подпрограмма «Электронное правительство»</a:t>
            </a:r>
            <a:r>
              <a:rPr lang="ru-RU" sz="3200" dirty="0" smtClean="0"/>
              <a:t> </a:t>
            </a:r>
            <a:r>
              <a:rPr lang="ru-RU" sz="3200" dirty="0"/>
              <a:t>(утверждена Постановлением Совета Министров Республики Беларусь от 28 марта 2011 г. № </a:t>
            </a:r>
            <a:r>
              <a:rPr lang="ru-RU" sz="3200" dirty="0" smtClean="0"/>
              <a:t>384).</a:t>
            </a:r>
            <a:endParaRPr lang="ru-RU" sz="3200" b="1" dirty="0" smtClean="0"/>
          </a:p>
          <a:p>
            <a:r>
              <a:rPr lang="ru-RU" sz="3200" b="1" dirty="0" smtClean="0"/>
              <a:t>Указ Президента Республики Беларусь № 157 от 4 апреля 2013 г.</a:t>
            </a:r>
          </a:p>
          <a:p>
            <a:r>
              <a:rPr lang="ru-RU" sz="3200" b="1" dirty="0"/>
              <a:t>Указ Президента Республики Беларусь </a:t>
            </a:r>
            <a:r>
              <a:rPr lang="ru-RU" sz="3200" b="1" dirty="0"/>
              <a:t>№ </a:t>
            </a:r>
            <a:r>
              <a:rPr lang="ru-RU" sz="3200" b="1" dirty="0" smtClean="0"/>
              <a:t>542 от </a:t>
            </a:r>
            <a:r>
              <a:rPr lang="ru-RU" sz="3200" b="1" dirty="0"/>
              <a:t>31 декабря 2015 г. </a:t>
            </a:r>
            <a:endParaRPr lang="ru-RU" sz="32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45277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860" y="163357"/>
            <a:ext cx="10772775" cy="1060325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СМДО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2050" name="Picture 2" descr="Слайд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753" y="163357"/>
            <a:ext cx="8538882" cy="640416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0267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7606" y="353482"/>
            <a:ext cx="10772775" cy="1658198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Этапы: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4951" y="2011680"/>
            <a:ext cx="10753725" cy="3766185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sz="3600" b="1" dirty="0" smtClean="0"/>
              <a:t>1970 – 80-ые года.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600" b="1" dirty="0" smtClean="0"/>
              <a:t>1990 – 2010 года.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600" b="1" dirty="0" smtClean="0"/>
              <a:t>2011 – по наст. </a:t>
            </a:r>
            <a:r>
              <a:rPr lang="ru-RU" sz="3600" b="1" dirty="0" err="1" smtClean="0"/>
              <a:t>вр</a:t>
            </a:r>
            <a:r>
              <a:rPr lang="ru-RU" sz="3600" b="1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59969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7606" y="136462"/>
            <a:ext cx="10772775" cy="1194797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СМДО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7606" y="1460350"/>
            <a:ext cx="11135465" cy="3766185"/>
          </a:xfrm>
        </p:spPr>
        <p:txBody>
          <a:bodyPr>
            <a:normAutofit lnSpcReduction="10000"/>
          </a:bodyPr>
          <a:lstStyle/>
          <a:p>
            <a:pPr fontAlgn="base"/>
            <a:r>
              <a:rPr lang="ru-RU" sz="3200" b="1" dirty="0"/>
              <a:t>Начало проекта по созданию 1-й очереди СМДО — IV кв. 2008 г.</a:t>
            </a:r>
            <a:br>
              <a:rPr lang="ru-RU" sz="3200" b="1" dirty="0"/>
            </a:br>
            <a:r>
              <a:rPr lang="ru-RU" sz="3200" b="1" dirty="0"/>
              <a:t>Окончание проекта — II кв. 2010 г.</a:t>
            </a:r>
          </a:p>
          <a:p>
            <a:pPr fontAlgn="base"/>
            <a:r>
              <a:rPr lang="ru-RU" sz="3200" b="1" dirty="0"/>
              <a:t>Начало проекта по созданию 2-й очереди СМДО — I кв. 2012 г.</a:t>
            </a:r>
            <a:br>
              <a:rPr lang="ru-RU" sz="3200" b="1" dirty="0"/>
            </a:br>
            <a:r>
              <a:rPr lang="ru-RU" sz="3200" b="1" dirty="0"/>
              <a:t>Окончание проекта — IV кв. 2012 г</a:t>
            </a:r>
            <a:r>
              <a:rPr lang="ru-RU" sz="3200" b="1" dirty="0" smtClean="0"/>
              <a:t>.</a:t>
            </a:r>
          </a:p>
          <a:p>
            <a:pPr fontAlgn="base"/>
            <a:endParaRPr lang="ru-RU" sz="3200" b="1" dirty="0"/>
          </a:p>
          <a:p>
            <a:pPr fontAlgn="base"/>
            <a:r>
              <a:rPr lang="ru-RU" sz="3200" b="1" dirty="0" smtClean="0"/>
              <a:t>Исполнитель проекта – СП </a:t>
            </a:r>
            <a:r>
              <a:rPr lang="ru-RU" sz="3200" b="1" dirty="0"/>
              <a:t>ЗАО «Международный деловой альянс» (IBA </a:t>
            </a:r>
            <a:r>
              <a:rPr lang="ru-RU" sz="3200" b="1" dirty="0" err="1"/>
              <a:t>Minsk</a:t>
            </a:r>
            <a:r>
              <a:rPr lang="ru-RU" sz="3200" b="1" dirty="0"/>
              <a:t>).</a:t>
            </a:r>
            <a:endParaRPr lang="ru-RU" sz="3200" b="1" dirty="0" smtClean="0"/>
          </a:p>
          <a:p>
            <a:pPr fontAlgn="base"/>
            <a:r>
              <a:rPr lang="ru-RU" sz="3200" b="1" dirty="0" smtClean="0"/>
              <a:t>Платформа СМДО – Канцлер. </a:t>
            </a:r>
            <a:endParaRPr lang="ru-RU" sz="32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61484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7606" y="0"/>
            <a:ext cx="10772775" cy="1194797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ОАИС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558553" y="1194797"/>
            <a:ext cx="3200400" cy="1398494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</a:rPr>
              <a:t>ОАИС</a:t>
            </a:r>
            <a:endParaRPr lang="ru-RU" sz="4400" b="1" dirty="0">
              <a:solidFill>
                <a:srgbClr val="00206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627093" y="3953437"/>
            <a:ext cx="3092824" cy="2043952"/>
          </a:xfrm>
          <a:prstGeom prst="ellipse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u="sng" dirty="0" smtClean="0">
                <a:solidFill>
                  <a:srgbClr val="002060"/>
                </a:solidFill>
              </a:rPr>
              <a:t>Единый портал </a:t>
            </a:r>
            <a:r>
              <a:rPr lang="ru-RU" sz="2400" b="1" u="sng" dirty="0">
                <a:solidFill>
                  <a:srgbClr val="002060"/>
                </a:solidFill>
              </a:rPr>
              <a:t>электронных </a:t>
            </a:r>
            <a:r>
              <a:rPr lang="ru-RU" sz="2400" b="1" u="sng" dirty="0" smtClean="0">
                <a:solidFill>
                  <a:srgbClr val="002060"/>
                </a:solidFill>
              </a:rPr>
              <a:t>услуг</a:t>
            </a:r>
          </a:p>
          <a:p>
            <a:pPr algn="ctr"/>
            <a:r>
              <a:rPr lang="ru-RU" sz="2400" b="1" dirty="0">
                <a:solidFill>
                  <a:srgbClr val="002060"/>
                </a:solidFill>
              </a:rPr>
              <a:t> portal.gov.by</a:t>
            </a:r>
          </a:p>
        </p:txBody>
      </p:sp>
      <p:sp>
        <p:nvSpPr>
          <p:cNvPr id="6" name="Овал 5"/>
          <p:cNvSpPr/>
          <p:nvPr/>
        </p:nvSpPr>
        <p:spPr>
          <a:xfrm>
            <a:off x="7436224" y="4061014"/>
            <a:ext cx="3227294" cy="1828798"/>
          </a:xfrm>
          <a:prstGeom prst="ellips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u="sng" dirty="0" err="1" smtClean="0">
                <a:solidFill>
                  <a:srgbClr val="002060"/>
                </a:solidFill>
              </a:rPr>
              <a:t>Интранет</a:t>
            </a:r>
            <a:r>
              <a:rPr lang="ru-RU" sz="2400" b="1" u="sng" dirty="0" smtClean="0">
                <a:solidFill>
                  <a:srgbClr val="002060"/>
                </a:solidFill>
              </a:rPr>
              <a:t>-портал </a:t>
            </a:r>
            <a:r>
              <a:rPr lang="ru-RU" sz="2400" b="1" u="sng" dirty="0">
                <a:solidFill>
                  <a:srgbClr val="002060"/>
                </a:solidFill>
              </a:rPr>
              <a:t>ОАИС </a:t>
            </a:r>
            <a:r>
              <a:rPr lang="ru-RU" sz="2400" b="1" dirty="0">
                <a:solidFill>
                  <a:srgbClr val="002060"/>
                </a:solidFill>
              </a:rPr>
              <a:t>oais.by</a:t>
            </a:r>
          </a:p>
        </p:txBody>
      </p:sp>
      <p:sp>
        <p:nvSpPr>
          <p:cNvPr id="9" name="Стрелка вниз 8"/>
          <p:cNvSpPr/>
          <p:nvPr/>
        </p:nvSpPr>
        <p:spPr>
          <a:xfrm>
            <a:off x="5974528" y="2593291"/>
            <a:ext cx="399378" cy="983628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173505" y="3576919"/>
            <a:ext cx="3000712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5" idx="0"/>
          </p:cNvCxnSpPr>
          <p:nvPr/>
        </p:nvCxnSpPr>
        <p:spPr>
          <a:xfrm>
            <a:off x="3173505" y="3576919"/>
            <a:ext cx="0" cy="376518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9" idx="2"/>
          </p:cNvCxnSpPr>
          <p:nvPr/>
        </p:nvCxnSpPr>
        <p:spPr>
          <a:xfrm>
            <a:off x="6174217" y="3576919"/>
            <a:ext cx="287565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endCxn id="6" idx="0"/>
          </p:cNvCxnSpPr>
          <p:nvPr/>
        </p:nvCxnSpPr>
        <p:spPr>
          <a:xfrm>
            <a:off x="9049871" y="3576919"/>
            <a:ext cx="0" cy="48409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18718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4" y="28888"/>
            <a:ext cx="10772775" cy="93930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Информационное обеспечение </a:t>
            </a:r>
            <a:r>
              <a:rPr lang="ru-RU" b="1" dirty="0" smtClean="0">
                <a:solidFill>
                  <a:srgbClr val="002060"/>
                </a:solidFill>
              </a:rPr>
              <a:t>ОАИС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6918" y="833718"/>
            <a:ext cx="11633388" cy="5837032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Единый государственный регистр юридических лиц и индивидуальных предпринимателей;</a:t>
            </a:r>
          </a:p>
          <a:p>
            <a:r>
              <a:rPr lang="ru-RU" b="1" dirty="0"/>
              <a:t>Единый государственный регистр недвижимого имущества, прав на него и сделок с ним;</a:t>
            </a:r>
          </a:p>
          <a:p>
            <a:r>
              <a:rPr lang="ru-RU" b="1" dirty="0"/>
              <a:t>Единый государственный реестр плательщиков;</a:t>
            </a:r>
          </a:p>
          <a:p>
            <a:r>
              <a:rPr lang="ru-RU" b="1" dirty="0"/>
              <a:t>Банк данных о документах об образовании, выданных учреждениями образования Республики Беларусь;</a:t>
            </a:r>
          </a:p>
          <a:p>
            <a:r>
              <a:rPr lang="ru-RU" b="1" dirty="0"/>
              <a:t>Банк данных по тарификации и классификации профессий рабочих и должностей служащих;</a:t>
            </a:r>
          </a:p>
          <a:p>
            <a:r>
              <a:rPr lang="ru-RU" b="1" dirty="0"/>
              <a:t>Банк данных одаренной молодежи;</a:t>
            </a:r>
          </a:p>
          <a:p>
            <a:r>
              <a:rPr lang="ru-RU" b="1" dirty="0"/>
              <a:t>Банк данных талантливой молодежи;</a:t>
            </a:r>
          </a:p>
          <a:p>
            <a:r>
              <a:rPr lang="ru-RU" b="1" dirty="0"/>
              <a:t>Государственный информационный ресурс о ценных бумагах, права на которые ограничены залоговыми обязательствами;</a:t>
            </a:r>
          </a:p>
          <a:p>
            <a:r>
              <a:rPr lang="ru-RU" b="1" dirty="0"/>
              <a:t>Информационные объекты автоматизированной системы «Паспорт»;</a:t>
            </a:r>
          </a:p>
          <a:p>
            <a:r>
              <a:rPr lang="ru-RU" b="1" dirty="0"/>
              <a:t>База данных автоматизированной информационной системы «ГАИ-Центр»;</a:t>
            </a:r>
          </a:p>
          <a:p>
            <a:r>
              <a:rPr lang="ru-RU" b="1" dirty="0"/>
              <a:t>Сведения о выполнении юридическими и физическими лицами обязательств по платежам за жилищно-коммунальные услуги, пользование жилыми помещениями и услуги связи, коммерческим займам, выделяемым организациями и индивидуальными предпринимателями;</a:t>
            </a:r>
          </a:p>
          <a:p>
            <a:r>
              <a:rPr lang="ru-RU" b="1" dirty="0"/>
              <a:t>Сведения по делам об экономической несостоятельности (банкротству).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8646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4" y="28888"/>
            <a:ext cx="10772775" cy="9393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ГОСУОК</a:t>
            </a:r>
            <a:endParaRPr lang="ru-RU" dirty="0"/>
          </a:p>
        </p:txBody>
      </p:sp>
      <p:pic>
        <p:nvPicPr>
          <p:cNvPr id="3074" name="Picture 2" descr="kluch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04" y="338091"/>
            <a:ext cx="7760882" cy="5820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93453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4" y="28888"/>
            <a:ext cx="10772775" cy="9393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ГОСУОК: функциональные компоненты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0024" y="1020968"/>
            <a:ext cx="11633388" cy="5379832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pPr marL="363538" indent="-363538">
              <a:buFont typeface="Wingdings" panose="05000000000000000000" pitchFamily="2" charset="2"/>
              <a:buChar char="ü"/>
            </a:pPr>
            <a:r>
              <a:rPr lang="ru-RU" sz="3200" b="1" dirty="0"/>
              <a:t>корневой удостоверяющий центр;</a:t>
            </a:r>
          </a:p>
          <a:p>
            <a:pPr marL="363538" indent="-363538">
              <a:buFont typeface="Wingdings" panose="05000000000000000000" pitchFamily="2" charset="2"/>
              <a:buChar char="ü"/>
            </a:pPr>
            <a:r>
              <a:rPr lang="ru-RU" sz="3200" b="1" dirty="0"/>
              <a:t>подчиненные удостоверяющие центры;</a:t>
            </a:r>
          </a:p>
          <a:p>
            <a:pPr marL="363538" indent="-363538">
              <a:buFont typeface="Wingdings" panose="05000000000000000000" pitchFamily="2" charset="2"/>
              <a:buChar char="ü"/>
            </a:pPr>
            <a:r>
              <a:rPr lang="ru-RU" sz="3200" b="1" dirty="0"/>
              <a:t>регистрационные центры;</a:t>
            </a:r>
          </a:p>
          <a:p>
            <a:pPr marL="363538" indent="-363538">
              <a:buFont typeface="Wingdings" panose="05000000000000000000" pitchFamily="2" charset="2"/>
              <a:buChar char="ü"/>
            </a:pPr>
            <a:r>
              <a:rPr lang="ru-RU" sz="3200" b="1" dirty="0"/>
              <a:t>реестры сертификатов открытых ключей и списков отозванных сертификатов открытых ключей;</a:t>
            </a:r>
          </a:p>
          <a:p>
            <a:pPr marL="363538" indent="-363538">
              <a:buFont typeface="Wingdings" panose="05000000000000000000" pitchFamily="2" charset="2"/>
              <a:buChar char="ü"/>
            </a:pPr>
            <a:r>
              <a:rPr lang="ru-RU" sz="3200" b="1" dirty="0"/>
              <a:t>архивы сертификатов открытых ключей и списков отозванных сертификатов открытых ключей.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58695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7606" y="149910"/>
            <a:ext cx="10772775" cy="1073772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Итоги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268" y="1325879"/>
            <a:ext cx="11587061" cy="5437991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3200" b="1" dirty="0" smtClean="0"/>
              <a:t>Понятие «ведомственная система электронного документооборота».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200" b="1" dirty="0" smtClean="0"/>
              <a:t>Создание Национального центра электронных услуг – </a:t>
            </a:r>
            <a:r>
              <a:rPr lang="en-US" sz="3200" b="1" dirty="0" smtClean="0"/>
              <a:t>nces.by</a:t>
            </a:r>
            <a:r>
              <a:rPr lang="ru-RU" sz="3200" b="1" dirty="0" smtClean="0"/>
              <a:t> (19 марта 2012 г., Указ от 8 ноября 2011 г. № 515)</a:t>
            </a:r>
            <a:r>
              <a:rPr lang="ru-RU" sz="3200" b="1" dirty="0"/>
              <a:t> </a:t>
            </a:r>
            <a:endParaRPr lang="ru-RU" sz="3200" b="1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3200" b="1" dirty="0" smtClean="0"/>
              <a:t>Разработчики </a:t>
            </a:r>
            <a:r>
              <a:rPr lang="ru-RU" sz="3200" b="1" dirty="0"/>
              <a:t>ВСЭД, обеспечившие интеграцию ВСЭД с СМДО (</a:t>
            </a:r>
            <a:r>
              <a:rPr lang="en-US" sz="3200" b="1" dirty="0"/>
              <a:t>http://nces.by/service/smdo/spisok-razrab-vsed</a:t>
            </a:r>
            <a:r>
              <a:rPr lang="ru-RU" sz="3200" b="1" dirty="0"/>
              <a:t>).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200" b="1" dirty="0" smtClean="0"/>
              <a:t>Создание и функционирование ОАИС (</a:t>
            </a:r>
            <a:r>
              <a:rPr lang="en-US" sz="3200" b="1" dirty="0" smtClean="0"/>
              <a:t>www.portal.gov.by</a:t>
            </a:r>
            <a:r>
              <a:rPr lang="ru-RU" sz="3200" b="1" dirty="0" smtClean="0"/>
              <a:t> открыт с 2011 г.).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200" b="1" dirty="0" smtClean="0"/>
              <a:t>Создание СМДО.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200" b="1" dirty="0" smtClean="0"/>
              <a:t>Создание ГСУОК (</a:t>
            </a:r>
            <a:r>
              <a:rPr lang="en-US" sz="2800" b="1" dirty="0"/>
              <a:t>pki.gov.by</a:t>
            </a:r>
            <a:r>
              <a:rPr lang="ru-RU" sz="3200" b="1" dirty="0" smtClean="0"/>
              <a:t>). Разработка </a:t>
            </a:r>
            <a:r>
              <a:rPr lang="ru-RU" sz="2800" b="1" dirty="0" smtClean="0"/>
              <a:t>Единой системы </a:t>
            </a:r>
            <a:r>
              <a:rPr lang="ru-RU" sz="2800" b="1" dirty="0"/>
              <a:t>идентификации физических и юридических лиц (ЕСИФЮЛ).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200" b="1" dirty="0" smtClean="0"/>
              <a:t>Отсутствие единой системы хранения ЭД.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835431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7606" y="0"/>
            <a:ext cx="10772775" cy="1008529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Первый этап (1970-80-ые гг.)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366" y="1008530"/>
            <a:ext cx="11779622" cy="5701552"/>
          </a:xfrm>
        </p:spPr>
        <p:txBody>
          <a:bodyPr>
            <a:normAutofit fontScale="92500" lnSpcReduction="20000"/>
          </a:bodyPr>
          <a:lstStyle/>
          <a:p>
            <a:pPr marL="4303713" indent="-4303713">
              <a:buNone/>
            </a:pPr>
            <a:r>
              <a:rPr lang="ru-RU" sz="3200" b="1" i="1" dirty="0" smtClean="0"/>
              <a:t>От локальной автоматизации рабочих мест к большим проектам документальных систем.</a:t>
            </a:r>
          </a:p>
          <a:p>
            <a:pPr marL="4303713" indent="-4303713">
              <a:buNone/>
            </a:pPr>
            <a:endParaRPr lang="ru-RU" sz="3200" u="sng" dirty="0"/>
          </a:p>
          <a:p>
            <a:pPr marL="4303713" indent="-4303713">
              <a:spcBef>
                <a:spcPts val="0"/>
              </a:spcBef>
              <a:buNone/>
            </a:pPr>
            <a:r>
              <a:rPr lang="ru-RU" sz="3200" u="sng" dirty="0" smtClean="0"/>
              <a:t>Аппаратное обеспечение</a:t>
            </a:r>
            <a:r>
              <a:rPr lang="ru-RU" sz="3200" dirty="0" smtClean="0"/>
              <a:t>: большие ЭВМ тип ЕС;                      </a:t>
            </a:r>
          </a:p>
          <a:p>
            <a:pPr marL="4303713" indent="-4303713">
              <a:spcBef>
                <a:spcPts val="0"/>
              </a:spcBef>
              <a:buNone/>
            </a:pPr>
            <a:r>
              <a:rPr lang="ru-RU" sz="3200" dirty="0"/>
              <a:t> </a:t>
            </a:r>
            <a:r>
              <a:rPr lang="ru-RU" sz="3200" dirty="0" smtClean="0"/>
              <a:t>                                                 терминальные </a:t>
            </a:r>
            <a:r>
              <a:rPr lang="ru-RU" sz="3200" dirty="0"/>
              <a:t>устройства ЭВМ;</a:t>
            </a:r>
          </a:p>
          <a:p>
            <a:pPr marL="4491038" indent="-4491038">
              <a:spcBef>
                <a:spcPts val="0"/>
              </a:spcBef>
              <a:buNone/>
            </a:pPr>
            <a:r>
              <a:rPr lang="ru-RU" sz="3200" dirty="0"/>
              <a:t>                                                 </a:t>
            </a:r>
            <a:r>
              <a:rPr lang="ru-RU" sz="3200" dirty="0" smtClean="0"/>
              <a:t> микро-, мини- </a:t>
            </a:r>
            <a:r>
              <a:rPr lang="ru-RU" sz="3200" dirty="0"/>
              <a:t>ЭВМ.</a:t>
            </a:r>
          </a:p>
          <a:p>
            <a:pPr marL="1708150" indent="-1708150">
              <a:buNone/>
            </a:pPr>
            <a:r>
              <a:rPr lang="ru-RU" sz="3200" u="sng" dirty="0" smtClean="0"/>
              <a:t>Системы</a:t>
            </a:r>
            <a:r>
              <a:rPr lang="ru-RU" sz="3200" dirty="0" smtClean="0"/>
              <a:t>: Общегосударственная автоматизированная систему управления;</a:t>
            </a:r>
          </a:p>
          <a:p>
            <a:pPr marL="1708150" indent="-1708150">
              <a:buNone/>
            </a:pPr>
            <a:r>
              <a:rPr lang="ru-RU" sz="3200" dirty="0"/>
              <a:t> </a:t>
            </a:r>
            <a:r>
              <a:rPr lang="ru-RU" sz="3200" dirty="0" smtClean="0"/>
              <a:t>                 Общегосударственная автоматизированная система сбора и обработки информации для учета, планирования и управления народным хозяйством (ОГАС);</a:t>
            </a:r>
          </a:p>
          <a:p>
            <a:pPr marL="1708150" indent="-1708150">
              <a:buNone/>
            </a:pPr>
            <a:r>
              <a:rPr lang="ru-RU" sz="3200" dirty="0"/>
              <a:t> </a:t>
            </a:r>
            <a:r>
              <a:rPr lang="ru-RU" sz="3200" dirty="0" smtClean="0"/>
              <a:t>                  Автоматизированная система обработки организационно-распорядительной документации (АСОД);</a:t>
            </a:r>
          </a:p>
          <a:p>
            <a:pPr marL="1708150" indent="-1708150">
              <a:buNone/>
            </a:pPr>
            <a:r>
              <a:rPr lang="ru-RU" sz="3200" dirty="0"/>
              <a:t> </a:t>
            </a:r>
            <a:r>
              <a:rPr lang="ru-RU" sz="3200" dirty="0" smtClean="0"/>
              <a:t>                   Типовая система документационного обеспечения (ТСДО);</a:t>
            </a:r>
          </a:p>
          <a:p>
            <a:pPr marL="1708150" indent="-1708150">
              <a:buNone/>
            </a:pPr>
            <a:r>
              <a:rPr lang="ru-RU" sz="3200" dirty="0"/>
              <a:t> </a:t>
            </a:r>
            <a:r>
              <a:rPr lang="ru-RU" sz="3200" dirty="0" smtClean="0"/>
              <a:t>                    </a:t>
            </a:r>
          </a:p>
          <a:p>
            <a:endParaRPr lang="ru-RU" sz="3200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6477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7606" y="123015"/>
            <a:ext cx="10772775" cy="952750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Структура ОГАС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6" y="1075765"/>
            <a:ext cx="10753725" cy="5419163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457699" y="1075765"/>
            <a:ext cx="2124635" cy="11295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ОГАС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94329" y="2823882"/>
            <a:ext cx="1909482" cy="8875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ОАСУ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66129" y="2837329"/>
            <a:ext cx="1707777" cy="9547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ОАСУ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436224" y="2823882"/>
            <a:ext cx="1734670" cy="8875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ОАСУ</a:t>
            </a:r>
            <a:endParaRPr lang="ru-RU" sz="3600" b="1" dirty="0">
              <a:solidFill>
                <a:schemeClr val="tx1"/>
              </a:solidFill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649070" y="2528047"/>
            <a:ext cx="57553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endCxn id="5" idx="0"/>
          </p:cNvCxnSpPr>
          <p:nvPr/>
        </p:nvCxnSpPr>
        <p:spPr>
          <a:xfrm>
            <a:off x="2649070" y="2528047"/>
            <a:ext cx="0" cy="2958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6" idx="0"/>
          </p:cNvCxnSpPr>
          <p:nvPr/>
        </p:nvCxnSpPr>
        <p:spPr>
          <a:xfrm>
            <a:off x="5520016" y="2528047"/>
            <a:ext cx="2" cy="3092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8404412" y="2528046"/>
            <a:ext cx="0" cy="2958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endCxn id="4" idx="2"/>
          </p:cNvCxnSpPr>
          <p:nvPr/>
        </p:nvCxnSpPr>
        <p:spPr>
          <a:xfrm flipV="1">
            <a:off x="5520016" y="2205319"/>
            <a:ext cx="1" cy="3227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908176" y="3792071"/>
            <a:ext cx="13448" cy="25234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921624" y="4007224"/>
            <a:ext cx="5257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Бухучет;</a:t>
            </a:r>
          </a:p>
          <a:p>
            <a:r>
              <a:rPr lang="ru-RU" sz="2400" dirty="0" smtClean="0"/>
              <a:t>Статистическая отчетность;</a:t>
            </a:r>
          </a:p>
          <a:p>
            <a:r>
              <a:rPr lang="ru-RU" sz="2400" dirty="0" smtClean="0"/>
              <a:t>Кадровое делопроизводства;</a:t>
            </a:r>
          </a:p>
          <a:p>
            <a:r>
              <a:rPr lang="ru-RU" sz="2400" dirty="0" smtClean="0"/>
              <a:t>Учет жалоб граждан;</a:t>
            </a:r>
          </a:p>
          <a:p>
            <a:r>
              <a:rPr lang="ru-RU" sz="2400" dirty="0" smtClean="0"/>
              <a:t>Регистрация документов;</a:t>
            </a:r>
          </a:p>
          <a:p>
            <a:r>
              <a:rPr lang="ru-RU" sz="2400" dirty="0" smtClean="0"/>
              <a:t>Контроль исполнения документов.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35054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7606" y="55780"/>
            <a:ext cx="10772775" cy="1073773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Особенности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6" y="1129554"/>
            <a:ext cx="10753725" cy="4648312"/>
          </a:xfrm>
        </p:spPr>
        <p:txBody>
          <a:bodyPr/>
          <a:lstStyle/>
          <a:p>
            <a:pPr marL="444500" indent="-444500">
              <a:buFont typeface="Wingdings" panose="05000000000000000000" pitchFamily="2" charset="2"/>
              <a:buChar char="Ø"/>
            </a:pPr>
            <a:r>
              <a:rPr lang="ru-RU" sz="4000" dirty="0" smtClean="0"/>
              <a:t>Централизованная обработка данных;</a:t>
            </a:r>
          </a:p>
          <a:p>
            <a:pPr marL="444500" indent="-444500">
              <a:buFont typeface="Wingdings" panose="05000000000000000000" pitchFamily="2" charset="2"/>
              <a:buChar char="Ø"/>
            </a:pPr>
            <a:r>
              <a:rPr lang="ru-RU" sz="4000" dirty="0" smtClean="0"/>
              <a:t>Зависимость формы представления данных от ПО;</a:t>
            </a:r>
          </a:p>
          <a:p>
            <a:pPr marL="444500" indent="-444500">
              <a:buFont typeface="Wingdings" panose="05000000000000000000" pitchFamily="2" charset="2"/>
              <a:buChar char="Ø"/>
            </a:pPr>
            <a:r>
              <a:rPr lang="ru-RU" sz="4000" dirty="0" smtClean="0"/>
              <a:t>Создание аналога делопроизводственной службы в структуре вычислительного центра.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2790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988" y="55780"/>
            <a:ext cx="10919393" cy="1073773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Особенности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3412" y="1129554"/>
            <a:ext cx="11631706" cy="4648312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 smtClean="0"/>
              <a:t>Частичная автоматизация                   Увеличение объема документооборота</a:t>
            </a:r>
          </a:p>
          <a:p>
            <a:pPr marL="0" indent="0">
              <a:buNone/>
            </a:pPr>
            <a:endParaRPr lang="ru-RU" sz="28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2800" b="1" dirty="0" smtClean="0"/>
              <a:t>Повышение эффективности управленческого труда.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b="1" dirty="0" smtClean="0"/>
              <a:t>Оптимизация управленческих процедур обработки информации.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b="1" dirty="0" smtClean="0"/>
              <a:t>Унификация и стандартизация документов.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b="1" dirty="0" smtClean="0"/>
              <a:t>Применение машиночитаемого документа.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4416899" y="1129553"/>
            <a:ext cx="1230866" cy="3361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235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988" y="55780"/>
            <a:ext cx="10919393" cy="1073773"/>
          </a:xfrm>
        </p:spPr>
        <p:txBody>
          <a:bodyPr/>
          <a:lstStyle/>
          <a:p>
            <a:r>
              <a:rPr lang="ru-RU" b="1" dirty="0" smtClean="0"/>
              <a:t>ТСДО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3412" y="1129554"/>
            <a:ext cx="11631706" cy="4648312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ru-RU" sz="3600" b="1" dirty="0" smtClean="0"/>
              <a:t>Подготовка и оформление документов.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600" b="1" dirty="0" smtClean="0"/>
              <a:t>Учет и регистрация документов.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600" b="1" dirty="0" smtClean="0"/>
              <a:t>Передача, хранение и поиск документов.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600" b="1" dirty="0" smtClean="0"/>
              <a:t>Контроль исполнения документов.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600" b="1" dirty="0" smtClean="0"/>
              <a:t>Ведомственный архив.</a:t>
            </a:r>
          </a:p>
          <a:p>
            <a:pPr marL="742950" indent="-742950">
              <a:buFont typeface="+mj-lt"/>
              <a:buAutoNum type="arabicPeriod"/>
            </a:pP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726634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988" y="55780"/>
            <a:ext cx="10919393" cy="1073773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ТСДО: компоненты</a:t>
            </a:r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6789721"/>
              </p:ext>
            </p:extLst>
          </p:nvPr>
        </p:nvGraphicFramePr>
        <p:xfrm>
          <a:off x="403412" y="1129554"/>
          <a:ext cx="11631706" cy="464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7378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7606" y="136462"/>
            <a:ext cx="10772775" cy="1046879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Итоги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6" y="1183342"/>
            <a:ext cx="10753725" cy="4594524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ru-RU" sz="3600" dirty="0" smtClean="0"/>
              <a:t>Недостаточный уровень материально-технической базы.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600" dirty="0" smtClean="0"/>
              <a:t>Отсутствие четких стандарт на ЭД.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600" dirty="0" smtClean="0"/>
              <a:t>Распространение простейших компьютерных программ подготовки документов (</a:t>
            </a:r>
            <a:r>
              <a:rPr lang="en-US" sz="3600" dirty="0" smtClean="0"/>
              <a:t>document processing)</a:t>
            </a:r>
            <a:r>
              <a:rPr lang="ru-RU" sz="3600" dirty="0" smtClean="0"/>
              <a:t>.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600" dirty="0" smtClean="0"/>
              <a:t>Создание проектов больших документальных систем.</a:t>
            </a:r>
            <a:endParaRPr lang="en-US" sz="3600" dirty="0" smtClean="0"/>
          </a:p>
          <a:p>
            <a:pPr marL="742950" indent="-742950">
              <a:buFont typeface="+mj-lt"/>
              <a:buAutoNum type="arabicPeriod"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039217229"/>
      </p:ext>
    </p:extLst>
  </p:cSld>
  <p:clrMapOvr>
    <a:masterClrMapping/>
  </p:clrMapOvr>
</p:sld>
</file>

<file path=ppt/theme/theme1.xml><?xml version="1.0" encoding="utf-8"?>
<a:theme xmlns:a="http://schemas.openxmlformats.org/drawingml/2006/main" name="Метрополия">
  <a:themeElements>
    <a:clrScheme name="Метрополия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Метрополи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TM03457491[[fn=Метрополия]]</Template>
  <TotalTime>267</TotalTime>
  <Words>1006</Words>
  <Application>Microsoft Office PowerPoint</Application>
  <PresentationFormat>Широкоэкранный</PresentationFormat>
  <Paragraphs>173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9" baseType="lpstr">
      <vt:lpstr>Arial</vt:lpstr>
      <vt:lpstr>Calibri Light</vt:lpstr>
      <vt:lpstr>Wingdings</vt:lpstr>
      <vt:lpstr>Метрополия</vt:lpstr>
      <vt:lpstr>Автоматизация делопроизводства в органах государственной власти и  управления</vt:lpstr>
      <vt:lpstr>Этапы:</vt:lpstr>
      <vt:lpstr>Первый этап (1970-80-ые гг.)</vt:lpstr>
      <vt:lpstr>Структура ОГАС</vt:lpstr>
      <vt:lpstr>Особенности</vt:lpstr>
      <vt:lpstr>Особенности</vt:lpstr>
      <vt:lpstr>ТСДО</vt:lpstr>
      <vt:lpstr>ТСДО: компоненты</vt:lpstr>
      <vt:lpstr>Итоги</vt:lpstr>
      <vt:lpstr>Второй этап (1990-2010 гг.)</vt:lpstr>
      <vt:lpstr>Периодизация</vt:lpstr>
      <vt:lpstr>Основания:</vt:lpstr>
      <vt:lpstr>Электронный документооборот</vt:lpstr>
      <vt:lpstr>Электронный документооборот</vt:lpstr>
      <vt:lpstr>Электронный документооборот</vt:lpstr>
      <vt:lpstr>Итоги</vt:lpstr>
      <vt:lpstr>Третий этап (2010 г. по наст.вр.)</vt:lpstr>
      <vt:lpstr>Основания</vt:lpstr>
      <vt:lpstr>СМДО</vt:lpstr>
      <vt:lpstr>СМДО</vt:lpstr>
      <vt:lpstr>ОАИС</vt:lpstr>
      <vt:lpstr>Информационное обеспечение ОАИС</vt:lpstr>
      <vt:lpstr>ГОСУОК</vt:lpstr>
      <vt:lpstr>ГОСУОК: функциональные компоненты</vt:lpstr>
      <vt:lpstr>Итоги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Автоматизация делопроизводства в органах государственной власти и  управления</dc:title>
  <dc:creator>user</dc:creator>
  <cp:lastModifiedBy>user</cp:lastModifiedBy>
  <cp:revision>34</cp:revision>
  <dcterms:created xsi:type="dcterms:W3CDTF">2016-02-14T15:45:28Z</dcterms:created>
  <dcterms:modified xsi:type="dcterms:W3CDTF">2016-02-15T11:31:43Z</dcterms:modified>
</cp:coreProperties>
</file>