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4" r:id="rId29"/>
    <p:sldId id="28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52" y="84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0599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3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49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5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446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45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11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33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32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76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31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CC223D6-F0EC-4D82-BD3C-CF4A033E118A}" type="datetimeFigureOut">
              <a:rPr lang="ru-RU" smtClean="0"/>
              <a:t>14.11.2017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333391A-DDE9-4E3D-9FAE-64702CAF1EC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38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621" y="1564127"/>
            <a:ext cx="7730836" cy="14630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Иван </a:t>
            </a:r>
            <a:r>
              <a:rPr lang="ru-RU" dirty="0" err="1" smtClean="0"/>
              <a:t>николаевич</a:t>
            </a:r>
            <a:r>
              <a:rPr lang="ru-RU" dirty="0" smtClean="0"/>
              <a:t> </a:t>
            </a:r>
            <a:r>
              <a:rPr lang="ru-RU" dirty="0" err="1" smtClean="0"/>
              <a:t>крамской</a:t>
            </a:r>
            <a:r>
              <a:rPr lang="ru-RU" dirty="0" smtClean="0"/>
              <a:t> (1837-1887)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805" y="4998984"/>
            <a:ext cx="4168420" cy="1463040"/>
          </a:xfrm>
        </p:spPr>
        <p:txBody>
          <a:bodyPr/>
          <a:lstStyle/>
          <a:p>
            <a:r>
              <a:rPr lang="ru-RU" dirty="0" smtClean="0"/>
              <a:t>Подготовила: Глеб В. Д.</a:t>
            </a:r>
          </a:p>
          <a:p>
            <a:r>
              <a:rPr lang="ru-RU" dirty="0" smtClean="0"/>
              <a:t>Науч. </a:t>
            </a:r>
            <a:r>
              <a:rPr lang="ru-RU" dirty="0"/>
              <a:t>р</a:t>
            </a:r>
            <a:r>
              <a:rPr lang="ru-RU" dirty="0" smtClean="0"/>
              <a:t>ук. и ред.: доцент </a:t>
            </a:r>
            <a:r>
              <a:rPr lang="ru-RU" dirty="0" err="1" smtClean="0"/>
              <a:t>Кохнович</a:t>
            </a:r>
            <a:r>
              <a:rPr lang="ru-RU" dirty="0" smtClean="0"/>
              <a:t> В. 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575" y="0"/>
            <a:ext cx="3781425" cy="45912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472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68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20" y="457201"/>
            <a:ext cx="4582702" cy="56766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6363" y="6144440"/>
            <a:ext cx="2972909" cy="845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«Портрет Софьи Николаевны Крамской» (1866-1869)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ТОВАРИЩЕСТВА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885950"/>
            <a:ext cx="9720073" cy="4423410"/>
          </a:xfrm>
        </p:spPr>
        <p:txBody>
          <a:bodyPr/>
          <a:lstStyle/>
          <a:p>
            <a:r>
              <a:rPr lang="ru-RU" dirty="0" smtClean="0"/>
              <a:t>Крамской в 1869 увлекся созданием новой идеей- созданием Товарищества передвижных  художественных выставок. В 1870 он принимал участие в разработке устава Товарищества и сразу стал не только одним из самых деятельных и авторитетных членов правления</a:t>
            </a:r>
            <a:r>
              <a:rPr lang="en-US" dirty="0" smtClean="0"/>
              <a:t>,</a:t>
            </a:r>
            <a:r>
              <a:rPr lang="ru-RU" dirty="0" smtClean="0"/>
              <a:t> но и идеологом Товарищества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3429000"/>
            <a:ext cx="5238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" y="0"/>
            <a:ext cx="12192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241" y="414338"/>
            <a:ext cx="9720073" cy="5266372"/>
          </a:xfrm>
        </p:spPr>
        <p:txBody>
          <a:bodyPr/>
          <a:lstStyle/>
          <a:p>
            <a:r>
              <a:rPr lang="ru-RU" dirty="0" smtClean="0"/>
              <a:t>В эти годы живописец неустанно работал и много занимался портретами</a:t>
            </a:r>
            <a:r>
              <a:rPr lang="en-US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главным образом заказными</a:t>
            </a:r>
            <a:r>
              <a:rPr lang="en-US" dirty="0" smtClean="0"/>
              <a:t>,</a:t>
            </a:r>
            <a:r>
              <a:rPr lang="ru-RU" dirty="0" smtClean="0"/>
              <a:t> для заработка. Так </a:t>
            </a:r>
            <a:r>
              <a:rPr lang="ru-RU" dirty="0"/>
              <a:t>о</a:t>
            </a:r>
            <a:r>
              <a:rPr lang="ru-RU" dirty="0" smtClean="0"/>
              <a:t>пределилось призвание Крамского-портретиста. Художник чаще всего прибегал к своей излюбленной технике</a:t>
            </a:r>
            <a:r>
              <a:rPr lang="en-US" dirty="0" smtClean="0"/>
              <a:t>,</a:t>
            </a:r>
            <a:r>
              <a:rPr lang="ru-RU" dirty="0" smtClean="0"/>
              <a:t> позволяющей имитировать фотографию</a:t>
            </a:r>
            <a:r>
              <a:rPr lang="en-US" dirty="0" smtClean="0"/>
              <a:t>,</a:t>
            </a:r>
            <a:r>
              <a:rPr lang="ru-RU" dirty="0"/>
              <a:t> </a:t>
            </a:r>
            <a:r>
              <a:rPr lang="ru-RU" dirty="0" smtClean="0"/>
              <a:t>с применением белил и итальянского карандаша.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883" y="1773200"/>
            <a:ext cx="3531799" cy="481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457825" y="5486400"/>
            <a:ext cx="2357438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«И.И. Шишкин»(1869)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" y="324197"/>
            <a:ext cx="12192000" cy="67056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48305" y="775855"/>
            <a:ext cx="3290191" cy="4022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40702" y="5059046"/>
            <a:ext cx="2576945" cy="725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«Автопортрет» (1867)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4" y="1104561"/>
            <a:ext cx="4302926" cy="2827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7370959" y="5043284"/>
            <a:ext cx="2701636" cy="725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 smtClean="0">
                <a:solidFill>
                  <a:schemeClr val="tx1"/>
                </a:solidFill>
              </a:rPr>
              <a:t>А.И.Куиджи</a:t>
            </a:r>
            <a:r>
              <a:rPr lang="ru-RU" dirty="0" smtClean="0">
                <a:solidFill>
                  <a:schemeClr val="tx1"/>
                </a:solidFill>
              </a:rPr>
              <a:t>» (1871)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61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498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4964" y="637310"/>
            <a:ext cx="8604781" cy="1717963"/>
          </a:xfrm>
        </p:spPr>
        <p:txBody>
          <a:bodyPr/>
          <a:lstStyle/>
          <a:p>
            <a:r>
              <a:rPr lang="ru-RU" dirty="0" smtClean="0"/>
              <a:t>За портрет княгини Екатерины Алексеевны Васильчиковой (1867) и графа Л.Н. Толстого (1873)</a:t>
            </a:r>
            <a:r>
              <a:rPr lang="en-US" dirty="0" smtClean="0"/>
              <a:t>,</a:t>
            </a:r>
            <a:r>
              <a:rPr lang="ru-RU" dirty="0" smtClean="0"/>
              <a:t> Крамской получил звание академика.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19" y="1775114"/>
            <a:ext cx="3361892" cy="450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499" y="1611913"/>
            <a:ext cx="3602974" cy="467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84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9" y="360218"/>
            <a:ext cx="9643872" cy="133003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начале 1873 Крамской</a:t>
            </a:r>
            <a:r>
              <a:rPr lang="en-US" dirty="0" smtClean="0"/>
              <a:t>,</a:t>
            </a:r>
            <a:r>
              <a:rPr lang="ru-RU" dirty="0" smtClean="0"/>
              <a:t> узнав</a:t>
            </a:r>
            <a:r>
              <a:rPr lang="en-US" dirty="0" smtClean="0"/>
              <a:t>,</a:t>
            </a:r>
            <a:r>
              <a:rPr lang="ru-RU" dirty="0" smtClean="0"/>
              <a:t> что Совет Академии художников решил присудить ему звание профессора за эту работу</a:t>
            </a:r>
            <a:r>
              <a:rPr lang="en-US" dirty="0" smtClean="0"/>
              <a:t>,</a:t>
            </a:r>
            <a:r>
              <a:rPr lang="ru-RU" dirty="0" smtClean="0"/>
              <a:t> написал отказ</a:t>
            </a:r>
            <a:r>
              <a:rPr lang="en-US" dirty="0" smtClean="0"/>
              <a:t>,</a:t>
            </a:r>
            <a:r>
              <a:rPr lang="ru-RU" dirty="0" smtClean="0"/>
              <a:t> оставаясь верным юношеской идее независимости от Академии. Звание Крамской так и не было присуждено.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56" y="1801091"/>
            <a:ext cx="7487828" cy="42862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79610" y="6230216"/>
            <a:ext cx="3532909" cy="484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«Христос в пустыне» (1873)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34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Яркий период творчества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4180" y="2313709"/>
            <a:ext cx="9720073" cy="2230582"/>
          </a:xfrm>
        </p:spPr>
        <p:txBody>
          <a:bodyPr/>
          <a:lstStyle/>
          <a:p>
            <a:r>
              <a:rPr lang="ru-RU" dirty="0" smtClean="0"/>
              <a:t>На первой передвижной выставке</a:t>
            </a:r>
            <a:r>
              <a:rPr lang="en-US" dirty="0" smtClean="0"/>
              <a:t>,</a:t>
            </a:r>
            <a:r>
              <a:rPr lang="ru-RU" dirty="0" smtClean="0"/>
              <a:t> открывшейся в 1871 в залах Академии художеств в Петербурге</a:t>
            </a:r>
            <a:r>
              <a:rPr lang="en-US" dirty="0" smtClean="0"/>
              <a:t>,</a:t>
            </a:r>
            <a:r>
              <a:rPr lang="ru-RU" dirty="0" smtClean="0"/>
              <a:t> Крамской заявил о себе оригинальной группой произведений</a:t>
            </a:r>
            <a:r>
              <a:rPr lang="en-US" dirty="0" smtClean="0"/>
              <a:t>,</a:t>
            </a:r>
            <a:r>
              <a:rPr lang="ru-RU" dirty="0" smtClean="0"/>
              <a:t> центром которой является романтический по настроению холст «Русалки» (1871). Картина необычайно поэтична и оставляет ощущение глубокой грусти.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8783" y="263237"/>
            <a:ext cx="3686417" cy="5422669"/>
          </a:xfrm>
        </p:spPr>
        <p:txBody>
          <a:bodyPr/>
          <a:lstStyle/>
          <a:p>
            <a:r>
              <a:rPr lang="ru-RU" dirty="0" smtClean="0"/>
              <a:t> Самый яркий период деятельности  Крамского были семидесятые годы. В это время он написал ряд великолепных портретов. </a:t>
            </a:r>
          </a:p>
          <a:p>
            <a:r>
              <a:rPr lang="ru-RU" dirty="0"/>
              <a:t> </a:t>
            </a:r>
            <a:r>
              <a:rPr lang="ru-RU" dirty="0" smtClean="0"/>
              <a:t>В искусстве второй половины 19 века была распространена тема болезни</a:t>
            </a:r>
            <a:r>
              <a:rPr lang="en-US" dirty="0" smtClean="0"/>
              <a:t>,</a:t>
            </a:r>
            <a:r>
              <a:rPr lang="ru-RU" dirty="0"/>
              <a:t> </a:t>
            </a:r>
            <a:r>
              <a:rPr lang="ru-RU" dirty="0" smtClean="0"/>
              <a:t>умирания и увядания. К таким работам Крамского относятся поэтичные образы «Девушка с распущенной косой» (1873)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33" y="433387"/>
            <a:ext cx="5048250" cy="5991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36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872836"/>
            <a:ext cx="9720073" cy="5436524"/>
          </a:xfrm>
        </p:spPr>
        <p:txBody>
          <a:bodyPr/>
          <a:lstStyle/>
          <a:p>
            <a:r>
              <a:rPr lang="ru-RU" dirty="0" smtClean="0"/>
              <a:t>До смерти Крамского произведение «Девушка с распущенной косой» находилась в его мастерской. Полотно относится к лирико-романтической линии творчества живописца. Героиня картины прелестна в своей грусти</a:t>
            </a:r>
            <a:r>
              <a:rPr lang="en-US" dirty="0" smtClean="0"/>
              <a:t>,</a:t>
            </a:r>
            <a:r>
              <a:rPr lang="ru-RU" dirty="0" smtClean="0"/>
              <a:t> ее образ пленителен</a:t>
            </a:r>
            <a:r>
              <a:rPr lang="en-US" dirty="0" smtClean="0"/>
              <a:t>,</a:t>
            </a:r>
            <a:r>
              <a:rPr lang="ru-RU" dirty="0" smtClean="0"/>
              <a:t> а сама работа блистательно выполнена. За усталым равнодушием модели чувствуется крепость характера. Эта картина описывает самого художника.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13" y="2648753"/>
            <a:ext cx="3591070" cy="377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5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презентации: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815737"/>
            <a:ext cx="9720073" cy="4493623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 Введение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Начало пути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Артель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Личная жизнь Ивана Николаевича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Товарищество передвижных художественных выставок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Яркий период творчества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Кризис в творчестве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Смерть художника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Память в честь художника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/>
              <a:t>Список литературы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3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Образы крестьян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0945" y="2286001"/>
            <a:ext cx="6643256" cy="27432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Крестьянские портреты Крамского- своего рода исследовательская практика</a:t>
            </a:r>
            <a:r>
              <a:rPr lang="en-US" dirty="0" smtClean="0"/>
              <a:t>,</a:t>
            </a:r>
            <a:r>
              <a:rPr lang="ru-RU" dirty="0" smtClean="0"/>
              <a:t> в основе которой лежит стремление приблизиться к народу</a:t>
            </a:r>
            <a:r>
              <a:rPr lang="en-US" dirty="0" smtClean="0"/>
              <a:t>,</a:t>
            </a:r>
            <a:r>
              <a:rPr lang="ru-RU" dirty="0" smtClean="0"/>
              <a:t> попытаться понять</a:t>
            </a:r>
            <a:r>
              <a:rPr lang="en-US" dirty="0" smtClean="0"/>
              <a:t>,</a:t>
            </a:r>
            <a:r>
              <a:rPr lang="ru-RU" dirty="0" smtClean="0"/>
              <a:t> из чего складываются национальные характер и психологии. </a:t>
            </a:r>
          </a:p>
          <a:p>
            <a:r>
              <a:rPr lang="ru-RU" dirty="0" smtClean="0"/>
              <a:t>   «Портрет крестьянина»(1874)</a:t>
            </a:r>
          </a:p>
          <a:p>
            <a:r>
              <a:rPr lang="ru-RU" dirty="0" smtClean="0"/>
              <a:t>Крамской добился большей реалистичности изображения на этот момент.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" y="1921806"/>
            <a:ext cx="3423181" cy="4292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1619" y="1108363"/>
            <a:ext cx="10419726" cy="5402441"/>
          </a:xfrm>
        </p:spPr>
        <p:txBody>
          <a:bodyPr/>
          <a:lstStyle/>
          <a:p>
            <a:r>
              <a:rPr lang="ru-RU" dirty="0" smtClean="0"/>
              <a:t> В конце 1870-х Крамской переживал тяжелый духовный кризис. В его письмах чувствуется драматизм мироощущения. Он признался</a:t>
            </a:r>
            <a:r>
              <a:rPr lang="en-US" dirty="0" smtClean="0"/>
              <a:t>,</a:t>
            </a:r>
            <a:r>
              <a:rPr lang="ru-RU" dirty="0" smtClean="0"/>
              <a:t>что в последние годы погрузился в состояние мятежа и испытывал тревогу за будущее. В апреле 1876 художник отправился за границу. Из путешествия Крамской возвращается в декабре того же года.</a:t>
            </a:r>
          </a:p>
          <a:p>
            <a:r>
              <a:rPr lang="ru-RU" dirty="0"/>
              <a:t> </a:t>
            </a:r>
            <a:r>
              <a:rPr lang="ru-RU" dirty="0" smtClean="0"/>
              <a:t>В начале 1880-х отношение Ивана с Товариществом напоминали жесткую конфронтацию. Художник был очень требователен к своим коллегам</a:t>
            </a:r>
            <a:r>
              <a:rPr lang="en-US" dirty="0" smtClean="0"/>
              <a:t>,</a:t>
            </a:r>
            <a:r>
              <a:rPr lang="ru-RU" dirty="0" smtClean="0"/>
              <a:t> чем нажил себе немало недоброжелателей</a:t>
            </a:r>
            <a:r>
              <a:rPr lang="en-US" dirty="0" smtClean="0"/>
              <a:t>,</a:t>
            </a:r>
            <a:r>
              <a:rPr lang="ru-RU" dirty="0" smtClean="0"/>
              <a:t> но вместе с тем строго относился к себе и всегда стремился к самосовершенствованию. Большинство передвижников считало</a:t>
            </a:r>
            <a:r>
              <a:rPr lang="en-US" dirty="0" smtClean="0"/>
              <a:t>,</a:t>
            </a:r>
            <a:r>
              <a:rPr lang="ru-RU" dirty="0" smtClean="0"/>
              <a:t>что работы  живописца стали «неискренними»</a:t>
            </a:r>
            <a:r>
              <a:rPr lang="en-US" dirty="0" smtClean="0"/>
              <a:t>, </a:t>
            </a:r>
            <a:r>
              <a:rPr lang="ru-RU" dirty="0" smtClean="0"/>
              <a:t> а сам он «предал идеалы»</a:t>
            </a:r>
            <a:r>
              <a:rPr lang="en-US" dirty="0" smtClean="0"/>
              <a:t>, </a:t>
            </a:r>
            <a:r>
              <a:rPr lang="ru-RU" dirty="0" smtClean="0"/>
              <a:t>приняв заказ на выполнение портретов членов царской семьи.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0655" y="332508"/>
            <a:ext cx="9407236" cy="6373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КРИЗИС В ТВОРЧЕСТВЕ: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347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0019" y="-84694"/>
            <a:ext cx="4971981" cy="69426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41210" y="903431"/>
            <a:ext cx="2781855" cy="8631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«Портрет Императора Александра 3»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ЖЕНСКИЕ ОБРАЗЫ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«Неизвестная» (1883) является одной из самых интригующих картин. Самим название полотна Крамской навеки закрепил за ним таинственность</a:t>
            </a:r>
            <a:r>
              <a:rPr lang="en-US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оно до сих пор манит зрителей своей тайной. Нигде</a:t>
            </a:r>
            <a:r>
              <a:rPr lang="en-US" dirty="0" smtClean="0"/>
              <a:t>,</a:t>
            </a:r>
            <a:r>
              <a:rPr lang="ru-RU" dirty="0" smtClean="0"/>
              <a:t> ни в одном из дневников не упоминается  и не указывается</a:t>
            </a:r>
            <a:r>
              <a:rPr lang="en-US" dirty="0" smtClean="0"/>
              <a:t>, </a:t>
            </a:r>
            <a:r>
              <a:rPr lang="ru-RU" dirty="0" smtClean="0"/>
              <a:t> кто же все-таки  позировал художнику. Неизвестно</a:t>
            </a:r>
            <a:r>
              <a:rPr lang="en-US" dirty="0" smtClean="0"/>
              <a:t>,</a:t>
            </a:r>
            <a:r>
              <a:rPr lang="ru-RU" dirty="0" smtClean="0"/>
              <a:t> откуда она – эта девушка- из высшего общества</a:t>
            </a:r>
            <a:r>
              <a:rPr lang="en-US" dirty="0" smtClean="0"/>
              <a:t>, </a:t>
            </a:r>
            <a:r>
              <a:rPr lang="ru-RU" dirty="0" smtClean="0"/>
              <a:t>актерской или театральной среды.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554" y="4152310"/>
            <a:ext cx="3028534" cy="2358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87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954" y="1"/>
            <a:ext cx="1090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51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Смерть художника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Крамским было написано несколько жанровых и тематических картин</a:t>
            </a:r>
            <a:r>
              <a:rPr lang="en-US" dirty="0" smtClean="0"/>
              <a:t>,</a:t>
            </a:r>
            <a:r>
              <a:rPr lang="ru-RU" dirty="0" smtClean="0"/>
              <a:t> занявших видное место в наследии художника.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Семейная трагедия очень подкосила здоровье художнику. У него умер сын.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Иван Крамской умер 24 марта 1887. живописец был похоронен на ближайшем к его дому Смоленском православном кладбище</a:t>
            </a:r>
            <a:r>
              <a:rPr lang="en-US" dirty="0" smtClean="0"/>
              <a:t>, </a:t>
            </a:r>
            <a:r>
              <a:rPr lang="ru-RU" dirty="0" smtClean="0"/>
              <a:t> однако в 1939 прах Крамского перенесли в Некрополь мастеров искусств (Тихвинское кладбище Александро-Невской лавры). </a:t>
            </a:r>
          </a:p>
          <a:p>
            <a:pPr marL="0" indent="0">
              <a:buNone/>
            </a:pPr>
            <a:r>
              <a:rPr lang="ru-RU" dirty="0" smtClean="0"/>
              <a:t>Иван Крамской- выдающаяся фигура в культурной жизни России 1860-1880-х. Для русского искусства он является выдающимся живописцем</a:t>
            </a:r>
            <a:r>
              <a:rPr lang="en-US" dirty="0" smtClean="0"/>
              <a:t>, </a:t>
            </a:r>
            <a:r>
              <a:rPr lang="ru-RU" dirty="0" smtClean="0"/>
              <a:t>неутомимым борцом за развитие дорогого его сердцу родного </a:t>
            </a:r>
            <a:r>
              <a:rPr lang="ru-RU" dirty="0" err="1" smtClean="0"/>
              <a:t>искусста</a:t>
            </a:r>
            <a:r>
              <a:rPr lang="ru-RU" dirty="0"/>
              <a:t>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858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543723" cy="773321"/>
          </a:xfrm>
        </p:spPr>
        <p:txBody>
          <a:bodyPr/>
          <a:lstStyle/>
          <a:p>
            <a:r>
              <a:rPr lang="ru-RU" dirty="0" smtClean="0"/>
              <a:t>Памятники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851" y="1763486"/>
            <a:ext cx="2680140" cy="4022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5851" y="5956663"/>
            <a:ext cx="2599508" cy="71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Острогожске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785" y="585216"/>
            <a:ext cx="6302284" cy="47267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49440" y="5956663"/>
            <a:ext cx="2690949" cy="71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Санкт-Петербурге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7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Воронежский областной художественный музей им. И. Н. Крамского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577" y="2181588"/>
            <a:ext cx="5904412" cy="4428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09897" y="6087291"/>
            <a:ext cx="1907177" cy="522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Дата основания	1933 г.</a:t>
            </a:r>
          </a:p>
        </p:txBody>
      </p:sp>
    </p:spTree>
    <p:extLst>
      <p:ext uri="{BB962C8B-B14F-4D97-AF65-F5344CB8AC3E}">
        <p14:creationId xmlns:p14="http://schemas.microsoft.com/office/powerpoint/2010/main" val="851868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811" y="5038515"/>
            <a:ext cx="7772400" cy="146304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5445">
            <a:off x="496389" y="548641"/>
            <a:ext cx="5107577" cy="3638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1014">
            <a:off x="6648376" y="553898"/>
            <a:ext cx="4925357" cy="3570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3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1)ООО Издательский дом</a:t>
            </a:r>
            <a:r>
              <a:rPr lang="en-US" dirty="0" smtClean="0"/>
              <a:t>, </a:t>
            </a:r>
            <a:r>
              <a:rPr lang="ru-RU" dirty="0" smtClean="0"/>
              <a:t>автор текста </a:t>
            </a:r>
            <a:r>
              <a:rPr lang="ru-RU" dirty="0" err="1" smtClean="0"/>
              <a:t>Р.Кононенко</a:t>
            </a:r>
            <a:r>
              <a:rPr lang="ru-RU" dirty="0" smtClean="0"/>
              <a:t> «Великие Художники»</a:t>
            </a:r>
            <a:r>
              <a:rPr lang="en-US" dirty="0" smtClean="0"/>
              <a:t>, 2009 </a:t>
            </a:r>
            <a:r>
              <a:rPr lang="ru-RU" dirty="0" smtClean="0"/>
              <a:t>г.</a:t>
            </a:r>
          </a:p>
          <a:p>
            <a:r>
              <a:rPr lang="ru-RU" dirty="0" smtClean="0"/>
              <a:t>2) памятники- </a:t>
            </a:r>
            <a:r>
              <a:rPr lang="en-US" dirty="0"/>
              <a:t>http://www.etovidel.net/sights/city/saint-petersburg/id/skulptura_neizvestnaia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3498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5498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581891"/>
            <a:ext cx="9720073" cy="5727469"/>
          </a:xfrm>
        </p:spPr>
        <p:txBody>
          <a:bodyPr>
            <a:normAutofit/>
          </a:bodyPr>
          <a:lstStyle/>
          <a:p>
            <a:r>
              <a:rPr lang="ru-RU" sz="2300" dirty="0" smtClean="0"/>
              <a:t> Иван Николаевич Крамской занимает особое место среди русских художников. Он известен не только как талантливый живописец</a:t>
            </a:r>
            <a:r>
              <a:rPr lang="en-US" sz="2300" dirty="0" smtClean="0"/>
              <a:t>,</a:t>
            </a:r>
            <a:r>
              <a:rPr lang="ru-RU" sz="2300" dirty="0"/>
              <a:t> </a:t>
            </a:r>
            <a:r>
              <a:rPr lang="ru-RU" sz="2300" dirty="0" smtClean="0"/>
              <a:t>авторитетный общественный деятель</a:t>
            </a:r>
            <a:r>
              <a:rPr lang="en-US" sz="2300" dirty="0" smtClean="0"/>
              <a:t>,</a:t>
            </a:r>
            <a:r>
              <a:rPr lang="ru-RU" sz="2300" dirty="0" smtClean="0"/>
              <a:t> но и как блестящий художественный критик</a:t>
            </a:r>
            <a:r>
              <a:rPr lang="en-US" sz="2300" dirty="0" smtClean="0"/>
              <a:t>,</a:t>
            </a:r>
            <a:r>
              <a:rPr lang="ru-RU" sz="2300" dirty="0" smtClean="0"/>
              <a:t> много сделавший для активного продвижения русской живописи «в народ»</a:t>
            </a:r>
            <a:r>
              <a:rPr lang="en-US" sz="2300" dirty="0" smtClean="0"/>
              <a:t>,</a:t>
            </a:r>
            <a:r>
              <a:rPr lang="ru-RU" sz="2300" dirty="0" smtClean="0"/>
              <a:t> способствовавший художественному просвещению населения Росси19и</a:t>
            </a:r>
            <a:r>
              <a:rPr lang="en-US" sz="2300" dirty="0" smtClean="0"/>
              <a:t>,</a:t>
            </a:r>
            <a:r>
              <a:rPr lang="ru-RU" sz="2300" dirty="0" smtClean="0"/>
              <a:t> возникновению по всей стране художественных школ</a:t>
            </a:r>
            <a:r>
              <a:rPr lang="en-US" sz="2300" dirty="0" smtClean="0"/>
              <a:t>,</a:t>
            </a:r>
            <a:r>
              <a:rPr lang="ru-RU" sz="2300" dirty="0" smtClean="0"/>
              <a:t> училищ и музеев. Иван Крамской работал в бытовом</a:t>
            </a:r>
            <a:r>
              <a:rPr lang="en-US" sz="2300" dirty="0" smtClean="0"/>
              <a:t>,</a:t>
            </a:r>
            <a:r>
              <a:rPr lang="ru-RU" sz="2300" dirty="0"/>
              <a:t> </a:t>
            </a:r>
            <a:r>
              <a:rPr lang="ru-RU" sz="2300" dirty="0" smtClean="0"/>
              <a:t>историческом и портретном жанрах. </a:t>
            </a:r>
          </a:p>
          <a:p>
            <a:r>
              <a:rPr lang="ru-RU" sz="2300" dirty="0"/>
              <a:t> </a:t>
            </a:r>
            <a:r>
              <a:rPr lang="ru-RU" sz="2300" dirty="0" smtClean="0"/>
              <a:t>Крамской занимает одно из ведущих мест в истории русской художественной культуры второй половины 19 века.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903">
            <a:off x="9109006" y="4061355"/>
            <a:ext cx="2619175" cy="194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2659">
            <a:off x="562654" y="4254273"/>
            <a:ext cx="1762534" cy="212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3564">
            <a:off x="2463283" y="4067336"/>
            <a:ext cx="2070758" cy="235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0998">
            <a:off x="7153285" y="3981942"/>
            <a:ext cx="1850036" cy="239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59309">
            <a:off x="4965966" y="4176563"/>
            <a:ext cx="1836396" cy="213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76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пути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656" y="2084832"/>
            <a:ext cx="5806164" cy="4011168"/>
          </a:xfrm>
        </p:spPr>
        <p:txBody>
          <a:bodyPr/>
          <a:lstStyle/>
          <a:p>
            <a:r>
              <a:rPr lang="ru-RU" dirty="0" smtClean="0"/>
              <a:t>Иван Николаевич Крамской родился 27 мая 1837 года в бедной мещанской семье. К искусству пробивался с редким упорством</a:t>
            </a:r>
            <a:r>
              <a:rPr lang="en-US" dirty="0" smtClean="0"/>
              <a:t>,</a:t>
            </a:r>
            <a:r>
              <a:rPr lang="ru-RU" dirty="0" smtClean="0"/>
              <a:t> рисованием занимался с детства. </a:t>
            </a:r>
            <a:endParaRPr lang="ru-RU" dirty="0"/>
          </a:p>
          <a:p>
            <a:r>
              <a:rPr lang="ru-RU" dirty="0" smtClean="0"/>
              <a:t>В своей автобиографии Иван писал: « </a:t>
            </a:r>
            <a:r>
              <a:rPr lang="ru-RU" i="1" dirty="0" smtClean="0"/>
              <a:t>Я родился в уездном городке Острогожске Воронежская губернии</a:t>
            </a:r>
            <a:r>
              <a:rPr lang="en-US" i="1" dirty="0" smtClean="0"/>
              <a:t>,</a:t>
            </a:r>
            <a:r>
              <a:rPr lang="ru-RU" i="1" dirty="0" smtClean="0"/>
              <a:t> в пригородной слободе Новой Сотне</a:t>
            </a:r>
            <a:r>
              <a:rPr lang="en-US" i="1" dirty="0" smtClean="0"/>
              <a:t>,</a:t>
            </a:r>
            <a:r>
              <a:rPr lang="ru-RU" i="1" dirty="0"/>
              <a:t> </a:t>
            </a:r>
            <a:r>
              <a:rPr lang="ru-RU" i="1" dirty="0" smtClean="0"/>
              <a:t>от родителей</a:t>
            </a:r>
            <a:r>
              <a:rPr lang="en-US" i="1" dirty="0" smtClean="0"/>
              <a:t>,</a:t>
            </a:r>
            <a:r>
              <a:rPr lang="ru-RU" i="1" dirty="0" smtClean="0"/>
              <a:t> приписанных к местному мещанству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92" y="1468583"/>
            <a:ext cx="4825309" cy="342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2447" y="5132185"/>
            <a:ext cx="4200997" cy="1204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где провел детство Иван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9418" y="277091"/>
            <a:ext cx="5354783" cy="603226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Дальше он писал: </a:t>
            </a:r>
            <a:r>
              <a:rPr lang="ru-RU" i="1" dirty="0" smtClean="0"/>
              <a:t>« В двенадцать лет я лишился отца своего</a:t>
            </a:r>
            <a:r>
              <a:rPr lang="en-US" i="1" dirty="0" smtClean="0"/>
              <a:t>,</a:t>
            </a:r>
            <a:r>
              <a:rPr lang="ru-RU" i="1" dirty="0"/>
              <a:t> </a:t>
            </a:r>
            <a:r>
              <a:rPr lang="ru-RU" i="1" dirty="0" smtClean="0"/>
              <a:t>отец мой служил в городской думе</a:t>
            </a:r>
            <a:r>
              <a:rPr lang="en-US" i="1" dirty="0" smtClean="0"/>
              <a:t>,</a:t>
            </a:r>
            <a:r>
              <a:rPr lang="ru-RU" i="1" dirty="0"/>
              <a:t> </a:t>
            </a:r>
            <a:r>
              <a:rPr lang="ru-RU" i="1" dirty="0" smtClean="0"/>
              <a:t>если не ошибаюсь</a:t>
            </a:r>
            <a:r>
              <a:rPr lang="en-US" i="1" dirty="0" smtClean="0"/>
              <a:t>,</a:t>
            </a:r>
            <a:r>
              <a:rPr lang="ru-RU" i="1" dirty="0" smtClean="0"/>
              <a:t> журналистом</a:t>
            </a:r>
            <a:r>
              <a:rPr lang="en-US" i="1" dirty="0" smtClean="0"/>
              <a:t>,</a:t>
            </a:r>
            <a:r>
              <a:rPr lang="ru-RU" i="1" dirty="0" smtClean="0"/>
              <a:t> дед же мой</a:t>
            </a:r>
            <a:r>
              <a:rPr lang="en-US" i="1" dirty="0" smtClean="0"/>
              <a:t>,</a:t>
            </a:r>
            <a:r>
              <a:rPr lang="ru-RU" i="1" dirty="0" smtClean="0"/>
              <a:t> был так называемый войсковой житель и был тоже каким-то писарем на Украине. Учился вначале я у одного грамотного соседа</a:t>
            </a:r>
            <a:r>
              <a:rPr lang="en-US" i="1" dirty="0" smtClean="0"/>
              <a:t>,</a:t>
            </a:r>
            <a:r>
              <a:rPr lang="ru-RU" i="1" dirty="0" smtClean="0"/>
              <a:t> а потом в Острогожском уездном училище</a:t>
            </a:r>
            <a:r>
              <a:rPr lang="ru-RU" dirty="0" smtClean="0"/>
              <a:t>». </a:t>
            </a:r>
          </a:p>
          <a:p>
            <a:r>
              <a:rPr lang="ru-RU" dirty="0" smtClean="0"/>
              <a:t>После окончания в 1850 поступил учеником к одному иконописцу</a:t>
            </a:r>
            <a:r>
              <a:rPr lang="en-US" dirty="0" smtClean="0"/>
              <a:t>,</a:t>
            </a:r>
            <a:r>
              <a:rPr lang="ru-RU" dirty="0" smtClean="0"/>
              <a:t> там Иван лишь растирал краски и бегал по посылкам. Поэтому молодой Иван Крамской вскоре в 1853 году отправился скитаться по стране.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16" y="1227298"/>
            <a:ext cx="2505075" cy="352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72416" y="5389418"/>
            <a:ext cx="2505075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Автопортрет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8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8"/>
            <a:ext cx="12192000" cy="6682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Артель. Товарищество передвижных художественных выставок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1857 году Крамской приехал в Петербург</a:t>
            </a:r>
            <a:r>
              <a:rPr lang="en-US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где осенью поступил в Академию художеств и одновременно подрабатывал ретушером.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49" y="3114282"/>
            <a:ext cx="5123152" cy="33962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30073" y="5957830"/>
            <a:ext cx="2202440" cy="38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Академия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6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15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7220" y="1856507"/>
            <a:ext cx="4754880" cy="4128655"/>
          </a:xfrm>
        </p:spPr>
        <p:txBody>
          <a:bodyPr/>
          <a:lstStyle/>
          <a:p>
            <a:r>
              <a:rPr lang="ru-RU" dirty="0" smtClean="0"/>
              <a:t>Первая картина художника «</a:t>
            </a:r>
            <a:r>
              <a:rPr lang="ru-RU" b="1" dirty="0" smtClean="0"/>
              <a:t>Смертельно раненный Ленский</a:t>
            </a:r>
            <a:r>
              <a:rPr lang="ru-RU" dirty="0" smtClean="0"/>
              <a:t>»(1860). За эту работу Крамской получил серебряную медаль. Годом позже на выставке Академии художеств </a:t>
            </a:r>
            <a:r>
              <a:rPr lang="ru-RU" b="1" dirty="0" smtClean="0"/>
              <a:t>« Молитва Моисея по переходе </a:t>
            </a:r>
            <a:r>
              <a:rPr lang="ru-RU" dirty="0" smtClean="0"/>
              <a:t>израильтян</a:t>
            </a:r>
            <a:r>
              <a:rPr lang="ru-RU" b="1" dirty="0" smtClean="0"/>
              <a:t> через Черное море»</a:t>
            </a:r>
            <a:r>
              <a:rPr lang="ru-RU" dirty="0" smtClean="0"/>
              <a:t> (1861) Находиться картина в Национальном художественном музеи Республики Беларусь.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587498"/>
            <a:ext cx="4556710" cy="59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47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1" y="803563"/>
            <a:ext cx="4192877" cy="21474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1862 Крамской начал преподавать в рисовальной школе Императорского общества поощрения художеств.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83" y="491193"/>
            <a:ext cx="4699289" cy="581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8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857" y="1406236"/>
            <a:ext cx="4046635" cy="202276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1863 году Крамской женится на Софье Николаеве Прохоровой. В конце 1863 у них родился первый ребёнок сын Николай. Иван часто писал свою семью. Их брак был счастливым. Софья родила шестерых детей.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922" y="1066800"/>
            <a:ext cx="4802438" cy="47243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03127" y="5791199"/>
            <a:ext cx="2563091" cy="692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«Семья художника»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(1866)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283</TotalTime>
  <Words>1154</Words>
  <Application>Microsoft Office PowerPoint</Application>
  <PresentationFormat>Широкоэкранный</PresentationFormat>
  <Paragraphs>70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Tw Cen MT</vt:lpstr>
      <vt:lpstr>Tw Cen MT Condensed</vt:lpstr>
      <vt:lpstr>Wingdings 3</vt:lpstr>
      <vt:lpstr>Интеграл</vt:lpstr>
      <vt:lpstr>  Иван николаевич крамской (1837-1887)</vt:lpstr>
      <vt:lpstr>План презентации:</vt:lpstr>
      <vt:lpstr>Презентация PowerPoint</vt:lpstr>
      <vt:lpstr>Начало пути</vt:lpstr>
      <vt:lpstr>Презентация PowerPoint</vt:lpstr>
      <vt:lpstr>Артель. Товарищество передвижных художественных выставок 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ТОВАРИЩЕСТВА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Яркий период творчества </vt:lpstr>
      <vt:lpstr>Презентация PowerPoint</vt:lpstr>
      <vt:lpstr>Презентация PowerPoint</vt:lpstr>
      <vt:lpstr>Презентация PowerPoint</vt:lpstr>
      <vt:lpstr>Образы крестьян </vt:lpstr>
      <vt:lpstr>Презентация PowerPoint</vt:lpstr>
      <vt:lpstr>Презентация PowerPoint</vt:lpstr>
      <vt:lpstr>ЖЕНСКИЕ ОБРАЗЫ</vt:lpstr>
      <vt:lpstr>Презентация PowerPoint</vt:lpstr>
      <vt:lpstr>Смерть художника </vt:lpstr>
      <vt:lpstr>Памятники </vt:lpstr>
      <vt:lpstr>Воронежский областной художественный музей им. И. Н. Крамского</vt:lpstr>
      <vt:lpstr>Спасибо за ВНИМАНИЕ!</vt:lpstr>
      <vt:lpstr>Список литературы: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Иван николаевич крамской (1837-1887)</dc:title>
  <dc:creator>Asus</dc:creator>
  <cp:lastModifiedBy>user22</cp:lastModifiedBy>
  <cp:revision>34</cp:revision>
  <dcterms:created xsi:type="dcterms:W3CDTF">2017-10-30T16:07:33Z</dcterms:created>
  <dcterms:modified xsi:type="dcterms:W3CDTF">2017-11-13T23:04:44Z</dcterms:modified>
</cp:coreProperties>
</file>