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57" r:id="rId3"/>
    <p:sldId id="258" r:id="rId4"/>
    <p:sldId id="259" r:id="rId5"/>
    <p:sldId id="280" r:id="rId6"/>
    <p:sldId id="283" r:id="rId7"/>
    <p:sldId id="284" r:id="rId8"/>
    <p:sldId id="260" r:id="rId9"/>
    <p:sldId id="261" r:id="rId10"/>
    <p:sldId id="285" r:id="rId11"/>
    <p:sldId id="262" r:id="rId12"/>
    <p:sldId id="281" r:id="rId13"/>
    <p:sldId id="282" r:id="rId14"/>
    <p:sldId id="286" r:id="rId15"/>
    <p:sldId id="287" r:id="rId16"/>
    <p:sldId id="288" r:id="rId17"/>
    <p:sldId id="289" r:id="rId18"/>
    <p:sldId id="290" r:id="rId19"/>
    <p:sldId id="291" r:id="rId20"/>
    <p:sldId id="292" r:id="rId21"/>
    <p:sldId id="293" r:id="rId22"/>
    <p:sldId id="301" r:id="rId23"/>
    <p:sldId id="302" r:id="rId24"/>
    <p:sldId id="294" r:id="rId25"/>
    <p:sldId id="264" r:id="rId26"/>
    <p:sldId id="265" r:id="rId27"/>
    <p:sldId id="298" r:id="rId28"/>
    <p:sldId id="300" r:id="rId29"/>
    <p:sldId id="266" r:id="rId30"/>
    <p:sldId id="267" r:id="rId31"/>
    <p:sldId id="268" r:id="rId32"/>
    <p:sldId id="269" r:id="rId33"/>
    <p:sldId id="270" r:id="rId34"/>
    <p:sldId id="272" r:id="rId35"/>
    <p:sldId id="296" r:id="rId36"/>
    <p:sldId id="297" r:id="rId37"/>
    <p:sldId id="304" r:id="rId38"/>
    <p:sldId id="305" r:id="rId39"/>
    <p:sldId id="306" r:id="rId40"/>
    <p:sldId id="274" r:id="rId41"/>
    <p:sldId id="277" r:id="rId42"/>
    <p:sldId id="307" r:id="rId43"/>
    <p:sldId id="278" r:id="rId44"/>
    <p:sldId id="27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8951928-5B40-4D8B-8414-4C602AE2DF10}">
          <p14:sldIdLst>
            <p14:sldId id="256"/>
            <p14:sldId id="257"/>
            <p14:sldId id="258"/>
            <p14:sldId id="259"/>
            <p14:sldId id="280"/>
            <p14:sldId id="283"/>
            <p14:sldId id="284"/>
            <p14:sldId id="260"/>
            <p14:sldId id="261"/>
            <p14:sldId id="285"/>
            <p14:sldId id="262"/>
            <p14:sldId id="281"/>
            <p14:sldId id="282"/>
            <p14:sldId id="286"/>
            <p14:sldId id="287"/>
            <p14:sldId id="288"/>
            <p14:sldId id="289"/>
            <p14:sldId id="290"/>
            <p14:sldId id="291"/>
            <p14:sldId id="292"/>
            <p14:sldId id="293"/>
            <p14:sldId id="301"/>
            <p14:sldId id="302"/>
            <p14:sldId id="294"/>
            <p14:sldId id="264"/>
            <p14:sldId id="265"/>
            <p14:sldId id="298"/>
            <p14:sldId id="300"/>
            <p14:sldId id="266"/>
            <p14:sldId id="267"/>
            <p14:sldId id="268"/>
            <p14:sldId id="269"/>
            <p14:sldId id="270"/>
            <p14:sldId id="272"/>
            <p14:sldId id="296"/>
            <p14:sldId id="297"/>
            <p14:sldId id="304"/>
            <p14:sldId id="305"/>
            <p14:sldId id="306"/>
            <p14:sldId id="274"/>
            <p14:sldId id="277"/>
            <p14:sldId id="307"/>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F1342-05F2-4845-A485-AA8A8C9A5472}" type="datetimeFigureOut">
              <a:rPr lang="ru-RU" smtClean="0"/>
              <a:t>14.11.2017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ED1E0-CAEF-4367-AEFC-F020B833B491}" type="slidenum">
              <a:rPr lang="ru-RU" smtClean="0"/>
              <a:t>‹#›</a:t>
            </a:fld>
            <a:endParaRPr lang="ru-RU"/>
          </a:p>
        </p:txBody>
      </p:sp>
    </p:spTree>
    <p:extLst>
      <p:ext uri="{BB962C8B-B14F-4D97-AF65-F5344CB8AC3E}">
        <p14:creationId xmlns:p14="http://schemas.microsoft.com/office/powerpoint/2010/main" val="179025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77ED1E0-CAEF-4367-AEFC-F020B833B491}" type="slidenum">
              <a:rPr lang="ru-RU" smtClean="0"/>
              <a:t>3</a:t>
            </a:fld>
            <a:endParaRPr lang="ru-RU"/>
          </a:p>
        </p:txBody>
      </p:sp>
    </p:spTree>
    <p:extLst>
      <p:ext uri="{BB962C8B-B14F-4D97-AF65-F5344CB8AC3E}">
        <p14:creationId xmlns:p14="http://schemas.microsoft.com/office/powerpoint/2010/main" val="169605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77ED1E0-CAEF-4367-AEFC-F020B833B491}" type="slidenum">
              <a:rPr lang="ru-RU" smtClean="0"/>
              <a:t>26</a:t>
            </a:fld>
            <a:endParaRPr lang="ru-RU"/>
          </a:p>
        </p:txBody>
      </p:sp>
    </p:spTree>
    <p:extLst>
      <p:ext uri="{BB962C8B-B14F-4D97-AF65-F5344CB8AC3E}">
        <p14:creationId xmlns:p14="http://schemas.microsoft.com/office/powerpoint/2010/main" val="2043582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A4E9152C-C91B-47E2-AE83-C861CDB42D8F}" type="datetimeFigureOut">
              <a:rPr lang="ru-RU" smtClean="0"/>
              <a:t>14.11.2017</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E5877EFE-71A2-4166-BECF-35324199D9F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4E9152C-C91B-47E2-AE83-C861CDB42D8F}"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877EFE-71A2-4166-BECF-35324199D9F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E9152C-C91B-47E2-AE83-C861CDB42D8F}"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877EFE-71A2-4166-BECF-35324199D9F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E9152C-C91B-47E2-AE83-C861CDB42D8F}"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877EFE-71A2-4166-BECF-35324199D9F7}"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E9152C-C91B-47E2-AE83-C861CDB42D8F}"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877EFE-71A2-4166-BECF-35324199D9F7}"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4E9152C-C91B-47E2-AE83-C861CDB42D8F}"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877EFE-71A2-4166-BECF-35324199D9F7}"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A4E9152C-C91B-47E2-AE83-C861CDB42D8F}" type="datetimeFigureOut">
              <a:rPr lang="ru-RU" smtClean="0"/>
              <a:t>14.11.2017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5877EFE-71A2-4166-BECF-35324199D9F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4E9152C-C91B-47E2-AE83-C861CDB42D8F}" type="datetimeFigureOut">
              <a:rPr lang="ru-RU" smtClean="0"/>
              <a:t>14.11.2017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877EFE-71A2-4166-BECF-35324199D9F7}"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E9152C-C91B-47E2-AE83-C861CDB42D8F}"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877EFE-71A2-4166-BECF-35324199D9F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E9152C-C91B-47E2-AE83-C861CDB42D8F}"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877EFE-71A2-4166-BECF-35324199D9F7}"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E9152C-C91B-47E2-AE83-C861CDB42D8F}"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877EFE-71A2-4166-BECF-35324199D9F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4E9152C-C91B-47E2-AE83-C861CDB42D8F}" type="datetimeFigureOut">
              <a:rPr lang="ru-RU" smtClean="0"/>
              <a:t>14.11.2017</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5877EFE-71A2-4166-BECF-35324199D9F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84" y="1916832"/>
            <a:ext cx="9217024" cy="1224136"/>
          </a:xfrm>
        </p:spPr>
        <p:txBody>
          <a:bodyPr>
            <a:normAutofit fontScale="90000"/>
          </a:bodyPr>
          <a:lstStyle/>
          <a:p>
            <a:r>
              <a:rPr lang="ru-RU" b="1" dirty="0" smtClean="0">
                <a:latin typeface="+mn-lt"/>
                <a:cs typeface="Aharoni" pitchFamily="2" charset="-79"/>
              </a:rPr>
              <a:t/>
            </a:r>
            <a:br>
              <a:rPr lang="ru-RU" b="1" dirty="0" smtClean="0">
                <a:latin typeface="+mn-lt"/>
                <a:cs typeface="Aharoni" pitchFamily="2" charset="-79"/>
              </a:rPr>
            </a:br>
            <a:r>
              <a:rPr lang="ru-RU" b="1" dirty="0">
                <a:latin typeface="+mn-lt"/>
                <a:cs typeface="Aharoni" pitchFamily="2" charset="-79"/>
              </a:rPr>
              <a:t/>
            </a:r>
            <a:br>
              <a:rPr lang="ru-RU" b="1" dirty="0">
                <a:latin typeface="+mn-lt"/>
                <a:cs typeface="Aharoni" pitchFamily="2" charset="-79"/>
              </a:rPr>
            </a:br>
            <a:r>
              <a:rPr lang="ru-RU" b="1" dirty="0" smtClean="0">
                <a:latin typeface="+mn-lt"/>
                <a:cs typeface="Aharoni" pitchFamily="2" charset="-79"/>
              </a:rPr>
              <a:t>                                               </a:t>
            </a:r>
            <a:br>
              <a:rPr lang="ru-RU" b="1" dirty="0" smtClean="0">
                <a:latin typeface="+mn-lt"/>
                <a:cs typeface="Aharoni" pitchFamily="2" charset="-79"/>
              </a:rPr>
            </a:br>
            <a:r>
              <a:rPr lang="ru-RU" b="1" dirty="0">
                <a:latin typeface="+mn-lt"/>
                <a:cs typeface="Aharoni" pitchFamily="2" charset="-79"/>
              </a:rPr>
              <a:t/>
            </a:r>
            <a:br>
              <a:rPr lang="ru-RU" b="1" dirty="0">
                <a:latin typeface="+mn-lt"/>
                <a:cs typeface="Aharoni" pitchFamily="2" charset="-79"/>
              </a:rPr>
            </a:br>
            <a:r>
              <a:rPr lang="ru-RU" b="1" dirty="0" smtClean="0">
                <a:latin typeface="+mn-lt"/>
                <a:cs typeface="Aharoni" pitchFamily="2" charset="-79"/>
              </a:rPr>
              <a:t/>
            </a:r>
            <a:br>
              <a:rPr lang="ru-RU" b="1" dirty="0" smtClean="0">
                <a:latin typeface="+mn-lt"/>
                <a:cs typeface="Aharoni" pitchFamily="2" charset="-79"/>
              </a:rPr>
            </a:br>
            <a:r>
              <a:rPr lang="ru-RU" b="1" dirty="0">
                <a:latin typeface="+mn-lt"/>
                <a:cs typeface="Aharoni" pitchFamily="2" charset="-79"/>
              </a:rPr>
              <a:t/>
            </a:r>
            <a:br>
              <a:rPr lang="ru-RU" b="1" dirty="0">
                <a:latin typeface="+mn-lt"/>
                <a:cs typeface="Aharoni" pitchFamily="2" charset="-79"/>
              </a:rPr>
            </a:br>
            <a:r>
              <a:rPr lang="ru-RU" b="1" dirty="0" smtClean="0">
                <a:latin typeface="+mn-lt"/>
                <a:cs typeface="Aharoni" pitchFamily="2" charset="-79"/>
              </a:rPr>
              <a:t/>
            </a:r>
            <a:br>
              <a:rPr lang="ru-RU" b="1" dirty="0" smtClean="0">
                <a:latin typeface="+mn-lt"/>
                <a:cs typeface="Aharoni" pitchFamily="2" charset="-79"/>
              </a:rPr>
            </a:br>
            <a:r>
              <a:rPr lang="ru-RU" b="1" dirty="0">
                <a:latin typeface="+mn-lt"/>
                <a:cs typeface="Aharoni" pitchFamily="2" charset="-79"/>
              </a:rPr>
              <a:t/>
            </a:r>
            <a:br>
              <a:rPr lang="ru-RU" b="1" dirty="0">
                <a:latin typeface="+mn-lt"/>
                <a:cs typeface="Aharoni" pitchFamily="2" charset="-79"/>
              </a:rPr>
            </a:br>
            <a:r>
              <a:rPr lang="ru-RU" b="1" dirty="0" smtClean="0">
                <a:latin typeface="+mn-lt"/>
                <a:cs typeface="Aharoni" pitchFamily="2" charset="-79"/>
              </a:rPr>
              <a:t/>
            </a:r>
            <a:br>
              <a:rPr lang="ru-RU" b="1" dirty="0" smtClean="0">
                <a:latin typeface="+mn-lt"/>
                <a:cs typeface="Aharoni" pitchFamily="2" charset="-79"/>
              </a:rPr>
            </a:br>
            <a:r>
              <a:rPr lang="ru-RU" b="1" dirty="0">
                <a:latin typeface="+mn-lt"/>
                <a:cs typeface="Aharoni" pitchFamily="2" charset="-79"/>
              </a:rPr>
              <a:t/>
            </a:r>
            <a:br>
              <a:rPr lang="ru-RU" b="1" dirty="0">
                <a:latin typeface="+mn-lt"/>
                <a:cs typeface="Aharoni" pitchFamily="2" charset="-79"/>
              </a:rPr>
            </a:br>
            <a:r>
              <a:rPr lang="ru-RU" b="1" dirty="0" smtClean="0">
                <a:latin typeface="+mn-lt"/>
                <a:cs typeface="Aharoni" pitchFamily="2" charset="-79"/>
              </a:rPr>
              <a:t/>
            </a:r>
            <a:br>
              <a:rPr lang="ru-RU" b="1" dirty="0" smtClean="0">
                <a:latin typeface="+mn-lt"/>
                <a:cs typeface="Aharoni" pitchFamily="2" charset="-79"/>
              </a:rPr>
            </a:br>
            <a:r>
              <a:rPr lang="ru-RU" b="1" dirty="0" smtClean="0">
                <a:latin typeface="Times New Roman" pitchFamily="18" charset="0"/>
                <a:cs typeface="Times New Roman" pitchFamily="18" charset="0"/>
              </a:rPr>
              <a:t>культура </a:t>
            </a:r>
            <a:r>
              <a:rPr lang="ru-RU" b="1" dirty="0" smtClean="0">
                <a:latin typeface="Times New Roman" pitchFamily="18" charset="0"/>
                <a:cs typeface="Times New Roman" pitchFamily="18" charset="0"/>
              </a:rPr>
              <a:t>России </a:t>
            </a:r>
            <a:r>
              <a:rPr lang="en-US" b="1" dirty="0" smtClean="0">
                <a:latin typeface="Times New Roman" pitchFamily="18" charset="0"/>
                <a:cs typeface="Times New Roman" pitchFamily="18" charset="0"/>
              </a:rPr>
              <a:t>XIX</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века</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3717032"/>
            <a:ext cx="7920880" cy="1368151"/>
          </a:xfrm>
        </p:spPr>
        <p:txBody>
          <a:bodyPr>
            <a:normAutofit/>
          </a:bodyPr>
          <a:lstStyle/>
          <a:p>
            <a:r>
              <a:rPr lang="ru-RU" dirty="0" smtClean="0">
                <a:latin typeface="Times New Roman" pitchFamily="18" charset="0"/>
                <a:cs typeface="Times New Roman" pitchFamily="18" charset="0"/>
              </a:rPr>
              <a:t>Подготовила : студентка Пачковская Е.И.</a:t>
            </a:r>
          </a:p>
          <a:p>
            <a:r>
              <a:rPr lang="ru-RU" dirty="0" err="1" smtClean="0">
                <a:latin typeface="Times New Roman" pitchFamily="18" charset="0"/>
                <a:cs typeface="Times New Roman" pitchFamily="18" charset="0"/>
              </a:rPr>
              <a:t>Науч.рук</a:t>
            </a:r>
            <a:r>
              <a:rPr lang="ru-RU" dirty="0" smtClean="0">
                <a:latin typeface="Times New Roman" pitchFamily="18" charset="0"/>
                <a:cs typeface="Times New Roman" pitchFamily="18" charset="0"/>
              </a:rPr>
              <a:t>. и ред.</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доцент </a:t>
            </a:r>
            <a:r>
              <a:rPr lang="be-BY" dirty="0" smtClean="0">
                <a:latin typeface="Times New Roman" pitchFamily="18" charset="0"/>
                <a:cs typeface="Times New Roman" pitchFamily="18" charset="0"/>
              </a:rPr>
              <a:t>Кохнов</a:t>
            </a:r>
            <a:r>
              <a:rPr lang="ru-RU" dirty="0" err="1" smtClean="0">
                <a:latin typeface="Times New Roman" pitchFamily="18" charset="0"/>
                <a:cs typeface="Times New Roman" pitchFamily="18" charset="0"/>
              </a:rPr>
              <a:t>ич</a:t>
            </a:r>
            <a:r>
              <a:rPr lang="ru-RU" dirty="0" smtClean="0">
                <a:latin typeface="Times New Roman" pitchFamily="18" charset="0"/>
                <a:cs typeface="Times New Roman" pitchFamily="18" charset="0"/>
              </a:rPr>
              <a:t> В.А.</a:t>
            </a:r>
          </a:p>
          <a:p>
            <a:endParaRPr lang="ru-RU" dirty="0" smtClean="0"/>
          </a:p>
          <a:p>
            <a:endParaRPr lang="ru-RU" dirty="0"/>
          </a:p>
        </p:txBody>
      </p:sp>
    </p:spTree>
    <p:extLst>
      <p:ext uri="{BB962C8B-B14F-4D97-AF65-F5344CB8AC3E}">
        <p14:creationId xmlns:p14="http://schemas.microsoft.com/office/powerpoint/2010/main" val="237369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latin typeface="Times New Roman" pitchFamily="18" charset="0"/>
                <a:cs typeface="Times New Roman" pitchFamily="18" charset="0"/>
              </a:rPr>
              <a:t>Реализм</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259632" y="2132856"/>
            <a:ext cx="6400800" cy="4014936"/>
          </a:xfrm>
        </p:spPr>
        <p:txBody>
          <a:bodyPr>
            <a:noAutofit/>
          </a:bodyPr>
          <a:lstStyle/>
          <a:p>
            <a:pPr indent="0">
              <a:buNone/>
            </a:pPr>
            <a:r>
              <a:rPr lang="ru-RU" sz="1600" b="1" dirty="0" smtClean="0">
                <a:latin typeface="Times New Roman" pitchFamily="18" charset="0"/>
                <a:cs typeface="Times New Roman" pitchFamily="18" charset="0"/>
              </a:rPr>
              <a:t>Оно было ответом не только эпохе Просвещения, с её надеждами на человеческий разум, но и романтическому негодованию на человека и общество. Мир оказался не таким, каким его изображали романтики. Необходимо было не только просвещать мир, не только показать его высокие идеалы, но и понять действительность. </a:t>
            </a:r>
            <a:endParaRPr lang="ru-RU" sz="1600" b="1" dirty="0">
              <a:latin typeface="Times New Roman" pitchFamily="18" charset="0"/>
              <a:cs typeface="Times New Roman" pitchFamily="18" charset="0"/>
            </a:endParaRPr>
          </a:p>
          <a:p>
            <a:pPr indent="0">
              <a:buNone/>
            </a:pPr>
            <a:r>
              <a:rPr lang="ru-RU" sz="1600" b="1" dirty="0" smtClean="0">
                <a:latin typeface="Times New Roman" pitchFamily="18" charset="0"/>
                <a:cs typeface="Times New Roman" pitchFamily="18" charset="0"/>
              </a:rPr>
              <a:t>Под реализмом </a:t>
            </a:r>
            <a:r>
              <a:rPr lang="ru-RU" sz="1600" b="1" dirty="0">
                <a:latin typeface="Times New Roman" pitchFamily="18" charset="0"/>
                <a:cs typeface="Times New Roman" pitchFamily="18" charset="0"/>
              </a:rPr>
              <a:t>понимается  направление в литературе и искусстве, ставящее целью правдивое воспроизведение действительности в её типичных чертах. Господство реализма следовало за эпохой романтизма и предшествовало </a:t>
            </a:r>
            <a:r>
              <a:rPr lang="ru-RU" sz="1600" b="1" dirty="0" smtClean="0">
                <a:latin typeface="Times New Roman" pitchFamily="18" charset="0"/>
                <a:cs typeface="Times New Roman" pitchFamily="18" charset="0"/>
              </a:rPr>
              <a:t>символизму.</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47628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417" y="3630391"/>
            <a:ext cx="2547870" cy="3121547"/>
          </a:xfrm>
          <a:prstGeom prst="rect">
            <a:avLst/>
          </a:prstGeom>
        </p:spPr>
      </p:pic>
      <p:sp>
        <p:nvSpPr>
          <p:cNvPr id="2" name="Заголовок 1"/>
          <p:cNvSpPr>
            <a:spLocks noGrp="1"/>
          </p:cNvSpPr>
          <p:nvPr>
            <p:ph type="title"/>
          </p:nvPr>
        </p:nvSpPr>
        <p:spPr>
          <a:xfrm>
            <a:off x="391492" y="332656"/>
            <a:ext cx="6400800" cy="685800"/>
          </a:xfrm>
        </p:spPr>
        <p:txBody>
          <a:bodyPr>
            <a:normAutofit fontScale="90000"/>
          </a:bodyPr>
          <a:lstStyle/>
          <a:p>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Ф.М</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Достоевский </a:t>
            </a:r>
            <a:r>
              <a:rPr lang="ru-RU" dirty="0">
                <a:latin typeface="Times New Roman" pitchFamily="18" charset="0"/>
                <a:cs typeface="Times New Roman" pitchFamily="18" charset="0"/>
              </a:rPr>
              <a:t>и Л.Н. </a:t>
            </a:r>
            <a:r>
              <a:rPr lang="ru-RU" dirty="0" smtClean="0">
                <a:latin typeface="Times New Roman" pitchFamily="18" charset="0"/>
                <a:cs typeface="Times New Roman" pitchFamily="18" charset="0"/>
              </a:rPr>
              <a:t>Толстой</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5" y="482189"/>
            <a:ext cx="2543175" cy="3181350"/>
          </a:xfrm>
          <a:prstGeom prst="rect">
            <a:avLst/>
          </a:prstGeom>
        </p:spPr>
      </p:pic>
      <p:sp>
        <p:nvSpPr>
          <p:cNvPr id="3" name="Объект 2"/>
          <p:cNvSpPr>
            <a:spLocks noGrp="1"/>
          </p:cNvSpPr>
          <p:nvPr>
            <p:ph idx="1"/>
          </p:nvPr>
        </p:nvSpPr>
        <p:spPr>
          <a:xfrm>
            <a:off x="206146" y="899463"/>
            <a:ext cx="6408712" cy="4296962"/>
          </a:xfrm>
        </p:spPr>
        <p:txBody>
          <a:bodyPr>
            <a:noAutofit/>
          </a:bodyPr>
          <a:lstStyle/>
          <a:p>
            <a:pPr indent="0">
              <a:buNone/>
            </a:pPr>
            <a:r>
              <a:rPr lang="ru-RU" sz="1400" b="1" dirty="0" smtClean="0"/>
              <a:t>Знакомство </a:t>
            </a:r>
            <a:r>
              <a:rPr lang="ru-RU" sz="1400" b="1" dirty="0"/>
              <a:t>с их творчеством явилось для </a:t>
            </a:r>
            <a:r>
              <a:rPr lang="ru-RU" sz="1400" b="1" dirty="0" smtClean="0"/>
              <a:t> </a:t>
            </a:r>
            <a:r>
              <a:rPr lang="ru-RU" sz="1400" b="1" dirty="0"/>
              <a:t>Запада настоящим открытием, откровением и потрясением. Их огромный успех способствовал возвышению авторитета всей русской духовной культуры, усилению ее влияния и быстрому распространению во всем мире. В своем творчестве Ф.М. Достоевский бился над тем, что он определил </a:t>
            </a:r>
            <a:r>
              <a:rPr lang="ru-RU" sz="1400" b="1" dirty="0" smtClean="0"/>
              <a:t>какая </a:t>
            </a:r>
            <a:r>
              <a:rPr lang="ru-RU" sz="1400" b="1" dirty="0"/>
              <a:t>«тайна человека». Разгадке этой тайны посвящены главные его произведения — «Преступление </a:t>
            </a:r>
            <a:r>
              <a:rPr lang="ru-RU" sz="1400" b="1" dirty="0" smtClean="0"/>
              <a:t>наказание</a:t>
            </a:r>
            <a:r>
              <a:rPr lang="ru-RU" sz="1400" b="1" dirty="0"/>
              <a:t>», «Идиот», «Братья Карамазовы» и др</a:t>
            </a:r>
            <a:r>
              <a:rPr lang="ru-RU" sz="1400" b="1" dirty="0" smtClean="0"/>
              <a:t>. </a:t>
            </a:r>
            <a:r>
              <a:rPr lang="ru-RU" sz="1400" b="1" dirty="0"/>
              <a:t>Своим творчеством он оказал огромное воздействие на такие философские течения, как экзистенциализм и персонализм, на всю современную духовную </a:t>
            </a:r>
            <a:r>
              <a:rPr lang="ru-RU" sz="1400" b="1" dirty="0" smtClean="0"/>
              <a:t>культуру.</a:t>
            </a:r>
          </a:p>
          <a:p>
            <a:pPr indent="0">
              <a:buNone/>
            </a:pPr>
            <a:r>
              <a:rPr lang="ru-RU" sz="1400" b="1" dirty="0" smtClean="0"/>
              <a:t>В </a:t>
            </a:r>
            <a:r>
              <a:rPr lang="ru-RU" sz="1400" b="1" dirty="0"/>
              <a:t>творчестве Л.Н. Толстого одной из центральных тем является поиск нравственного идеала и смысла жизни. Эта тема проходит практически через все его произведения — романы «Анна Каренина», «Воскресение», повесть «Смерть Ивана Ильича» и др. В грандиозной эпопее «Война и мир» Толстой рассматривает истоки победы русского народа в войне 1812 г., которые он усматривает в необычайном подъеме патриотического </a:t>
            </a:r>
            <a:r>
              <a:rPr lang="ru-RU" sz="1400" b="1" dirty="0" smtClean="0"/>
              <a:t>духа. Толстой </a:t>
            </a:r>
            <a:r>
              <a:rPr lang="ru-RU" sz="1400" b="1" dirty="0"/>
              <a:t>является создателем религиозно-философскою </a:t>
            </a:r>
            <a:r>
              <a:rPr lang="ru-RU" sz="1400" b="1" dirty="0" smtClean="0"/>
              <a:t>учения.</a:t>
            </a:r>
            <a:endParaRPr lang="ru-RU" sz="1400" b="1" dirty="0"/>
          </a:p>
        </p:txBody>
      </p:sp>
      <p:sp>
        <p:nvSpPr>
          <p:cNvPr id="7" name="Заголовок 1"/>
          <p:cNvSpPr txBox="1">
            <a:spLocks/>
          </p:cNvSpPr>
          <p:nvPr/>
        </p:nvSpPr>
        <p:spPr>
          <a:xfrm>
            <a:off x="4668952" y="2921545"/>
            <a:ext cx="6400800" cy="68580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600" b="1" dirty="0" err="1" smtClean="0">
                <a:latin typeface="Times New Roman" pitchFamily="18" charset="0"/>
                <a:cs typeface="Times New Roman" pitchFamily="18" charset="0"/>
              </a:rPr>
              <a:t>Ф.М.Достоевский</a:t>
            </a:r>
            <a:endParaRPr lang="ru-RU" sz="1600" b="1" dirty="0">
              <a:latin typeface="Times New Roman" pitchFamily="18" charset="0"/>
              <a:cs typeface="Times New Roman" pitchFamily="18" charset="0"/>
            </a:endParaRPr>
          </a:p>
        </p:txBody>
      </p:sp>
      <p:sp>
        <p:nvSpPr>
          <p:cNvPr id="10" name="Заголовок 1"/>
          <p:cNvSpPr txBox="1">
            <a:spLocks/>
          </p:cNvSpPr>
          <p:nvPr/>
        </p:nvSpPr>
        <p:spPr>
          <a:xfrm>
            <a:off x="6792292" y="6186103"/>
            <a:ext cx="2160240" cy="541784"/>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600" b="1" dirty="0" err="1" smtClean="0">
                <a:latin typeface="Times New Roman" pitchFamily="18" charset="0"/>
                <a:cs typeface="Times New Roman" pitchFamily="18" charset="0"/>
              </a:rPr>
              <a:t>Л.Н.Толстой</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53254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err="1" smtClean="0">
                <a:latin typeface="Times New Roman" pitchFamily="18" charset="0"/>
                <a:cs typeface="Times New Roman" pitchFamily="18" charset="0"/>
              </a:rPr>
              <a:t>И.С.Тургенев</a:t>
            </a:r>
            <a:r>
              <a:rPr lang="ru-RU" sz="3200" b="1" dirty="0" smtClean="0">
                <a:latin typeface="Times New Roman" pitchFamily="18" charset="0"/>
                <a:cs typeface="Times New Roman" pitchFamily="18" charset="0"/>
              </a:rPr>
              <a:t>(1818-1883г</a:t>
            </a:r>
            <a:r>
              <a:rPr lang="ru-RU" b="1" dirty="0" smtClean="0"/>
              <a:t>.)</a:t>
            </a:r>
            <a:endParaRPr lang="ru-RU" b="1" dirty="0"/>
          </a:p>
        </p:txBody>
      </p:sp>
      <p:sp>
        <p:nvSpPr>
          <p:cNvPr id="3" name="Объект 2"/>
          <p:cNvSpPr>
            <a:spLocks noGrp="1"/>
          </p:cNvSpPr>
          <p:nvPr>
            <p:ph idx="1"/>
          </p:nvPr>
        </p:nvSpPr>
        <p:spPr>
          <a:xfrm>
            <a:off x="971600" y="1844824"/>
            <a:ext cx="4640560" cy="4302968"/>
          </a:xfrm>
        </p:spPr>
        <p:txBody>
          <a:bodyPr>
            <a:normAutofit/>
          </a:bodyPr>
          <a:lstStyle/>
          <a:p>
            <a:pPr indent="0">
              <a:buNone/>
            </a:pPr>
            <a:r>
              <a:rPr lang="ru-RU" sz="1600" b="1" dirty="0">
                <a:latin typeface="Times New Roman" pitchFamily="18" charset="0"/>
                <a:cs typeface="Times New Roman" pitchFamily="18" charset="0"/>
              </a:rPr>
              <a:t>Созданная им художественная система оказала влияние на поэтику не только русского, но и западноевропейского романа второй половины </a:t>
            </a:r>
            <a:r>
              <a:rPr lang="ru-RU" sz="1600" b="1" dirty="0" smtClean="0">
                <a:latin typeface="Times New Roman" pitchFamily="18" charset="0"/>
                <a:cs typeface="Times New Roman" pitchFamily="18" charset="0"/>
              </a:rPr>
              <a:t>девятнадцатого </a:t>
            </a:r>
            <a:r>
              <a:rPr lang="ru-RU" sz="1600" b="1" dirty="0">
                <a:latin typeface="Times New Roman" pitchFamily="18" charset="0"/>
                <a:cs typeface="Times New Roman" pitchFamily="18" charset="0"/>
              </a:rPr>
              <a:t>века. Иван Тургенев первым в русской литературе начал изучать личность «нового человека» — шестидесятника, его нравственные качества и психологические </a:t>
            </a:r>
            <a:r>
              <a:rPr lang="ru-RU" sz="1600" b="1" dirty="0" smtClean="0">
                <a:latin typeface="Times New Roman" pitchFamily="18" charset="0"/>
                <a:cs typeface="Times New Roman" pitchFamily="18" charset="0"/>
              </a:rPr>
              <a:t>особенности, </a:t>
            </a:r>
            <a:r>
              <a:rPr lang="ru-RU" sz="1600" b="1" dirty="0">
                <a:latin typeface="Times New Roman" pitchFamily="18" charset="0"/>
                <a:cs typeface="Times New Roman" pitchFamily="18" charset="0"/>
              </a:rPr>
              <a:t>благодаря ему в русском языке стал широко использоваться термин «нигилист</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132856"/>
            <a:ext cx="2736304" cy="3456384"/>
          </a:xfrm>
          <a:prstGeom prst="rect">
            <a:avLst/>
          </a:prstGeom>
        </p:spPr>
      </p:pic>
    </p:spTree>
    <p:extLst>
      <p:ext uri="{BB962C8B-B14F-4D97-AF65-F5344CB8AC3E}">
        <p14:creationId xmlns:p14="http://schemas.microsoft.com/office/powerpoint/2010/main" val="59994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24744"/>
            <a:ext cx="8064896" cy="685800"/>
          </a:xfrm>
        </p:spPr>
        <p:txBody>
          <a:bodyPr>
            <a:normAutofit fontScale="90000"/>
          </a:bodyPr>
          <a:lstStyle/>
          <a:p>
            <a:r>
              <a:rPr lang="ru-RU" b="1" dirty="0" err="1" smtClean="0">
                <a:latin typeface="Times New Roman" pitchFamily="18" charset="0"/>
                <a:cs typeface="Times New Roman" pitchFamily="18" charset="0"/>
              </a:rPr>
              <a:t>А.н.островский</a:t>
            </a:r>
            <a:r>
              <a:rPr lang="ru-RU" b="1" dirty="0" smtClean="0">
                <a:latin typeface="Times New Roman" pitchFamily="18" charset="0"/>
                <a:cs typeface="Times New Roman" pitchFamily="18" charset="0"/>
              </a:rPr>
              <a:t>(1823-1886г</a:t>
            </a:r>
            <a:r>
              <a:rPr lang="ru-RU" b="1" dirty="0" smtClean="0"/>
              <a:t>.)</a:t>
            </a:r>
            <a:endParaRPr lang="ru-RU" b="1" dirty="0"/>
          </a:p>
        </p:txBody>
      </p:sp>
      <p:sp>
        <p:nvSpPr>
          <p:cNvPr id="3" name="Объект 2"/>
          <p:cNvSpPr>
            <a:spLocks noGrp="1"/>
          </p:cNvSpPr>
          <p:nvPr>
            <p:ph idx="1"/>
          </p:nvPr>
        </p:nvSpPr>
        <p:spPr>
          <a:xfrm>
            <a:off x="1115616" y="2132856"/>
            <a:ext cx="4424536" cy="4014936"/>
          </a:xfrm>
        </p:spPr>
        <p:txBody>
          <a:bodyPr>
            <a:noAutofit/>
          </a:bodyPr>
          <a:lstStyle/>
          <a:p>
            <a:pPr indent="0">
              <a:buNone/>
            </a:pPr>
            <a:r>
              <a:rPr lang="ru-RU" sz="1600" b="1" dirty="0">
                <a:latin typeface="Times New Roman" pitchFamily="18" charset="0"/>
                <a:cs typeface="Times New Roman" pitchFamily="18" charset="0"/>
              </a:rPr>
              <a:t>Островский написал около 50 пьес (наиболее известны "Доходное место", "Волки и овцы", "Гроза", "Лес", "Бесприданница"), создав грандиозное художественное полотно, изображающее жизнь различных сословий России второй пол. </a:t>
            </a:r>
            <a:r>
              <a:rPr lang="ru-RU" sz="1600" b="1" dirty="0" smtClean="0">
                <a:latin typeface="Times New Roman" pitchFamily="18" charset="0"/>
                <a:cs typeface="Times New Roman" pitchFamily="18" charset="0"/>
              </a:rPr>
              <a:t>Девятнадцатого века </a:t>
            </a:r>
            <a:r>
              <a:rPr lang="ru-RU" sz="1600" b="1" dirty="0">
                <a:latin typeface="Times New Roman" pitchFamily="18" charset="0"/>
                <a:cs typeface="Times New Roman" pitchFamily="18" charset="0"/>
              </a:rPr>
              <a:t>Являлся одним из организаторов Артистического кружка, Общества </a:t>
            </a:r>
            <a:r>
              <a:rPr lang="ru-RU" sz="1600" b="1" dirty="0" smtClean="0">
                <a:latin typeface="Times New Roman" pitchFamily="18" charset="0"/>
                <a:cs typeface="Times New Roman" pitchFamily="18" charset="0"/>
              </a:rPr>
              <a:t>рус</a:t>
            </a:r>
            <a:r>
              <a:rPr lang="ru-RU" sz="1600" b="1" dirty="0">
                <a:latin typeface="Times New Roman" pitchFamily="18" charset="0"/>
                <a:cs typeface="Times New Roman" pitchFamily="18" charset="0"/>
              </a:rPr>
              <a:t>. драматических писателей и оперных композиторов, много сделал для улучшения положения театрального дела в </a:t>
            </a:r>
            <a:r>
              <a:rPr lang="ru-RU" sz="1600" b="1" dirty="0" smtClean="0">
                <a:latin typeface="Times New Roman" pitchFamily="18" charset="0"/>
                <a:cs typeface="Times New Roman" pitchFamily="18" charset="0"/>
              </a:rPr>
              <a:t>России.</a:t>
            </a:r>
            <a:endParaRPr lang="ru-RU" sz="1600" b="1"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0873" y="2276872"/>
            <a:ext cx="2577617" cy="3383949"/>
          </a:xfrm>
          <a:prstGeom prst="rect">
            <a:avLst/>
          </a:prstGeom>
        </p:spPr>
      </p:pic>
    </p:spTree>
    <p:extLst>
      <p:ext uri="{BB962C8B-B14F-4D97-AF65-F5344CB8AC3E}">
        <p14:creationId xmlns:p14="http://schemas.microsoft.com/office/powerpoint/2010/main" val="53114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78" y="4165726"/>
            <a:ext cx="2095500" cy="2695575"/>
          </a:xfrm>
          <a:prstGeom prst="rect">
            <a:avLst/>
          </a:prstGeom>
        </p:spPr>
      </p:pic>
      <p:sp>
        <p:nvSpPr>
          <p:cNvPr id="3" name="Объект 2"/>
          <p:cNvSpPr>
            <a:spLocks noGrp="1"/>
          </p:cNvSpPr>
          <p:nvPr>
            <p:ph idx="1"/>
          </p:nvPr>
        </p:nvSpPr>
        <p:spPr>
          <a:xfrm>
            <a:off x="1118649" y="1052736"/>
            <a:ext cx="7272808" cy="6597352"/>
          </a:xfrm>
        </p:spPr>
        <p:txBody>
          <a:bodyPr>
            <a:normAutofit/>
          </a:bodyPr>
          <a:lstStyle/>
          <a:p>
            <a:pPr indent="0">
              <a:buNone/>
            </a:pPr>
            <a:r>
              <a:rPr lang="ru-RU" sz="2000" b="1" dirty="0" smtClean="0">
                <a:latin typeface="Times New Roman" pitchFamily="18" charset="0"/>
                <a:cs typeface="Times New Roman" pitchFamily="18" charset="0"/>
              </a:rPr>
              <a:t>Также, от девятнадцатого века </a:t>
            </a:r>
            <a:r>
              <a:rPr lang="ru-RU" sz="2000" b="1" dirty="0">
                <a:latin typeface="Times New Roman" pitchFamily="18" charset="0"/>
                <a:cs typeface="Times New Roman" pitchFamily="18" charset="0"/>
              </a:rPr>
              <a:t>литература </a:t>
            </a:r>
            <a:r>
              <a:rPr lang="ru-RU" sz="2000" b="1" dirty="0" smtClean="0">
                <a:latin typeface="Times New Roman" pitchFamily="18" charset="0"/>
                <a:cs typeface="Times New Roman" pitchFamily="18" charset="0"/>
              </a:rPr>
              <a:t> унаследовала </a:t>
            </a:r>
            <a:r>
              <a:rPr lang="ru-RU" sz="2000" b="1" dirty="0">
                <a:latin typeface="Times New Roman" pitchFamily="18" charset="0"/>
                <a:cs typeface="Times New Roman" pitchFamily="18" charset="0"/>
              </a:rPr>
              <a:t>сатирический характер и публицистичность. Это прослеживается у Гоголя в «Мертвые души», «Нос», в комедии «Ревизор», у М.Е. Салтыкова-Щедрина «История одного города», «Господа Головлевы».</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162424"/>
            <a:ext cx="2171476" cy="2695576"/>
          </a:xfrm>
          <a:prstGeom prst="rect">
            <a:avLst/>
          </a:prstGeom>
        </p:spPr>
      </p:pic>
      <p:sp>
        <p:nvSpPr>
          <p:cNvPr id="8" name="Прямоугольник 7"/>
          <p:cNvSpPr/>
          <p:nvPr/>
        </p:nvSpPr>
        <p:spPr>
          <a:xfrm>
            <a:off x="5981773" y="6244811"/>
            <a:ext cx="2376264" cy="584775"/>
          </a:xfrm>
          <a:prstGeom prst="rect">
            <a:avLst/>
          </a:prstGeom>
        </p:spPr>
        <p:txBody>
          <a:bodyPr wrap="square">
            <a:spAutoFit/>
          </a:bodyPr>
          <a:lstStyle/>
          <a:p>
            <a:r>
              <a:rPr lang="ru-RU" sz="1600" b="1" dirty="0" err="1" smtClean="0">
                <a:latin typeface="Times New Roman" pitchFamily="18" charset="0"/>
                <a:cs typeface="Times New Roman" pitchFamily="18" charset="0"/>
              </a:rPr>
              <a:t>М.Е.Салтыков</a:t>
            </a:r>
            <a:r>
              <a:rPr lang="ru-RU" sz="1600" b="1" dirty="0" smtClean="0">
                <a:latin typeface="Times New Roman" pitchFamily="18" charset="0"/>
                <a:cs typeface="Times New Roman" pitchFamily="18" charset="0"/>
              </a:rPr>
              <a:t>-Щедрин</a:t>
            </a:r>
            <a:endParaRPr lang="ru-RU" sz="1600" dirty="0">
              <a:latin typeface="Times New Roman" pitchFamily="18" charset="0"/>
              <a:cs typeface="Times New Roman" pitchFamily="18" charset="0"/>
            </a:endParaRPr>
          </a:p>
        </p:txBody>
      </p:sp>
      <p:sp>
        <p:nvSpPr>
          <p:cNvPr id="9" name="Прямоугольник 8"/>
          <p:cNvSpPr/>
          <p:nvPr/>
        </p:nvSpPr>
        <p:spPr>
          <a:xfrm>
            <a:off x="1118649" y="6488668"/>
            <a:ext cx="1218539" cy="338554"/>
          </a:xfrm>
          <a:prstGeom prst="rect">
            <a:avLst/>
          </a:prstGeom>
        </p:spPr>
        <p:txBody>
          <a:bodyPr wrap="none">
            <a:spAutoFit/>
          </a:bodyPr>
          <a:lstStyle/>
          <a:p>
            <a:r>
              <a:rPr lang="ru-RU" sz="1600" b="1" dirty="0" err="1" smtClean="0">
                <a:latin typeface="Times New Roman" pitchFamily="18" charset="0"/>
                <a:cs typeface="Times New Roman" pitchFamily="18" charset="0"/>
              </a:rPr>
              <a:t>Н.В.Гоголь</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01323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043" y="895210"/>
            <a:ext cx="1828800" cy="2633472"/>
          </a:xfrm>
          <a:prstGeom prst="rect">
            <a:avLst/>
          </a:prstGeom>
        </p:spPr>
      </p:pic>
      <p:sp>
        <p:nvSpPr>
          <p:cNvPr id="2" name="Заголовок 1"/>
          <p:cNvSpPr>
            <a:spLocks noGrp="1"/>
          </p:cNvSpPr>
          <p:nvPr>
            <p:ph type="title"/>
          </p:nvPr>
        </p:nvSpPr>
        <p:spPr>
          <a:xfrm>
            <a:off x="0" y="552310"/>
            <a:ext cx="8928992" cy="685800"/>
          </a:xfrm>
        </p:spPr>
        <p:txBody>
          <a:bodyPr>
            <a:normAutofit fontScale="90000"/>
          </a:bodyPr>
          <a:lstStyle/>
          <a:p>
            <a:r>
              <a:rPr lang="ru-RU" b="1" dirty="0">
                <a:latin typeface="Times New Roman" pitchFamily="18" charset="0"/>
                <a:cs typeface="Times New Roman" pitchFamily="18" charset="0"/>
              </a:rPr>
              <a:t>Журналы о русской литературе </a:t>
            </a:r>
            <a:r>
              <a:rPr lang="ru-RU" b="1" dirty="0" err="1" smtClean="0">
                <a:latin typeface="Times New Roman" pitchFamily="18" charset="0"/>
                <a:cs typeface="Times New Roman" pitchFamily="18" charset="0"/>
              </a:rPr>
              <a:t>девятнадцатоговека</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395536" y="1484784"/>
            <a:ext cx="6400800" cy="4968551"/>
          </a:xfrm>
        </p:spPr>
        <p:txBody>
          <a:bodyPr>
            <a:normAutofit/>
          </a:bodyPr>
          <a:lstStyle/>
          <a:p>
            <a:r>
              <a:rPr lang="ru-RU" sz="1600" b="1" dirty="0">
                <a:latin typeface="Times New Roman" pitchFamily="18" charset="0"/>
                <a:cs typeface="Times New Roman" pitchFamily="18" charset="0"/>
              </a:rPr>
              <a:t>«Маяк» − русский литературный журнал </a:t>
            </a:r>
            <a:r>
              <a:rPr lang="ru-RU" sz="1600" b="1" dirty="0" smtClean="0">
                <a:latin typeface="Times New Roman" pitchFamily="18" charset="0"/>
                <a:cs typeface="Times New Roman" pitchFamily="18" charset="0"/>
              </a:rPr>
              <a:t>девятнадцатого </a:t>
            </a:r>
            <a:r>
              <a:rPr lang="ru-RU" sz="1600" b="1" dirty="0">
                <a:latin typeface="Times New Roman" pitchFamily="18" charset="0"/>
                <a:cs typeface="Times New Roman" pitchFamily="18" charset="0"/>
              </a:rPr>
              <a:t>века, выходивший в 1840—1845. Полное название «Маяк современного просвещения и образованности. Труды учёных и литераторов, русских и иностранных», с 1842 — «Маяк, журнал современного просвещения, искусства и образованности в духе русской народности</a:t>
            </a:r>
            <a:r>
              <a:rPr lang="ru-RU" sz="1600" b="1" dirty="0" smtClean="0">
                <a:latin typeface="Times New Roman" pitchFamily="18" charset="0"/>
                <a:cs typeface="Times New Roman" pitchFamily="18" charset="0"/>
              </a:rPr>
              <a:t>».</a:t>
            </a:r>
          </a:p>
          <a:p>
            <a:endParaRPr lang="ru-RU" sz="1600" b="1"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Русский </a:t>
            </a:r>
            <a:r>
              <a:rPr lang="ru-RU" sz="1600" b="1" dirty="0" smtClean="0">
                <a:latin typeface="Times New Roman" pitchFamily="18" charset="0"/>
                <a:cs typeface="Times New Roman" pitchFamily="18" charset="0"/>
              </a:rPr>
              <a:t>вестник -русский </a:t>
            </a:r>
            <a:r>
              <a:rPr lang="ru-RU" sz="1600" b="1" dirty="0">
                <a:latin typeface="Times New Roman" pitchFamily="18" charset="0"/>
                <a:cs typeface="Times New Roman" pitchFamily="18" charset="0"/>
              </a:rPr>
              <a:t>литературный и общественно-политический журнал, один из наиболее влиятельных журналов второй половины </a:t>
            </a:r>
            <a:r>
              <a:rPr lang="ru-RU" sz="1600" b="1" dirty="0" smtClean="0">
                <a:latin typeface="Times New Roman" pitchFamily="18" charset="0"/>
                <a:cs typeface="Times New Roman" pitchFamily="18" charset="0"/>
              </a:rPr>
              <a:t>девятнадцатого века</a:t>
            </a:r>
            <a:r>
              <a:rPr lang="ru-RU" sz="1600" b="1" dirty="0">
                <a:latin typeface="Times New Roman" pitchFamily="18" charset="0"/>
                <a:cs typeface="Times New Roman" pitchFamily="18" charset="0"/>
              </a:rPr>
              <a:t>, оказавших значительное влияние на развитие общественной мысли и движение литературной жизни в России. Выходил в Москве (1856—1887) и Санкт-Петербурге (1887—1906).</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058" y="3861048"/>
            <a:ext cx="1810785" cy="2839311"/>
          </a:xfrm>
          <a:prstGeom prst="rect">
            <a:avLst/>
          </a:prstGeom>
        </p:spPr>
      </p:pic>
    </p:spTree>
    <p:extLst>
      <p:ext uri="{BB962C8B-B14F-4D97-AF65-F5344CB8AC3E}">
        <p14:creationId xmlns:p14="http://schemas.microsoft.com/office/powerpoint/2010/main" val="298817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694" y="3573016"/>
            <a:ext cx="2127595" cy="3216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Объект 2"/>
          <p:cNvSpPr>
            <a:spLocks noGrp="1"/>
          </p:cNvSpPr>
          <p:nvPr>
            <p:ph idx="1"/>
          </p:nvPr>
        </p:nvSpPr>
        <p:spPr>
          <a:xfrm>
            <a:off x="0" y="41564"/>
            <a:ext cx="7056784" cy="7068175"/>
          </a:xfrm>
        </p:spPr>
        <p:txBody>
          <a:bodyPr>
            <a:normAutofit fontScale="85000" lnSpcReduction="10000"/>
          </a:bodyPr>
          <a:lstStyle/>
          <a:p>
            <a:r>
              <a:rPr lang="ru-RU" sz="2800" b="1" dirty="0"/>
              <a:t>«Современник» </a:t>
            </a:r>
            <a:r>
              <a:rPr lang="ru-RU" b="1" dirty="0"/>
              <a:t>— </a:t>
            </a:r>
            <a:r>
              <a:rPr lang="ru-RU" b="1" dirty="0">
                <a:latin typeface="Times New Roman" pitchFamily="18" charset="0"/>
                <a:cs typeface="Times New Roman" pitchFamily="18" charset="0"/>
              </a:rPr>
              <a:t>название разных российских журналов </a:t>
            </a:r>
            <a:r>
              <a:rPr lang="ru-RU" b="1" dirty="0" smtClean="0">
                <a:latin typeface="Times New Roman" pitchFamily="18" charset="0"/>
                <a:cs typeface="Times New Roman" pitchFamily="18" charset="0"/>
              </a:rPr>
              <a:t>девятнадцатого </a:t>
            </a:r>
            <a:r>
              <a:rPr lang="ru-RU" b="1" dirty="0">
                <a:latin typeface="Times New Roman" pitchFamily="18" charset="0"/>
                <a:cs typeface="Times New Roman" pitchFamily="18" charset="0"/>
              </a:rPr>
              <a:t>и начала </a:t>
            </a:r>
            <a:r>
              <a:rPr lang="ru-RU" b="1" dirty="0" smtClean="0">
                <a:latin typeface="Times New Roman" pitchFamily="18" charset="0"/>
                <a:cs typeface="Times New Roman" pitchFamily="18" charset="0"/>
              </a:rPr>
              <a:t>двадцатого веков</a:t>
            </a:r>
            <a:r>
              <a:rPr lang="en-US" b="1" dirty="0" smtClean="0">
                <a:latin typeface="Times New Roman" pitchFamily="18" charset="0"/>
                <a:cs typeface="Times New Roman" pitchFamily="18" charset="0"/>
              </a:rPr>
              <a:t>:</a:t>
            </a:r>
          </a:p>
          <a:p>
            <a:r>
              <a:rPr lang="ru-RU" b="1" dirty="0">
                <a:latin typeface="Times New Roman" pitchFamily="18" charset="0"/>
                <a:cs typeface="Times New Roman" pitchFamily="18" charset="0"/>
              </a:rPr>
              <a:t>«Современник» Пушкина и </a:t>
            </a:r>
            <a:r>
              <a:rPr lang="ru-RU" b="1" dirty="0" err="1" smtClean="0">
                <a:latin typeface="Times New Roman" pitchFamily="18" charset="0"/>
                <a:cs typeface="Times New Roman" pitchFamily="18" charset="0"/>
              </a:rPr>
              <a:t>Плетнёва</a:t>
            </a:r>
            <a:r>
              <a:rPr lang="en-US" b="1" dirty="0" smtClean="0">
                <a:latin typeface="Times New Roman" pitchFamily="18" charset="0"/>
                <a:cs typeface="Times New Roman" pitchFamily="18" charset="0"/>
              </a:rPr>
              <a:t>(1837)</a:t>
            </a:r>
            <a:r>
              <a:rPr lang="ru-RU"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be-BY" b="1" dirty="0" smtClean="0">
                <a:latin typeface="Times New Roman" pitchFamily="18" charset="0"/>
                <a:cs typeface="Times New Roman" pitchFamily="18" charset="0"/>
              </a:rPr>
              <a:t>Л</a:t>
            </a:r>
            <a:r>
              <a:rPr lang="ru-RU" b="1" dirty="0" err="1" smtClean="0">
                <a:latin typeface="Times New Roman" pitchFamily="18" charset="0"/>
                <a:cs typeface="Times New Roman" pitchFamily="18" charset="0"/>
              </a:rPr>
              <a:t>итературный</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и общественно-политический журнал, основанный А. С. Пушкиным. Выходил в Санкт-Петербурге с 1836 года 4 раза в год. В журнале печатались произведения Николая Гоголя («Коляска», «Утро делового человека», «Нос»), Александра Тургенева, В. А. Жуковского, П. А. Вяземского, В. Ф. Одоевского, Д. В. Давыдова, Н. М. Языкова, Е. А. Баратынского, Ф. И. Тютчева, А. В. Кольцова. В первом выпуске была помещена статья «О рифме» Е. Ф. Розена. Публиковал стихи, прозу, критические, исторические, этнографические и другие материалы.</a:t>
            </a:r>
            <a:endParaRPr lang="en-US" b="1" dirty="0" smtClean="0">
              <a:latin typeface="Times New Roman" pitchFamily="18" charset="0"/>
              <a:cs typeface="Times New Roman" pitchFamily="18" charset="0"/>
            </a:endParaRPr>
          </a:p>
          <a:p>
            <a:r>
              <a:rPr lang="ru-RU" b="1" dirty="0">
                <a:latin typeface="Times New Roman" pitchFamily="18" charset="0"/>
                <a:cs typeface="Times New Roman" pitchFamily="18" charset="0"/>
              </a:rPr>
              <a:t>«Современник» Некрасова и </a:t>
            </a:r>
            <a:r>
              <a:rPr lang="ru-RU" b="1" dirty="0" smtClean="0">
                <a:latin typeface="Times New Roman" pitchFamily="18" charset="0"/>
                <a:cs typeface="Times New Roman" pitchFamily="18" charset="0"/>
              </a:rPr>
              <a:t>Панаева</a:t>
            </a:r>
            <a:r>
              <a:rPr lang="en-US" b="1" dirty="0" smtClean="0">
                <a:latin typeface="Times New Roman" pitchFamily="18" charset="0"/>
                <a:cs typeface="Times New Roman" pitchFamily="18" charset="0"/>
              </a:rPr>
              <a:t>(1856)</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.Литературный </a:t>
            </a:r>
            <a:r>
              <a:rPr lang="ru-RU" b="1" dirty="0">
                <a:latin typeface="Times New Roman" pitchFamily="18" charset="0"/>
                <a:cs typeface="Times New Roman" pitchFamily="18" charset="0"/>
              </a:rPr>
              <a:t>и общественно-политический ежемесячный журнал; выходил с 1 января 1847. В 1847—1848 официальным редактором был А. В. Никитенко. Программу журнала определяли статьи его идейного руководителя В. Г. Белинского.</a:t>
            </a:r>
            <a:endParaRPr lang="en-US" b="1" dirty="0" smtClean="0">
              <a:latin typeface="Times New Roman" pitchFamily="18" charset="0"/>
              <a:cs typeface="Times New Roman" pitchFamily="18" charset="0"/>
            </a:endParaRPr>
          </a:p>
          <a:p>
            <a:r>
              <a:rPr lang="ru-RU" b="1" dirty="0">
                <a:latin typeface="Times New Roman" pitchFamily="18" charset="0"/>
                <a:cs typeface="Times New Roman" pitchFamily="18" charset="0"/>
              </a:rPr>
              <a:t>«Современник» 1911—1915. Ежемесячный журнал «литературы, политики, науки, истории, искусства и общественной жизни», </a:t>
            </a:r>
            <a:r>
              <a:rPr lang="ru-RU" b="1" dirty="0" smtClean="0">
                <a:latin typeface="Times New Roman" pitchFamily="18" charset="0"/>
                <a:cs typeface="Times New Roman" pitchFamily="18" charset="0"/>
              </a:rPr>
              <a:t>издававшийся </a:t>
            </a:r>
            <a:r>
              <a:rPr lang="ru-RU" b="1" dirty="0">
                <a:latin typeface="Times New Roman" pitchFamily="18" charset="0"/>
                <a:cs typeface="Times New Roman" pitchFamily="18" charset="0"/>
              </a:rPr>
              <a:t>в 1911—1915 в Санкт-Петербурге. С 1914 выходил 2 раза в месяц. Фактическим редактором был А. В. Амфитеатров, с 1913 — Н. Суханов (Н. Н. Гиммер).</a:t>
            </a:r>
          </a:p>
        </p:txBody>
      </p:sp>
    </p:spTree>
    <p:extLst>
      <p:ext uri="{BB962C8B-B14F-4D97-AF65-F5344CB8AC3E}">
        <p14:creationId xmlns:p14="http://schemas.microsoft.com/office/powerpoint/2010/main" val="394325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Живопись</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1403648" y="2420888"/>
            <a:ext cx="6760840" cy="4581128"/>
          </a:xfrm>
        </p:spPr>
        <p:txBody>
          <a:bodyPr>
            <a:normAutofit/>
          </a:bodyPr>
          <a:lstStyle/>
          <a:p>
            <a:pPr indent="0">
              <a:buNone/>
            </a:pPr>
            <a:r>
              <a:rPr lang="ru-RU" sz="1600" dirty="0" smtClean="0">
                <a:latin typeface="Times New Roman" pitchFamily="18" charset="0"/>
                <a:cs typeface="Times New Roman" pitchFamily="18" charset="0"/>
              </a:rPr>
              <a:t>В восемнадцатом веке </a:t>
            </a:r>
            <a:r>
              <a:rPr lang="ru-RU" sz="1600" dirty="0">
                <a:latin typeface="Times New Roman" pitchFamily="18" charset="0"/>
                <a:cs typeface="Times New Roman" pitchFamily="18" charset="0"/>
              </a:rPr>
              <a:t>в русской живописи господствовал стиль классицизма. Значительную роль классицизм играл и в самом начале </a:t>
            </a:r>
            <a:r>
              <a:rPr lang="ru-RU" sz="1600" dirty="0" smtClean="0">
                <a:latin typeface="Times New Roman" pitchFamily="18" charset="0"/>
                <a:cs typeface="Times New Roman" pitchFamily="18" charset="0"/>
              </a:rPr>
              <a:t>девятнадцатого века</a:t>
            </a:r>
            <a:r>
              <a:rPr lang="ru-RU" sz="1600" dirty="0">
                <a:latin typeface="Times New Roman" pitchFamily="18" charset="0"/>
                <a:cs typeface="Times New Roman" pitchFamily="18" charset="0"/>
              </a:rPr>
              <a:t>. Однако к 1830-м годам данное направление постепенно утрачивает свое общественное значение, и все больше превращается в систему формальных канонов и традиций. Новизну воззрений </a:t>
            </a:r>
            <a:r>
              <a:rPr lang="ru-RU" sz="1600" dirty="0" smtClean="0">
                <a:latin typeface="Times New Roman" pitchFamily="18" charset="0"/>
                <a:cs typeface="Times New Roman" pitchFamily="18" charset="0"/>
              </a:rPr>
              <a:t>привнёс </a:t>
            </a:r>
            <a:r>
              <a:rPr lang="ru-RU" sz="1600" dirty="0">
                <a:latin typeface="Times New Roman" pitchFamily="18" charset="0"/>
                <a:cs typeface="Times New Roman" pitchFamily="18" charset="0"/>
              </a:rPr>
              <a:t>в русское искусство </a:t>
            </a:r>
            <a:r>
              <a:rPr lang="ru-RU" sz="1600" dirty="0" smtClean="0">
                <a:latin typeface="Times New Roman" pitchFamily="18" charset="0"/>
                <a:cs typeface="Times New Roman" pitchFamily="18" charset="0"/>
              </a:rPr>
              <a:t>романтизм и реализм.</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06071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5121"/>
            <a:ext cx="6400800" cy="685800"/>
          </a:xfrm>
        </p:spPr>
        <p:txBody>
          <a:bodyPr/>
          <a:lstStyle/>
          <a:p>
            <a:r>
              <a:rPr lang="ru-RU" sz="3200" dirty="0" smtClean="0">
                <a:latin typeface="Times New Roman" pitchFamily="18" charset="0"/>
                <a:cs typeface="Times New Roman" pitchFamily="18" charset="0"/>
              </a:rPr>
              <a:t>Классицизм</a:t>
            </a:r>
            <a:endParaRPr lang="ru-RU" sz="32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3" y="3700620"/>
            <a:ext cx="5318007"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Объект 2"/>
          <p:cNvSpPr>
            <a:spLocks noGrp="1"/>
          </p:cNvSpPr>
          <p:nvPr>
            <p:ph idx="1"/>
          </p:nvPr>
        </p:nvSpPr>
        <p:spPr>
          <a:xfrm>
            <a:off x="0" y="593440"/>
            <a:ext cx="6732240" cy="3771664"/>
          </a:xfrm>
        </p:spPr>
        <p:txBody>
          <a:bodyPr>
            <a:noAutofit/>
          </a:bodyPr>
          <a:lstStyle/>
          <a:p>
            <a:r>
              <a:rPr lang="ru-RU" sz="1600" b="1" i="1" dirty="0">
                <a:latin typeface="Times New Roman" pitchFamily="18" charset="0"/>
                <a:cs typeface="Times New Roman" pitchFamily="18" charset="0"/>
              </a:rPr>
              <a:t>Как правило, художники, которые работали в этом направлении, очень часто писали сюжеты, которые связаны с мифологией. Русское изобразительное искусство в основном выражалось в академизме. Это направление </a:t>
            </a:r>
            <a:r>
              <a:rPr lang="ru-RU" sz="1600" b="1" i="1" dirty="0" smtClean="0">
                <a:latin typeface="Times New Roman" pitchFamily="18" charset="0"/>
                <a:cs typeface="Times New Roman" pitchFamily="18" charset="0"/>
              </a:rPr>
              <a:t>является, </a:t>
            </a:r>
            <a:r>
              <a:rPr lang="ru-RU" sz="1600" b="1" i="1" dirty="0">
                <a:latin typeface="Times New Roman" pitchFamily="18" charset="0"/>
                <a:cs typeface="Times New Roman" pitchFamily="18" charset="0"/>
              </a:rPr>
              <a:t>в свою очередь, чертой классицизма.</a:t>
            </a:r>
          </a:p>
          <a:p>
            <a:pPr indent="0">
              <a:buNone/>
            </a:pPr>
            <a:r>
              <a:rPr lang="ru-RU" sz="1600" b="1" i="1" dirty="0" smtClean="0">
                <a:latin typeface="Times New Roman" pitchFamily="18" charset="0"/>
                <a:cs typeface="Times New Roman" pitchFamily="18" charset="0"/>
              </a:rPr>
              <a:t>Этот </a:t>
            </a:r>
            <a:r>
              <a:rPr lang="ru-RU" sz="1600" b="1" i="1" dirty="0">
                <a:latin typeface="Times New Roman" pitchFamily="18" charset="0"/>
                <a:cs typeface="Times New Roman" pitchFamily="18" charset="0"/>
              </a:rPr>
              <a:t>стиль образовался потому, что императорская Академия художеств, разработала и приняла этот стиль как единственное художественное </a:t>
            </a:r>
            <a:r>
              <a:rPr lang="ru-RU" sz="1600" b="1" i="1" dirty="0" smtClean="0">
                <a:latin typeface="Times New Roman" pitchFamily="18" charset="0"/>
                <a:cs typeface="Times New Roman" pitchFamily="18" charset="0"/>
              </a:rPr>
              <a:t>направление. У </a:t>
            </a:r>
            <a:r>
              <a:rPr lang="ru-RU" sz="1600" b="1" i="1" dirty="0">
                <a:latin typeface="Times New Roman" pitchFamily="18" charset="0"/>
                <a:cs typeface="Times New Roman" pitchFamily="18" charset="0"/>
              </a:rPr>
              <a:t>этой школы есть свои яркие представители, такие, как Ф. А. </a:t>
            </a:r>
            <a:r>
              <a:rPr lang="ru-RU" sz="1600" b="1" i="1" dirty="0" err="1">
                <a:latin typeface="Times New Roman" pitchFamily="18" charset="0"/>
                <a:cs typeface="Times New Roman" pitchFamily="18" charset="0"/>
              </a:rPr>
              <a:t>Бруни</a:t>
            </a:r>
            <a:r>
              <a:rPr lang="ru-RU" sz="1600" b="1" i="1" dirty="0">
                <a:latin typeface="Times New Roman" pitchFamily="18" charset="0"/>
                <a:cs typeface="Times New Roman" pitchFamily="18" charset="0"/>
              </a:rPr>
              <a:t>.  Он также являлся ректором Академии художеств. Одной из самых известных картин этого творца, над которой он работал тридцать пять лет, является картина “Медный змий”. Это произведение, стало одним из самых сенсационных в то время.</a:t>
            </a:r>
          </a:p>
        </p:txBody>
      </p:sp>
      <p:sp>
        <p:nvSpPr>
          <p:cNvPr id="6" name="Прямоугольник 5"/>
          <p:cNvSpPr/>
          <p:nvPr/>
        </p:nvSpPr>
        <p:spPr>
          <a:xfrm>
            <a:off x="3825993" y="6381328"/>
            <a:ext cx="4572000" cy="369332"/>
          </a:xfrm>
          <a:prstGeom prst="rect">
            <a:avLst/>
          </a:prstGeom>
        </p:spPr>
        <p:txBody>
          <a:bodyPr>
            <a:spAutoFit/>
          </a:bodyPr>
          <a:lstStyle/>
          <a:p>
            <a:r>
              <a:rPr lang="ru-RU" b="1" dirty="0" smtClean="0"/>
              <a:t>“</a:t>
            </a:r>
            <a:r>
              <a:rPr lang="ru-RU" sz="1600" b="1" dirty="0">
                <a:latin typeface="Times New Roman" pitchFamily="18" charset="0"/>
                <a:cs typeface="Times New Roman" pitchFamily="18" charset="0"/>
              </a:rPr>
              <a:t>Медный змий</a:t>
            </a:r>
            <a:r>
              <a:rPr lang="ru-RU" b="1" dirty="0" smtClean="0"/>
              <a:t>”</a:t>
            </a:r>
            <a:endParaRPr lang="ru-RU" b="1" dirty="0"/>
          </a:p>
        </p:txBody>
      </p:sp>
    </p:spTree>
    <p:extLst>
      <p:ext uri="{BB962C8B-B14F-4D97-AF65-F5344CB8AC3E}">
        <p14:creationId xmlns:p14="http://schemas.microsoft.com/office/powerpoint/2010/main" val="340834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764704"/>
            <a:ext cx="6400800" cy="685800"/>
          </a:xfrm>
        </p:spPr>
        <p:txBody>
          <a:bodyPr>
            <a:normAutofit/>
          </a:bodyPr>
          <a:lstStyle/>
          <a:p>
            <a:r>
              <a:rPr lang="ru-RU" sz="3200" b="1" dirty="0" smtClean="0">
                <a:latin typeface="Times New Roman" pitchFamily="18" charset="0"/>
                <a:cs typeface="Times New Roman" pitchFamily="18" charset="0"/>
              </a:rPr>
              <a:t>Романтизм</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1403648" y="1484784"/>
            <a:ext cx="6400800" cy="4073625"/>
          </a:xfrm>
        </p:spPr>
        <p:txBody>
          <a:bodyPr>
            <a:noAutofit/>
          </a:bodyPr>
          <a:lstStyle/>
          <a:p>
            <a:pPr indent="0">
              <a:buNone/>
            </a:pPr>
            <a:r>
              <a:rPr lang="ru-RU" sz="1600" b="1" dirty="0">
                <a:latin typeface="Times New Roman" pitchFamily="18" charset="0"/>
                <a:cs typeface="Times New Roman" pitchFamily="18" charset="0"/>
              </a:rPr>
              <a:t>Новизну воззрений привнес в русское искусство </a:t>
            </a:r>
            <a:r>
              <a:rPr lang="ru-RU" sz="1600" b="1" dirty="0" smtClean="0">
                <a:latin typeface="Times New Roman" pitchFamily="18" charset="0"/>
                <a:cs typeface="Times New Roman" pitchFamily="18" charset="0"/>
              </a:rPr>
              <a:t>романтизм. Один </a:t>
            </a:r>
            <a:r>
              <a:rPr lang="ru-RU" sz="1600" b="1" dirty="0">
                <a:latin typeface="Times New Roman" pitchFamily="18" charset="0"/>
                <a:cs typeface="Times New Roman" pitchFamily="18" charset="0"/>
              </a:rPr>
              <a:t>из основных постулатов романтизма, противоположный классицизму, — утверждение личности человека, его мыслей и мировосприятия в качестве главной ценности в искусстве. Закрепление за человеком права на личную независимость порождало особый интерес к его внутреннему миру, и в то же время предполагало свободу творчества художника. В России романтизм приобрел свою особенность: в начале века он имел героическую окраску, а в годы николаевской реакции - трагическую. В то же время романтизм в России всегда был формой художественного мышления, близкой по духу революционным и вольнолюбивым настроениям.</a:t>
            </a:r>
          </a:p>
        </p:txBody>
      </p:sp>
    </p:spTree>
    <p:extLst>
      <p:ext uri="{BB962C8B-B14F-4D97-AF65-F5344CB8AC3E}">
        <p14:creationId xmlns:p14="http://schemas.microsoft.com/office/powerpoint/2010/main" val="330361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295400"/>
            <a:ext cx="7056784" cy="685800"/>
          </a:xfrm>
        </p:spPr>
        <p:txBody>
          <a:bodyPr/>
          <a:lstStyle/>
          <a:p>
            <a:r>
              <a:rPr lang="ru-RU" sz="3200" b="1" dirty="0" err="1" smtClean="0">
                <a:latin typeface="Times New Roman" pitchFamily="18" charset="0"/>
                <a:cs typeface="Times New Roman" pitchFamily="18" charset="0"/>
              </a:rPr>
              <a:t>плАН</a:t>
            </a:r>
            <a:r>
              <a:rPr lang="en-US"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r>
              <a:rPr lang="ru-RU" sz="2800" dirty="0" smtClean="0">
                <a:latin typeface="Times New Roman" pitchFamily="18" charset="0"/>
                <a:cs typeface="Times New Roman" pitchFamily="18" charset="0"/>
              </a:rPr>
              <a:t>1)Литература.</a:t>
            </a:r>
          </a:p>
          <a:p>
            <a:r>
              <a:rPr lang="ru-RU" sz="2800" dirty="0" smtClean="0">
                <a:latin typeface="Times New Roman" pitchFamily="18" charset="0"/>
                <a:cs typeface="Times New Roman" pitchFamily="18" charset="0"/>
              </a:rPr>
              <a:t>2)Живопись.</a:t>
            </a:r>
          </a:p>
          <a:p>
            <a:r>
              <a:rPr lang="ru-RU" sz="2800" dirty="0" smtClean="0">
                <a:latin typeface="Times New Roman" pitchFamily="18" charset="0"/>
                <a:cs typeface="Times New Roman" pitchFamily="18" charset="0"/>
              </a:rPr>
              <a:t>3)Музыка.</a:t>
            </a:r>
          </a:p>
          <a:p>
            <a:r>
              <a:rPr lang="ru-RU" sz="2800" dirty="0" smtClean="0">
                <a:latin typeface="Times New Roman" pitchFamily="18" charset="0"/>
                <a:cs typeface="Times New Roman" pitchFamily="18" charset="0"/>
              </a:rPr>
              <a:t>4)Театр. </a:t>
            </a:r>
          </a:p>
          <a:p>
            <a:r>
              <a:rPr lang="ru-RU" sz="2800" dirty="0" smtClean="0">
                <a:latin typeface="Times New Roman" pitchFamily="18" charset="0"/>
                <a:cs typeface="Times New Roman" pitchFamily="18" charset="0"/>
              </a:rPr>
              <a:t>5)Архитектура.</a:t>
            </a:r>
          </a:p>
          <a:p>
            <a:endParaRPr lang="ru-RU" sz="2800" dirty="0"/>
          </a:p>
        </p:txBody>
      </p:sp>
    </p:spTree>
    <p:extLst>
      <p:ext uri="{BB962C8B-B14F-4D97-AF65-F5344CB8AC3E}">
        <p14:creationId xmlns:p14="http://schemas.microsoft.com/office/powerpoint/2010/main" val="11853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3584"/>
            <a:ext cx="3131840" cy="3974416"/>
          </a:xfrm>
          <a:prstGeom prst="rect">
            <a:avLst/>
          </a:prstGeom>
        </p:spPr>
      </p:pic>
      <p:sp>
        <p:nvSpPr>
          <p:cNvPr id="3" name="Объект 2"/>
          <p:cNvSpPr>
            <a:spLocks noGrp="1"/>
          </p:cNvSpPr>
          <p:nvPr>
            <p:ph idx="1"/>
          </p:nvPr>
        </p:nvSpPr>
        <p:spPr>
          <a:xfrm>
            <a:off x="107504" y="188640"/>
            <a:ext cx="6400800" cy="4361657"/>
          </a:xfrm>
        </p:spPr>
        <p:txBody>
          <a:bodyPr/>
          <a:lstStyle/>
          <a:p>
            <a:pPr indent="0">
              <a:buNone/>
            </a:pPr>
            <a:r>
              <a:rPr lang="ru-RU" dirty="0">
                <a:latin typeface="Times New Roman" pitchFamily="18" charset="0"/>
                <a:cs typeface="Times New Roman" pitchFamily="18" charset="0"/>
              </a:rPr>
              <a:t>Романтизм в русской живописи </a:t>
            </a:r>
            <a:r>
              <a:rPr lang="ru-RU" dirty="0" smtClean="0">
                <a:latin typeface="Times New Roman" pitchFamily="18" charset="0"/>
                <a:cs typeface="Times New Roman" pitchFamily="18" charset="0"/>
              </a:rPr>
              <a:t>девятнадцатого века представляют </a:t>
            </a:r>
            <a:r>
              <a:rPr lang="ru-RU" dirty="0">
                <a:latin typeface="Times New Roman" pitchFamily="18" charset="0"/>
                <a:cs typeface="Times New Roman" pitchFamily="18" charset="0"/>
              </a:rPr>
              <a:t>О.А. Кипренский и С.Ф. Щедрин. Первый известен главным образом как портретист, написавший «Автопортрет с кистями за ухом», «А.С. Пушкин», «Е.П. Ростопчина» и др. Второй создал поэтические образы итальянской природы, в частности серию «Гавани в Сорренто».</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779" y="2883584"/>
            <a:ext cx="6014221" cy="3983990"/>
          </a:xfrm>
          <a:prstGeom prst="rect">
            <a:avLst/>
          </a:prstGeom>
        </p:spPr>
      </p:pic>
      <p:sp>
        <p:nvSpPr>
          <p:cNvPr id="5" name="Прямоугольник 4"/>
          <p:cNvSpPr/>
          <p:nvPr/>
        </p:nvSpPr>
        <p:spPr>
          <a:xfrm>
            <a:off x="-2915" y="6070745"/>
            <a:ext cx="2486681" cy="615553"/>
          </a:xfrm>
          <a:prstGeom prst="rect">
            <a:avLst/>
          </a:prstGeom>
        </p:spPr>
        <p:txBody>
          <a:bodyPr wrap="square">
            <a:spAutoFit/>
          </a:bodyPr>
          <a:lstStyle/>
          <a:p>
            <a:r>
              <a:rPr lang="ru-RU" dirty="0"/>
              <a:t>«</a:t>
            </a:r>
            <a:r>
              <a:rPr lang="ru-RU" sz="1600" dirty="0">
                <a:latin typeface="Times New Roman" pitchFamily="18" charset="0"/>
                <a:cs typeface="Times New Roman" pitchFamily="18" charset="0"/>
              </a:rPr>
              <a:t>Автопортрет с кистями за ухом</a:t>
            </a:r>
            <a:r>
              <a:rPr lang="ru-RU" sz="1600" dirty="0" smtClean="0">
                <a:latin typeface="Times New Roman" pitchFamily="18" charset="0"/>
                <a:cs typeface="Times New Roman" pitchFamily="18" charset="0"/>
              </a:rPr>
              <a:t>»(1808) </a:t>
            </a:r>
            <a:endParaRPr lang="ru-RU" sz="1600" dirty="0">
              <a:latin typeface="Times New Roman" pitchFamily="18" charset="0"/>
              <a:cs typeface="Times New Roman" pitchFamily="18" charset="0"/>
            </a:endParaRPr>
          </a:p>
        </p:txBody>
      </p:sp>
      <p:sp>
        <p:nvSpPr>
          <p:cNvPr id="8" name="Прямоугольник 7"/>
          <p:cNvSpPr/>
          <p:nvPr/>
        </p:nvSpPr>
        <p:spPr>
          <a:xfrm>
            <a:off x="3137132" y="6488668"/>
            <a:ext cx="3091052" cy="338554"/>
          </a:xfrm>
          <a:prstGeom prst="rect">
            <a:avLst/>
          </a:prstGeom>
        </p:spPr>
        <p:txBody>
          <a:bodyPr wrap="square">
            <a:spAutoFit/>
          </a:bodyPr>
          <a:lstStyle/>
          <a:p>
            <a:r>
              <a:rPr lang="ru-RU" sz="1600" dirty="0" smtClean="0">
                <a:latin typeface="Times New Roman" pitchFamily="18" charset="0"/>
                <a:cs typeface="Times New Roman" pitchFamily="18" charset="0"/>
              </a:rPr>
              <a:t>«Гавани в Сорренто»(1827)</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4689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204864"/>
            <a:ext cx="3779912" cy="4653136"/>
          </a:xfrm>
          <a:prstGeom prst="rect">
            <a:avLst/>
          </a:prstGeom>
        </p:spPr>
      </p:pic>
      <p:sp>
        <p:nvSpPr>
          <p:cNvPr id="3" name="Объект 2"/>
          <p:cNvSpPr>
            <a:spLocks noGrp="1"/>
          </p:cNvSpPr>
          <p:nvPr>
            <p:ph idx="1"/>
          </p:nvPr>
        </p:nvSpPr>
        <p:spPr>
          <a:xfrm>
            <a:off x="1403648" y="908720"/>
            <a:ext cx="6400800" cy="4361657"/>
          </a:xfrm>
        </p:spPr>
        <p:txBody>
          <a:bodyPr>
            <a:normAutofit/>
          </a:bodyPr>
          <a:lstStyle/>
          <a:p>
            <a:pPr indent="0">
              <a:buNone/>
            </a:pPr>
            <a:r>
              <a:rPr lang="ru-RU" b="1" dirty="0">
                <a:latin typeface="Times New Roman" pitchFamily="18" charset="0"/>
                <a:cs typeface="Times New Roman" pitchFamily="18" charset="0"/>
              </a:rPr>
              <a:t>В творчестве К.П. Брюллова романтизм сочетается с классицизмом. Его кисти принадлежат такие известнейшие картины, как «Последний день Помпеи», «Вирсавия» и др</a:t>
            </a:r>
            <a:r>
              <a:rPr lang="ru-RU" dirty="0">
                <a:latin typeface="Times New Roman" pitchFamily="18" charset="0"/>
                <a:cs typeface="Times New Roman" pitchFamily="18"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7" y="3657877"/>
            <a:ext cx="5364088" cy="3209544"/>
          </a:xfrm>
          <a:prstGeom prst="rect">
            <a:avLst/>
          </a:prstGeom>
        </p:spPr>
      </p:pic>
      <p:sp>
        <p:nvSpPr>
          <p:cNvPr id="6" name="Прямоугольник 5"/>
          <p:cNvSpPr/>
          <p:nvPr/>
        </p:nvSpPr>
        <p:spPr>
          <a:xfrm>
            <a:off x="-22417" y="6488668"/>
            <a:ext cx="4572000" cy="369332"/>
          </a:xfrm>
          <a:prstGeom prst="rect">
            <a:avLst/>
          </a:prstGeom>
        </p:spPr>
        <p:txBody>
          <a:bodyPr>
            <a:spAutoFit/>
          </a:bodyPr>
          <a:lstStyle/>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«Последний день Помпеи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7" name="Прямоугольник 6"/>
          <p:cNvSpPr/>
          <p:nvPr/>
        </p:nvSpPr>
        <p:spPr>
          <a:xfrm>
            <a:off x="5321099" y="6498089"/>
            <a:ext cx="4572000" cy="369332"/>
          </a:xfrm>
          <a:prstGeom prst="rect">
            <a:avLst/>
          </a:prstGeom>
        </p:spPr>
        <p:txBody>
          <a:bodyPr>
            <a:spAutoFit/>
          </a:bodyPr>
          <a:lstStyle/>
          <a:p>
            <a:r>
              <a:rPr lang="ru-RU" dirty="0" smtClean="0"/>
              <a:t>«</a:t>
            </a:r>
            <a:r>
              <a:rPr lang="ru-RU" dirty="0">
                <a:latin typeface="Times New Roman" pitchFamily="18" charset="0"/>
                <a:cs typeface="Times New Roman" pitchFamily="18" charset="0"/>
              </a:rPr>
              <a:t>Вирсавия</a:t>
            </a:r>
            <a:r>
              <a:rPr lang="ru-RU" dirty="0" smtClean="0"/>
              <a:t>»</a:t>
            </a:r>
            <a:endParaRPr lang="ru-RU" dirty="0"/>
          </a:p>
        </p:txBody>
      </p:sp>
    </p:spTree>
    <p:extLst>
      <p:ext uri="{BB962C8B-B14F-4D97-AF65-F5344CB8AC3E}">
        <p14:creationId xmlns:p14="http://schemas.microsoft.com/office/powerpoint/2010/main" val="9664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03481"/>
            <a:ext cx="4072524" cy="4554519"/>
          </a:xfrm>
          <a:prstGeom prst="rect">
            <a:avLst/>
          </a:prstGeom>
        </p:spPr>
      </p:pic>
      <p:sp>
        <p:nvSpPr>
          <p:cNvPr id="3" name="Объект 2"/>
          <p:cNvSpPr>
            <a:spLocks noGrp="1"/>
          </p:cNvSpPr>
          <p:nvPr>
            <p:ph idx="1"/>
          </p:nvPr>
        </p:nvSpPr>
        <p:spPr>
          <a:xfrm>
            <a:off x="0" y="5796"/>
            <a:ext cx="6278132" cy="3672408"/>
          </a:xfrm>
        </p:spPr>
        <p:txBody>
          <a:bodyPr>
            <a:normAutofit/>
          </a:bodyPr>
          <a:lstStyle/>
          <a:p>
            <a:pPr indent="0">
              <a:buNone/>
            </a:pPr>
            <a:r>
              <a:rPr lang="ru-RU" sz="1600" dirty="0">
                <a:latin typeface="Times New Roman" pitchFamily="18" charset="0"/>
                <a:cs typeface="Times New Roman" pitchFamily="18" charset="0"/>
              </a:rPr>
              <a:t>Традиции романтизма были развиты маринистом </a:t>
            </a:r>
            <a:r>
              <a:rPr lang="ru-RU" sz="1600" dirty="0" err="1">
                <a:latin typeface="Times New Roman" pitchFamily="18" charset="0"/>
                <a:cs typeface="Times New Roman" pitchFamily="18" charset="0"/>
              </a:rPr>
              <a:t>И.К.Айвазовским</a:t>
            </a:r>
            <a:r>
              <a:rPr lang="ru-RU" sz="1600" dirty="0">
                <a:latin typeface="Times New Roman" pitchFamily="18" charset="0"/>
                <a:cs typeface="Times New Roman" pitchFamily="18" charset="0"/>
              </a:rPr>
              <a:t> (1817-1900). Всеобщую известность ему принесли произведения, воссоздающие величие и мощь морской стихии («Девятый вал», «Черное море»). Много картин он посвятил подвигам русских моряков («Чесменский бой», «</a:t>
            </a:r>
            <a:r>
              <a:rPr lang="ru-RU" sz="1600" dirty="0" err="1">
                <a:latin typeface="Times New Roman" pitchFamily="18" charset="0"/>
                <a:cs typeface="Times New Roman" pitchFamily="18" charset="0"/>
              </a:rPr>
              <a:t>Наваринский</a:t>
            </a:r>
            <a:r>
              <a:rPr lang="ru-RU" sz="1600" dirty="0">
                <a:latin typeface="Times New Roman" pitchFamily="18" charset="0"/>
                <a:cs typeface="Times New Roman" pitchFamily="18" charset="0"/>
              </a:rPr>
              <a:t> бой»). Во время Крымской войны 1853-1856 гг. в осажденном Севастополе он устроил выставку своих батальных полотен. Впоследствии на основе натурных зарисовок им была отображена в ряде картин и героическая оборона Севастополя.</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7805"/>
            <a:ext cx="5076056" cy="3350195"/>
          </a:xfrm>
          <a:prstGeom prst="rect">
            <a:avLst/>
          </a:prstGeom>
        </p:spPr>
      </p:pic>
      <p:sp>
        <p:nvSpPr>
          <p:cNvPr id="5" name="Прямоугольник 4"/>
          <p:cNvSpPr/>
          <p:nvPr/>
        </p:nvSpPr>
        <p:spPr>
          <a:xfrm>
            <a:off x="15280" y="6446670"/>
            <a:ext cx="2505561" cy="338554"/>
          </a:xfrm>
          <a:prstGeom prst="rect">
            <a:avLst/>
          </a:prstGeom>
        </p:spPr>
        <p:txBody>
          <a:bodyPr wrap="square">
            <a:spAutoFit/>
          </a:bodyPr>
          <a:lstStyle/>
          <a:p>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Девятый вал</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sp>
        <p:nvSpPr>
          <p:cNvPr id="7" name="Прямоугольник 6"/>
          <p:cNvSpPr/>
          <p:nvPr/>
        </p:nvSpPr>
        <p:spPr>
          <a:xfrm>
            <a:off x="5076056" y="6462059"/>
            <a:ext cx="1894878" cy="338554"/>
          </a:xfrm>
          <a:prstGeom prst="rect">
            <a:avLst/>
          </a:prstGeom>
        </p:spPr>
        <p:txBody>
          <a:bodyPr wrap="none">
            <a:spAutoFit/>
          </a:bodyPr>
          <a:lstStyle/>
          <a:p>
            <a:r>
              <a:rPr lang="ru-RU" sz="1600" b="1" dirty="0" smtClean="0">
                <a:latin typeface="Times New Roman" pitchFamily="18" charset="0"/>
                <a:cs typeface="Times New Roman" pitchFamily="18" charset="0"/>
              </a:rPr>
              <a:t>«Чесменский бой»</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05769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0" y="2692400"/>
            <a:ext cx="3175000" cy="41656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6" y="2837745"/>
            <a:ext cx="3035036" cy="4020255"/>
          </a:xfrm>
          <a:prstGeom prst="rect">
            <a:avLst/>
          </a:prstGeom>
        </p:spPr>
      </p:pic>
      <p:sp>
        <p:nvSpPr>
          <p:cNvPr id="3" name="Объект 2"/>
          <p:cNvSpPr>
            <a:spLocks noGrp="1"/>
          </p:cNvSpPr>
          <p:nvPr>
            <p:ph idx="1"/>
          </p:nvPr>
        </p:nvSpPr>
        <p:spPr>
          <a:xfrm>
            <a:off x="19147" y="19116"/>
            <a:ext cx="6400800" cy="4289649"/>
          </a:xfrm>
        </p:spPr>
        <p:txBody>
          <a:bodyPr/>
          <a:lstStyle/>
          <a:p>
            <a:pPr indent="0">
              <a:buNone/>
            </a:pPr>
            <a:r>
              <a:rPr lang="ru-RU" sz="1600" b="1" dirty="0" err="1">
                <a:latin typeface="Times New Roman" pitchFamily="18" charset="0"/>
                <a:cs typeface="Times New Roman" pitchFamily="18" charset="0"/>
              </a:rPr>
              <a:t>В.А.Тропинин</a:t>
            </a:r>
            <a:r>
              <a:rPr lang="ru-RU" sz="1600" b="1" dirty="0">
                <a:latin typeface="Times New Roman" pitchFamily="18" charset="0"/>
                <a:cs typeface="Times New Roman" pitchFamily="18" charset="0"/>
              </a:rPr>
              <a:t> (1776-1857), воспитанный на сентименталистской традиции конца </a:t>
            </a:r>
            <a:r>
              <a:rPr lang="ru-RU" sz="1600" b="1" dirty="0" smtClean="0">
                <a:latin typeface="Times New Roman" pitchFamily="18" charset="0"/>
                <a:cs typeface="Times New Roman" pitchFamily="18" charset="0"/>
              </a:rPr>
              <a:t>восемнадцатого века, </a:t>
            </a:r>
            <a:r>
              <a:rPr lang="ru-RU" sz="1600" b="1" dirty="0">
                <a:latin typeface="Times New Roman" pitchFamily="18" charset="0"/>
                <a:cs typeface="Times New Roman" pitchFamily="18" charset="0"/>
              </a:rPr>
              <a:t>испытал огромное влияние новой романтической волны. Сам в прошлом крепостной, художник создал галерею образов мастеровых, слуг и крестьян, придав им черты душевного благородства («Кружевница», «Белошвейка»). Детали быта и трудовой деятельности сближают эти портреты с жанровой живописью.</a:t>
            </a:r>
          </a:p>
          <a:p>
            <a:endParaRPr lang="ru-RU" dirty="0"/>
          </a:p>
          <a:p>
            <a:endParaRPr lang="ru-RU" dirty="0"/>
          </a:p>
        </p:txBody>
      </p:sp>
      <p:sp>
        <p:nvSpPr>
          <p:cNvPr id="6" name="Прямоугольник 5"/>
          <p:cNvSpPr/>
          <p:nvPr/>
        </p:nvSpPr>
        <p:spPr>
          <a:xfrm>
            <a:off x="5969000" y="6488668"/>
            <a:ext cx="1644937" cy="369332"/>
          </a:xfrm>
          <a:prstGeom prst="rect">
            <a:avLst/>
          </a:prstGeom>
        </p:spPr>
        <p:txBody>
          <a:bodyPr wrap="none">
            <a:spAutoFit/>
          </a:bodyPr>
          <a:lstStyle/>
          <a:p>
            <a:r>
              <a:rPr lang="ru-RU" b="1" dirty="0" smtClean="0"/>
              <a:t>«</a:t>
            </a:r>
            <a:r>
              <a:rPr lang="ru-RU" sz="1600" b="1" dirty="0">
                <a:latin typeface="Times New Roman" pitchFamily="18" charset="0"/>
                <a:cs typeface="Times New Roman" pitchFamily="18" charset="0"/>
              </a:rPr>
              <a:t>Кружевница</a:t>
            </a:r>
            <a:r>
              <a:rPr lang="ru-RU" b="1" dirty="0" smtClean="0"/>
              <a:t>»,</a:t>
            </a:r>
            <a:endParaRPr lang="ru-RU" dirty="0"/>
          </a:p>
        </p:txBody>
      </p:sp>
      <p:sp>
        <p:nvSpPr>
          <p:cNvPr id="7" name="Прямоугольник 6"/>
          <p:cNvSpPr/>
          <p:nvPr/>
        </p:nvSpPr>
        <p:spPr>
          <a:xfrm>
            <a:off x="24796" y="6488668"/>
            <a:ext cx="1633909" cy="369332"/>
          </a:xfrm>
          <a:prstGeom prst="rect">
            <a:avLst/>
          </a:prstGeom>
        </p:spPr>
        <p:txBody>
          <a:bodyPr wrap="none">
            <a:spAutoFit/>
          </a:bodyPr>
          <a:lstStyle/>
          <a:p>
            <a:r>
              <a:rPr lang="ru-RU" b="1" dirty="0" smtClean="0"/>
              <a:t>«</a:t>
            </a:r>
            <a:r>
              <a:rPr lang="ru-RU" sz="1600" b="1" dirty="0" smtClean="0">
                <a:latin typeface="Times New Roman" pitchFamily="18" charset="0"/>
                <a:cs typeface="Times New Roman" pitchFamily="18" charset="0"/>
              </a:rPr>
              <a:t>Белошвейка</a:t>
            </a:r>
            <a:r>
              <a:rPr lang="ru-RU" b="1" dirty="0" smtClean="0"/>
              <a:t>» </a:t>
            </a:r>
            <a:endParaRPr lang="ru-RU" dirty="0"/>
          </a:p>
        </p:txBody>
      </p:sp>
    </p:spTree>
    <p:extLst>
      <p:ext uri="{BB962C8B-B14F-4D97-AF65-F5344CB8AC3E}">
        <p14:creationId xmlns:p14="http://schemas.microsoft.com/office/powerpoint/2010/main" val="46106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4" y="3133908"/>
            <a:ext cx="5676737" cy="3716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Объект 2"/>
          <p:cNvSpPr>
            <a:spLocks noGrp="1"/>
          </p:cNvSpPr>
          <p:nvPr>
            <p:ph idx="1"/>
          </p:nvPr>
        </p:nvSpPr>
        <p:spPr>
          <a:xfrm>
            <a:off x="-10763" y="25121"/>
            <a:ext cx="6660232" cy="3108787"/>
          </a:xfrm>
        </p:spPr>
        <p:txBody>
          <a:bodyPr>
            <a:normAutofit fontScale="92500" lnSpcReduction="10000"/>
          </a:bodyPr>
          <a:lstStyle/>
          <a:p>
            <a:pPr indent="0">
              <a:buNone/>
            </a:pPr>
            <a:r>
              <a:rPr lang="ru-RU" sz="1600" b="1" dirty="0" smtClean="0">
                <a:latin typeface="Times New Roman" pitchFamily="18" charset="0"/>
                <a:cs typeface="Times New Roman" pitchFamily="18" charset="0"/>
              </a:rPr>
              <a:t>Имея </a:t>
            </a:r>
            <a:r>
              <a:rPr lang="ru-RU" sz="1600" b="1" dirty="0">
                <a:latin typeface="Times New Roman" pitchFamily="18" charset="0"/>
                <a:cs typeface="Times New Roman" pitchFamily="18" charset="0"/>
              </a:rPr>
              <a:t>своей особенностью познание конкретного человека, романтизм стал основой для последующего зарождения и становления реалистического направления, утвердившегося в искусстве во второй половине </a:t>
            </a:r>
            <a:r>
              <a:rPr lang="ru-RU" sz="1600" b="1" dirty="0" smtClean="0">
                <a:latin typeface="Times New Roman" pitchFamily="18" charset="0"/>
                <a:cs typeface="Times New Roman" pitchFamily="18" charset="0"/>
              </a:rPr>
              <a:t>девятнадцатого века</a:t>
            </a:r>
            <a:r>
              <a:rPr lang="ru-RU" sz="1600" b="1" dirty="0">
                <a:latin typeface="Times New Roman" pitchFamily="18" charset="0"/>
                <a:cs typeface="Times New Roman" pitchFamily="18" charset="0"/>
              </a:rPr>
              <a:t>. Характерной особенностью реализма являлось обращение к теме современного народного быта, утверждение новой тематики в искусстве — жизни крестьян. Здесь прежде всего необходимо отметить имя художника А.Г. Венецианова. Наиболее же полно реалистические открытия первой половины </a:t>
            </a:r>
            <a:r>
              <a:rPr lang="ru-RU" sz="1600" b="1" dirty="0" smtClean="0">
                <a:latin typeface="Times New Roman" pitchFamily="18" charset="0"/>
                <a:cs typeface="Times New Roman" pitchFamily="18" charset="0"/>
              </a:rPr>
              <a:t>девятнадцатого века </a:t>
            </a:r>
            <a:r>
              <a:rPr lang="ru-RU" sz="1600" b="1" dirty="0">
                <a:latin typeface="Times New Roman" pitchFamily="18" charset="0"/>
                <a:cs typeface="Times New Roman" pitchFamily="18" charset="0"/>
              </a:rPr>
              <a:t>отразились в 1840-е годы в творчестве П.А. Федотова.</a:t>
            </a:r>
          </a:p>
        </p:txBody>
      </p:sp>
      <p:sp>
        <p:nvSpPr>
          <p:cNvPr id="5" name="Прямоугольник 4"/>
          <p:cNvSpPr/>
          <p:nvPr/>
        </p:nvSpPr>
        <p:spPr>
          <a:xfrm>
            <a:off x="41385" y="6456735"/>
            <a:ext cx="4572000" cy="338554"/>
          </a:xfrm>
          <a:prstGeom prst="rect">
            <a:avLst/>
          </a:prstGeom>
        </p:spPr>
        <p:txBody>
          <a:bodyPr>
            <a:spAutoFit/>
          </a:bodyPr>
          <a:lstStyle/>
          <a:p>
            <a:r>
              <a:rPr lang="ru-RU" sz="1600" b="1" dirty="0" err="1" smtClean="0">
                <a:latin typeface="Times New Roman" pitchFamily="18" charset="0"/>
                <a:cs typeface="Times New Roman" pitchFamily="18" charset="0"/>
              </a:rPr>
              <a:t>А.Г.Венецианов</a:t>
            </a:r>
            <a:r>
              <a:rPr lang="ru-RU" sz="1600" b="1" dirty="0" smtClean="0">
                <a:latin typeface="Times New Roman" pitchFamily="18" charset="0"/>
                <a:cs typeface="Times New Roman" pitchFamily="18" charset="0"/>
              </a:rPr>
              <a:t>« </a:t>
            </a:r>
            <a:r>
              <a:rPr lang="be-BY" sz="1600" b="1" dirty="0" smtClean="0">
                <a:latin typeface="Times New Roman" pitchFamily="18" charset="0"/>
                <a:cs typeface="Times New Roman" pitchFamily="18" charset="0"/>
              </a:rPr>
              <a:t>На </a:t>
            </a:r>
            <a:r>
              <a:rPr lang="ru-RU" sz="1600" b="1" dirty="0">
                <a:latin typeface="Times New Roman" pitchFamily="18" charset="0"/>
                <a:cs typeface="Times New Roman" pitchFamily="18" charset="0"/>
              </a:rPr>
              <a:t>пашне»</a:t>
            </a:r>
          </a:p>
        </p:txBody>
      </p:sp>
      <p:sp>
        <p:nvSpPr>
          <p:cNvPr id="6" name="Прямоугольник 5"/>
          <p:cNvSpPr/>
          <p:nvPr/>
        </p:nvSpPr>
        <p:spPr>
          <a:xfrm>
            <a:off x="4423562" y="3244334"/>
            <a:ext cx="296876" cy="369332"/>
          </a:xfrm>
          <a:prstGeom prst="rect">
            <a:avLst/>
          </a:prstGeom>
        </p:spPr>
        <p:txBody>
          <a:bodyPr wrap="none">
            <a:spAutoFit/>
          </a:bodyPr>
          <a:lstStyle/>
          <a:p>
            <a:r>
              <a:rPr lang="ru-RU" dirty="0"/>
              <a:t>»</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706" y="3133908"/>
            <a:ext cx="3391293" cy="3724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5724586" y="6452546"/>
            <a:ext cx="3447532" cy="338554"/>
          </a:xfrm>
          <a:prstGeom prst="rect">
            <a:avLst/>
          </a:prstGeom>
        </p:spPr>
        <p:txBody>
          <a:bodyPr wrap="square">
            <a:spAutoFit/>
          </a:bodyPr>
          <a:lstStyle/>
          <a:p>
            <a:r>
              <a:rPr lang="ru-RU" sz="1600" b="1" dirty="0" err="1" smtClean="0">
                <a:latin typeface="Times New Roman" pitchFamily="18" charset="0"/>
                <a:cs typeface="Times New Roman" pitchFamily="18" charset="0"/>
              </a:rPr>
              <a:t>П.А.Федотов</a:t>
            </a:r>
            <a:r>
              <a:rPr lang="ru-RU" sz="1600" b="1" dirty="0">
                <a:latin typeface="Times New Roman" pitchFamily="18" charset="0"/>
                <a:cs typeface="Times New Roman" pitchFamily="18" charset="0"/>
              </a:rPr>
              <a:t> « Свежий </a:t>
            </a:r>
            <a:r>
              <a:rPr lang="ru-RU" sz="1600" b="1" dirty="0" smtClean="0">
                <a:latin typeface="Times New Roman" pitchFamily="18" charset="0"/>
                <a:cs typeface="Times New Roman" pitchFamily="18" charset="0"/>
              </a:rPr>
              <a:t>кавалер»</a:t>
            </a:r>
            <a:endParaRPr lang="ru-RU" sz="1600" dirty="0">
              <a:latin typeface="Times New Roman" pitchFamily="18" charset="0"/>
              <a:cs typeface="Times New Roman" pitchFamily="18" charset="0"/>
            </a:endParaRPr>
          </a:p>
        </p:txBody>
      </p:sp>
      <p:sp>
        <p:nvSpPr>
          <p:cNvPr id="9" name="Прямоугольник 8"/>
          <p:cNvSpPr/>
          <p:nvPr/>
        </p:nvSpPr>
        <p:spPr>
          <a:xfrm>
            <a:off x="6660232" y="836712"/>
            <a:ext cx="3067766" cy="584775"/>
          </a:xfrm>
          <a:prstGeom prst="rect">
            <a:avLst/>
          </a:prstGeom>
        </p:spPr>
        <p:txBody>
          <a:bodyPr wrap="square">
            <a:spAutoFit/>
          </a:bodyPr>
          <a:lstStyle/>
          <a:p>
            <a:r>
              <a:rPr lang="ru-RU" sz="3200" b="1" dirty="0" smtClean="0">
                <a:latin typeface="Times New Roman" pitchFamily="18" charset="0"/>
                <a:cs typeface="Times New Roman" pitchFamily="18" charset="0"/>
              </a:rPr>
              <a:t>Реализм</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88565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868" y="2120845"/>
            <a:ext cx="4787132" cy="292494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8052"/>
            <a:ext cx="4788024" cy="3152893"/>
          </a:xfrm>
          <a:prstGeom prst="rect">
            <a:avLst/>
          </a:prstGeom>
        </p:spPr>
      </p:pic>
      <p:sp>
        <p:nvSpPr>
          <p:cNvPr id="3" name="Объект 2"/>
          <p:cNvSpPr>
            <a:spLocks noGrp="1"/>
          </p:cNvSpPr>
          <p:nvPr>
            <p:ph idx="1"/>
          </p:nvPr>
        </p:nvSpPr>
        <p:spPr>
          <a:xfrm>
            <a:off x="179512" y="1"/>
            <a:ext cx="9073008" cy="2924943"/>
          </a:xfrm>
        </p:spPr>
        <p:txBody>
          <a:bodyPr>
            <a:noAutofit/>
          </a:bodyPr>
          <a:lstStyle/>
          <a:p>
            <a:pPr indent="0">
              <a:buNone/>
            </a:pPr>
            <a:r>
              <a:rPr lang="ru-RU" sz="1600" b="1" dirty="0">
                <a:latin typeface="Times New Roman" pitchFamily="18" charset="0"/>
                <a:cs typeface="Times New Roman" pitchFamily="18" charset="0"/>
              </a:rPr>
              <a:t>У</a:t>
            </a:r>
            <a:r>
              <a:rPr lang="ru-RU" sz="1600" b="1" dirty="0" smtClean="0">
                <a:latin typeface="Times New Roman" pitchFamily="18" charset="0"/>
                <a:cs typeface="Times New Roman" pitchFamily="18" charset="0"/>
              </a:rPr>
              <a:t>спешному развитию реализма </a:t>
            </a:r>
            <a:r>
              <a:rPr lang="ru-RU" sz="1600" b="1" dirty="0">
                <a:latin typeface="Times New Roman" pitchFamily="18" charset="0"/>
                <a:cs typeface="Times New Roman" pitchFamily="18" charset="0"/>
              </a:rPr>
              <a:t>способствовало возникшее в 1870 г. Товарищество передвижников, куда вошли почти все лучшие русские художники того времени. Наивысшего расцвета реализм в живописи достиг в творчестве </a:t>
            </a:r>
            <a:r>
              <a:rPr lang="ru-RU" sz="2400" b="1" dirty="0">
                <a:latin typeface="Times New Roman" pitchFamily="18" charset="0"/>
                <a:cs typeface="Times New Roman" pitchFamily="18" charset="0"/>
              </a:rPr>
              <a:t>И.Е. Репина </a:t>
            </a:r>
            <a:r>
              <a:rPr lang="ru-RU" sz="1600" b="1" dirty="0">
                <a:latin typeface="Times New Roman" pitchFamily="18" charset="0"/>
                <a:cs typeface="Times New Roman" pitchFamily="18" charset="0"/>
              </a:rPr>
              <a:t>и </a:t>
            </a:r>
            <a:r>
              <a:rPr lang="ru-RU" sz="2400" b="1" dirty="0">
                <a:latin typeface="Times New Roman" pitchFamily="18" charset="0"/>
                <a:cs typeface="Times New Roman" pitchFamily="18" charset="0"/>
              </a:rPr>
              <a:t>В.И. Сурикова</a:t>
            </a:r>
            <a:r>
              <a:rPr lang="ru-RU" sz="1600" b="1" dirty="0">
                <a:latin typeface="Times New Roman" pitchFamily="18" charset="0"/>
                <a:cs typeface="Times New Roman" pitchFamily="18" charset="0"/>
              </a:rPr>
              <a:t>. Первый создал такие шедевры, как «Бурлаки на Волге», «Крестный ход в Курской губернии», а также портреты «Протодьякон». «Мусоргский» и др. Второй известен полотнами «Утро стрелецкой казни», «Боярыня Морозова», «Ментиков в Березове» и др.</a:t>
            </a:r>
          </a:p>
        </p:txBody>
      </p:sp>
      <p:sp>
        <p:nvSpPr>
          <p:cNvPr id="7" name="Прямоугольник 6"/>
          <p:cNvSpPr/>
          <p:nvPr/>
        </p:nvSpPr>
        <p:spPr>
          <a:xfrm>
            <a:off x="6228184" y="4440349"/>
            <a:ext cx="3240360" cy="584775"/>
          </a:xfrm>
          <a:prstGeom prst="rect">
            <a:avLst/>
          </a:prstGeom>
        </p:spPr>
        <p:txBody>
          <a:bodyPr wrap="square">
            <a:spAutoFit/>
          </a:bodyPr>
          <a:lstStyle/>
          <a:p>
            <a:r>
              <a:rPr lang="ru-RU" sz="1600"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Крестный ход в Курской губернии</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sp>
        <p:nvSpPr>
          <p:cNvPr id="8" name="Прямоугольник 7"/>
          <p:cNvSpPr/>
          <p:nvPr/>
        </p:nvSpPr>
        <p:spPr>
          <a:xfrm>
            <a:off x="1664156" y="6488668"/>
            <a:ext cx="2614049" cy="338554"/>
          </a:xfrm>
          <a:prstGeom prst="rect">
            <a:avLst/>
          </a:prstGeom>
        </p:spPr>
        <p:txBody>
          <a:bodyPr wrap="none">
            <a:spAutoFit/>
          </a:bodyPr>
          <a:lstStyle/>
          <a:p>
            <a:r>
              <a:rPr lang="ru-RU" sz="1600" b="1" dirty="0" smtClean="0">
                <a:latin typeface="Times New Roman" pitchFamily="18" charset="0"/>
                <a:cs typeface="Times New Roman" pitchFamily="18" charset="0"/>
              </a:rPr>
              <a:t>«Утро стрелецкой казни» </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117096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7056784" cy="685800"/>
          </a:xfrm>
        </p:spPr>
        <p:txBody>
          <a:bodyPr>
            <a:normAutofit fontScale="90000"/>
          </a:bodyPr>
          <a:lstStyle/>
          <a:p>
            <a:r>
              <a:rPr lang="ru-RU" b="1" dirty="0">
                <a:latin typeface="Times New Roman" pitchFamily="18" charset="0"/>
                <a:cs typeface="Times New Roman" pitchFamily="18" charset="0"/>
              </a:rPr>
              <a:t>В.М. </a:t>
            </a:r>
            <a:r>
              <a:rPr lang="ru-RU" b="1" dirty="0" smtClean="0">
                <a:latin typeface="Times New Roman" pitchFamily="18" charset="0"/>
                <a:cs typeface="Times New Roman" pitchFamily="18" charset="0"/>
              </a:rPr>
              <a:t>Васнецов 1848–1926Г</a:t>
            </a:r>
            <a:r>
              <a:rPr lang="ru-RU" b="1" dirty="0" smtClean="0"/>
              <a:t>. </a:t>
            </a:r>
            <a:endParaRPr lang="ru-RU" b="1"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74" y="3855583"/>
            <a:ext cx="4453582" cy="3002417"/>
          </a:xfrm>
          <a:prstGeom prst="rect">
            <a:avLst/>
          </a:prstGeom>
        </p:spPr>
      </p:pic>
      <p:sp>
        <p:nvSpPr>
          <p:cNvPr id="3" name="Объект 2"/>
          <p:cNvSpPr>
            <a:spLocks noGrp="1"/>
          </p:cNvSpPr>
          <p:nvPr>
            <p:ph idx="1"/>
          </p:nvPr>
        </p:nvSpPr>
        <p:spPr>
          <a:xfrm>
            <a:off x="251520" y="980728"/>
            <a:ext cx="7560840" cy="3048001"/>
          </a:xfrm>
        </p:spPr>
        <p:txBody>
          <a:bodyPr>
            <a:normAutofit/>
          </a:bodyPr>
          <a:lstStyle/>
          <a:p>
            <a:pPr indent="0">
              <a:buNone/>
            </a:pPr>
            <a:r>
              <a:rPr lang="ru-RU" sz="1600" dirty="0" smtClean="0">
                <a:latin typeface="Times New Roman" pitchFamily="18" charset="0"/>
                <a:cs typeface="Times New Roman" pitchFamily="18" charset="0"/>
              </a:rPr>
              <a:t>Художник </a:t>
            </a:r>
            <a:r>
              <a:rPr lang="ru-RU" sz="1600" dirty="0">
                <a:latin typeface="Times New Roman" pitchFamily="18" charset="0"/>
                <a:cs typeface="Times New Roman" pitchFamily="18" charset="0"/>
              </a:rPr>
              <a:t>Виктор Васнецов - художник живописец. Творческое направление художника большей частью связано с историческими и сказочными темами, русскими былинами. Васнецов очень искусно использовал свой талант и умения, чтобы наглядно продемонстрировать свое понимание народных сказок, черпал вдохновение из богатых фольклорных образов. Благодаря своему умению точно воплотить задуманное, он вскоре стал узнаваемым. Публика сразу оценила и полюбила его </a:t>
            </a:r>
            <a:r>
              <a:rPr lang="ru-RU" sz="1600" dirty="0" smtClean="0">
                <a:latin typeface="Times New Roman" pitchFamily="18" charset="0"/>
                <a:cs typeface="Times New Roman" pitchFamily="18" charset="0"/>
              </a:rPr>
              <a:t>работы.</a:t>
            </a:r>
            <a:endParaRPr lang="ru-RU" sz="1600" dirty="0">
              <a:latin typeface="Times New Roman" pitchFamily="18" charset="0"/>
              <a:cs typeface="Times New Roman"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 y="3855583"/>
            <a:ext cx="4716016" cy="3002417"/>
          </a:xfrm>
          <a:prstGeom prst="rect">
            <a:avLst/>
          </a:prstGeom>
        </p:spPr>
      </p:pic>
      <p:sp>
        <p:nvSpPr>
          <p:cNvPr id="5" name="Прямоугольник 4"/>
          <p:cNvSpPr/>
          <p:nvPr/>
        </p:nvSpPr>
        <p:spPr>
          <a:xfrm>
            <a:off x="2771800" y="6429679"/>
            <a:ext cx="2376264" cy="369332"/>
          </a:xfrm>
          <a:prstGeom prst="rect">
            <a:avLst/>
          </a:prstGeom>
        </p:spPr>
        <p:txBody>
          <a:bodyPr wrap="square">
            <a:spAutoFit/>
          </a:bodyPr>
          <a:lstStyle/>
          <a:p>
            <a:r>
              <a:rPr lang="be-BY" dirty="0" smtClean="0">
                <a:solidFill>
                  <a:schemeClr val="bg1"/>
                </a:solidFill>
                <a:latin typeface="Times New Roman" pitchFamily="18" charset="0"/>
                <a:cs typeface="Times New Roman" pitchFamily="18" charset="0"/>
              </a:rPr>
              <a:t>«</a:t>
            </a:r>
            <a:r>
              <a:rPr lang="be-BY" b="1" dirty="0" smtClean="0">
                <a:solidFill>
                  <a:schemeClr val="bg1"/>
                </a:solidFill>
                <a:latin typeface="Times New Roman" pitchFamily="18" charset="0"/>
                <a:cs typeface="Times New Roman" pitchFamily="18" charset="0"/>
              </a:rPr>
              <a:t>Богатыр</a:t>
            </a:r>
            <a:r>
              <a:rPr lang="ru-RU" b="1" dirty="0" smtClean="0">
                <a:solidFill>
                  <a:schemeClr val="bg1"/>
                </a:solidFill>
                <a:latin typeface="Times New Roman" pitchFamily="18" charset="0"/>
                <a:cs typeface="Times New Roman" pitchFamily="18" charset="0"/>
              </a:rPr>
              <a:t>и</a:t>
            </a: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
        <p:nvSpPr>
          <p:cNvPr id="8" name="Прямоугольник 7"/>
          <p:cNvSpPr/>
          <p:nvPr/>
        </p:nvSpPr>
        <p:spPr>
          <a:xfrm>
            <a:off x="7812360" y="6429679"/>
            <a:ext cx="2520280" cy="461665"/>
          </a:xfrm>
          <a:prstGeom prst="rect">
            <a:avLst/>
          </a:prstGeom>
        </p:spPr>
        <p:txBody>
          <a:bodyPr wrap="square">
            <a:spAutoFit/>
          </a:bodyPr>
          <a:lstStyle/>
          <a:p>
            <a:r>
              <a:rPr lang="ru-RU" sz="2400" b="1" dirty="0" smtClean="0">
                <a:solidFill>
                  <a:schemeClr val="bg1"/>
                </a:solidFill>
              </a:rPr>
              <a:t>«</a:t>
            </a:r>
            <a:r>
              <a:rPr lang="ru-RU" b="1" dirty="0" smtClean="0">
                <a:solidFill>
                  <a:schemeClr val="bg1"/>
                </a:solidFill>
                <a:latin typeface="Times New Roman" pitchFamily="18" charset="0"/>
                <a:cs typeface="Times New Roman" pitchFamily="18" charset="0"/>
              </a:rPr>
              <a:t>Варяги</a:t>
            </a:r>
            <a:r>
              <a:rPr lang="ru-RU" sz="2400" b="1" dirty="0" smtClean="0">
                <a:solidFill>
                  <a:schemeClr val="bg1"/>
                </a:solidFill>
              </a:rPr>
              <a:t>»</a:t>
            </a:r>
            <a:endParaRPr lang="ru-RU" sz="2400" dirty="0">
              <a:solidFill>
                <a:schemeClr val="bg1"/>
              </a:solidFill>
            </a:endParaRPr>
          </a:p>
        </p:txBody>
      </p:sp>
    </p:spTree>
    <p:extLst>
      <p:ext uri="{BB962C8B-B14F-4D97-AF65-F5344CB8AC3E}">
        <p14:creationId xmlns:p14="http://schemas.microsoft.com/office/powerpoint/2010/main" val="2936285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0"/>
            <a:ext cx="6400800" cy="685800"/>
          </a:xfrm>
        </p:spPr>
        <p:txBody>
          <a:bodyPr>
            <a:normAutofit/>
          </a:bodyPr>
          <a:lstStyle/>
          <a:p>
            <a:r>
              <a:rPr lang="ru-RU" sz="3200" dirty="0" smtClean="0">
                <a:latin typeface="Times New Roman" pitchFamily="18" charset="0"/>
                <a:cs typeface="Times New Roman" pitchFamily="18" charset="0"/>
              </a:rPr>
              <a:t>Портретная живопись </a:t>
            </a:r>
            <a:endParaRPr lang="ru-RU" sz="32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987" y="2800706"/>
            <a:ext cx="3720013" cy="4057294"/>
          </a:xfrm>
          <a:prstGeom prst="rect">
            <a:avLst/>
          </a:prstGeom>
        </p:spPr>
      </p:pic>
      <p:sp>
        <p:nvSpPr>
          <p:cNvPr id="4" name="Объект 3"/>
          <p:cNvSpPr>
            <a:spLocks noGrp="1"/>
          </p:cNvSpPr>
          <p:nvPr>
            <p:ph idx="1"/>
          </p:nvPr>
        </p:nvSpPr>
        <p:spPr>
          <a:xfrm>
            <a:off x="0" y="548680"/>
            <a:ext cx="5652120" cy="6120680"/>
          </a:xfrm>
        </p:spPr>
        <p:txBody>
          <a:bodyPr>
            <a:normAutofit fontScale="85000" lnSpcReduction="20000"/>
          </a:bodyPr>
          <a:lstStyle/>
          <a:p>
            <a:pPr indent="0">
              <a:buNone/>
            </a:pPr>
            <a:r>
              <a:rPr lang="ru-RU" dirty="0">
                <a:latin typeface="Times New Roman" pitchFamily="18" charset="0"/>
                <a:cs typeface="Times New Roman" pitchFamily="18" charset="0"/>
              </a:rPr>
              <a:t>Выдающимися достижениями в русском искусстве начала </a:t>
            </a:r>
            <a:r>
              <a:rPr lang="ru-RU" dirty="0" smtClean="0">
                <a:latin typeface="Times New Roman" pitchFamily="18" charset="0"/>
                <a:cs typeface="Times New Roman" pitchFamily="18" charset="0"/>
              </a:rPr>
              <a:t>девятнадцатого века </a:t>
            </a:r>
            <a:r>
              <a:rPr lang="ru-RU" dirty="0">
                <a:latin typeface="Times New Roman" pitchFamily="18" charset="0"/>
                <a:cs typeface="Times New Roman" pitchFamily="18" charset="0"/>
              </a:rPr>
              <a:t>характеризуется портретная живопись. Русский портрет в течение всего столетия будет являться тем жанром живописи, который наиболее непосредственно связывал художников с обществом, с выдающимися современниками. Ведь, как известно, большое количество заказов от отдельных лиц художники получали именно на </a:t>
            </a:r>
            <a:r>
              <a:rPr lang="ru-RU" dirty="0" smtClean="0">
                <a:latin typeface="Times New Roman" pitchFamily="18" charset="0"/>
                <a:cs typeface="Times New Roman" pitchFamily="18" charset="0"/>
              </a:rPr>
              <a:t>портреты.</a:t>
            </a:r>
          </a:p>
          <a:p>
            <a:pPr indent="0">
              <a:buNone/>
            </a:pPr>
            <a:r>
              <a:rPr lang="ru-RU" dirty="0" smtClean="0">
                <a:latin typeface="Times New Roman" pitchFamily="18" charset="0"/>
                <a:cs typeface="Times New Roman" pitchFamily="18" charset="0"/>
              </a:rPr>
              <a:t>Одним </a:t>
            </a:r>
            <a:r>
              <a:rPr lang="ru-RU" dirty="0">
                <a:latin typeface="Times New Roman" pitchFamily="18" charset="0"/>
                <a:cs typeface="Times New Roman" pitchFamily="18" charset="0"/>
              </a:rPr>
              <a:t>из выдающихся мастеров портретной живописи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начала </a:t>
            </a:r>
            <a:r>
              <a:rPr lang="ru-RU" dirty="0" smtClean="0">
                <a:latin typeface="Times New Roman" pitchFamily="18" charset="0"/>
                <a:cs typeface="Times New Roman" pitchFamily="18" charset="0"/>
              </a:rPr>
              <a:t>девятнадцатого века был </a:t>
            </a:r>
            <a:r>
              <a:rPr lang="ru-RU" sz="2400" dirty="0">
                <a:latin typeface="Times New Roman" pitchFamily="18" charset="0"/>
                <a:cs typeface="Times New Roman" pitchFamily="18" charset="0"/>
              </a:rPr>
              <a:t>Владимир Лукич </a:t>
            </a:r>
            <a:r>
              <a:rPr lang="ru-RU" sz="2400" dirty="0" err="1">
                <a:latin typeface="Times New Roman" pitchFamily="18" charset="0"/>
                <a:cs typeface="Times New Roman" pitchFamily="18" charset="0"/>
              </a:rPr>
              <a:t>Боровиковский</a:t>
            </a:r>
            <a:r>
              <a:rPr lang="ru-RU" dirty="0">
                <a:latin typeface="Times New Roman" pitchFamily="18" charset="0"/>
                <a:cs typeface="Times New Roman" pitchFamily="18" charset="0"/>
              </a:rPr>
              <a:t>. Художник в своем творчестве испытал влияние сентиментализма — литературно-художественного направления, соприкасавшегося порой с классицизмом. </a:t>
            </a:r>
            <a:r>
              <a:rPr lang="ru-RU" dirty="0" err="1">
                <a:latin typeface="Times New Roman" pitchFamily="18" charset="0"/>
                <a:cs typeface="Times New Roman" pitchFamily="18" charset="0"/>
              </a:rPr>
              <a:t>Сентиминтализм</a:t>
            </a:r>
            <a:r>
              <a:rPr lang="ru-RU" dirty="0">
                <a:latin typeface="Times New Roman" pitchFamily="18" charset="0"/>
                <a:cs typeface="Times New Roman" pitchFamily="18" charset="0"/>
              </a:rPr>
              <a:t> явился, по существу, предвестником романтизма. В.Л. </a:t>
            </a:r>
            <a:r>
              <a:rPr lang="ru-RU" dirty="0" err="1">
                <a:latin typeface="Times New Roman" pitchFamily="18" charset="0"/>
                <a:cs typeface="Times New Roman" pitchFamily="18" charset="0"/>
              </a:rPr>
              <a:t>Боровиковский</a:t>
            </a:r>
            <a:r>
              <a:rPr lang="ru-RU" dirty="0">
                <a:latin typeface="Times New Roman" pitchFamily="18" charset="0"/>
                <a:cs typeface="Times New Roman" pitchFamily="18" charset="0"/>
              </a:rPr>
              <a:t> в своих портретных произведениях начала </a:t>
            </a:r>
            <a:r>
              <a:rPr lang="ru-RU" dirty="0" smtClean="0">
                <a:latin typeface="Times New Roman" pitchFamily="18" charset="0"/>
                <a:cs typeface="Times New Roman" pitchFamily="18" charset="0"/>
              </a:rPr>
              <a:t>девятнадцатого века </a:t>
            </a:r>
            <a:r>
              <a:rPr lang="ru-RU" dirty="0">
                <a:latin typeface="Times New Roman" pitchFamily="18" charset="0"/>
                <a:cs typeface="Times New Roman" pitchFamily="18" charset="0"/>
              </a:rPr>
              <a:t>верен лирическим женским образам. Характерной является картина «Портрет сестер Гагариных», написанная в 1802 году. Здесь, на фоне пейзажа изображены прильнувшие друг к другу девочки, поглощенные занятием музыкой. </a:t>
            </a:r>
          </a:p>
        </p:txBody>
      </p:sp>
      <p:sp>
        <p:nvSpPr>
          <p:cNvPr id="6" name="Прямоугольник 5"/>
          <p:cNvSpPr/>
          <p:nvPr/>
        </p:nvSpPr>
        <p:spPr>
          <a:xfrm>
            <a:off x="5430847" y="6477184"/>
            <a:ext cx="3221972" cy="369332"/>
          </a:xfrm>
          <a:prstGeom prst="rect">
            <a:avLst/>
          </a:prstGeom>
        </p:spPr>
        <p:txBody>
          <a:bodyPr wrap="none">
            <a:spAutoFit/>
          </a:bodyPr>
          <a:lstStyle/>
          <a:p>
            <a:r>
              <a:rPr lang="ru-RU" b="1" dirty="0">
                <a:latin typeface="Times New Roman" pitchFamily="18" charset="0"/>
                <a:cs typeface="Times New Roman" pitchFamily="18" charset="0"/>
              </a:rPr>
              <a:t>«Портрет сестер Гагариных»</a:t>
            </a:r>
          </a:p>
        </p:txBody>
      </p:sp>
    </p:spTree>
    <p:extLst>
      <p:ext uri="{BB962C8B-B14F-4D97-AF65-F5344CB8AC3E}">
        <p14:creationId xmlns:p14="http://schemas.microsoft.com/office/powerpoint/2010/main" val="211262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9" y="2924944"/>
            <a:ext cx="3052400" cy="3933056"/>
          </a:xfrm>
          <a:prstGeom prst="rect">
            <a:avLst/>
          </a:prstGeom>
        </p:spPr>
      </p:pic>
      <p:sp>
        <p:nvSpPr>
          <p:cNvPr id="4" name="Объект 3"/>
          <p:cNvSpPr>
            <a:spLocks noGrp="1"/>
          </p:cNvSpPr>
          <p:nvPr>
            <p:ph idx="1"/>
          </p:nvPr>
        </p:nvSpPr>
        <p:spPr>
          <a:xfrm>
            <a:off x="107504" y="116632"/>
            <a:ext cx="6696744" cy="6741368"/>
          </a:xfrm>
        </p:spPr>
        <p:txBody>
          <a:bodyPr>
            <a:normAutofit/>
          </a:bodyPr>
          <a:lstStyle/>
          <a:p>
            <a:pPr indent="0">
              <a:buNone/>
            </a:pPr>
            <a:r>
              <a:rPr lang="ru-RU" sz="1600" b="1" dirty="0" smtClean="0">
                <a:latin typeface="Times New Roman" pitchFamily="18" charset="0"/>
                <a:cs typeface="Times New Roman" pitchFamily="18" charset="0"/>
              </a:rPr>
              <a:t>Александр </a:t>
            </a:r>
            <a:r>
              <a:rPr lang="ru-RU" sz="1600" b="1" dirty="0">
                <a:latin typeface="Times New Roman" pitchFamily="18" charset="0"/>
                <a:cs typeface="Times New Roman" pitchFamily="18" charset="0"/>
              </a:rPr>
              <a:t>Григорьевич </a:t>
            </a:r>
            <a:r>
              <a:rPr lang="ru-RU" sz="1600" b="1" dirty="0" err="1">
                <a:latin typeface="Times New Roman" pitchFamily="18" charset="0"/>
                <a:cs typeface="Times New Roman" pitchFamily="18" charset="0"/>
              </a:rPr>
              <a:t>Варнек</a:t>
            </a:r>
            <a:r>
              <a:rPr lang="ru-RU" sz="1600" b="1" dirty="0">
                <a:latin typeface="Times New Roman" pitchFamily="18" charset="0"/>
                <a:cs typeface="Times New Roman" pitchFamily="18" charset="0"/>
              </a:rPr>
              <a:t>. В своих работах, в отличие от Тропинина, </a:t>
            </a:r>
            <a:r>
              <a:rPr lang="ru-RU" sz="1600" b="1" dirty="0" err="1">
                <a:latin typeface="Times New Roman" pitchFamily="18" charset="0"/>
                <a:cs typeface="Times New Roman" pitchFamily="18" charset="0"/>
              </a:rPr>
              <a:t>Варнек</a:t>
            </a:r>
            <a:r>
              <a:rPr lang="ru-RU" sz="1600" b="1" dirty="0">
                <a:latin typeface="Times New Roman" pitchFamily="18" charset="0"/>
                <a:cs typeface="Times New Roman" pitchFamily="18" charset="0"/>
              </a:rPr>
              <a:t> значительно холоднее и академичнее. Возможно именно поэтому впоследствии художник стал профессором Академии художеств в Петербурге. Показателен чистый и серьезный образ мальчика в произведении «Портрет Н.А. Томилова в детстве», написанном в 1825 году. При всей своей привлекательности он лишен трепетности и эмоциональности детских портретов Кипренского и Тропинина.</a:t>
            </a:r>
          </a:p>
        </p:txBody>
      </p:sp>
      <p:sp>
        <p:nvSpPr>
          <p:cNvPr id="9" name="Прямоугольник 8"/>
          <p:cNvSpPr/>
          <p:nvPr/>
        </p:nvSpPr>
        <p:spPr>
          <a:xfrm>
            <a:off x="6084169" y="6211669"/>
            <a:ext cx="3024336" cy="584775"/>
          </a:xfrm>
          <a:prstGeom prst="rect">
            <a:avLst/>
          </a:prstGeom>
        </p:spPr>
        <p:txBody>
          <a:bodyPr wrap="square">
            <a:spAutoFit/>
          </a:bodyPr>
          <a:lstStyle/>
          <a:p>
            <a:r>
              <a:rPr lang="ru-RU" sz="1600" b="1" dirty="0" smtClean="0">
                <a:latin typeface="Times New Roman" pitchFamily="18" charset="0"/>
                <a:cs typeface="Times New Roman" pitchFamily="18" charset="0"/>
              </a:rPr>
              <a:t>«Портрет </a:t>
            </a:r>
            <a:r>
              <a:rPr lang="ru-RU" sz="1600" b="1" dirty="0">
                <a:latin typeface="Times New Roman" pitchFamily="18" charset="0"/>
                <a:cs typeface="Times New Roman" pitchFamily="18" charset="0"/>
              </a:rPr>
              <a:t>Н.А. Томилова в детстве</a:t>
            </a:r>
            <a:r>
              <a:rPr lang="ru-RU" sz="1600" b="1"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37242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24744"/>
            <a:ext cx="6400800" cy="685800"/>
          </a:xfrm>
        </p:spPr>
        <p:txBody>
          <a:bodyPr/>
          <a:lstStyle/>
          <a:p>
            <a:r>
              <a:rPr lang="ru-RU" sz="3200" dirty="0" smtClean="0">
                <a:latin typeface="Times New Roman" pitchFamily="18" charset="0"/>
                <a:cs typeface="Times New Roman" pitchFamily="18" charset="0"/>
              </a:rPr>
              <a:t>Музыка</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920343" y="1988840"/>
            <a:ext cx="5184576" cy="3816424"/>
          </a:xfrm>
        </p:spPr>
        <p:txBody>
          <a:bodyPr>
            <a:noAutofit/>
          </a:bodyPr>
          <a:lstStyle/>
          <a:p>
            <a:pPr indent="0">
              <a:buNone/>
            </a:pPr>
            <a:r>
              <a:rPr lang="ru-RU" sz="1600" b="1" dirty="0">
                <a:latin typeface="Times New Roman" pitchFamily="18" charset="0"/>
                <a:cs typeface="Times New Roman" pitchFamily="18" charset="0"/>
              </a:rPr>
              <a:t>Э</a:t>
            </a:r>
            <a:r>
              <a:rPr lang="ru-RU" sz="1600" b="1" dirty="0" smtClean="0">
                <a:latin typeface="Times New Roman" pitchFamily="18" charset="0"/>
                <a:cs typeface="Times New Roman" pitchFamily="18" charset="0"/>
              </a:rPr>
              <a:t>поху </a:t>
            </a:r>
            <a:r>
              <a:rPr lang="ru-RU" sz="1600" b="1" dirty="0">
                <a:latin typeface="Times New Roman" pitchFamily="18" charset="0"/>
                <a:cs typeface="Times New Roman" pitchFamily="18" charset="0"/>
              </a:rPr>
              <a:t>расцвета русской музыки открывает творчество </a:t>
            </a:r>
            <a:r>
              <a:rPr lang="ru-RU" sz="1600" b="1" dirty="0" smtClean="0">
                <a:latin typeface="Times New Roman" pitchFamily="18" charset="0"/>
                <a:cs typeface="Times New Roman" pitchFamily="18" charset="0"/>
              </a:rPr>
              <a:t>М.И</a:t>
            </a:r>
            <a:r>
              <a:rPr lang="ru-RU" sz="1600" b="1" dirty="0">
                <a:latin typeface="Times New Roman" pitchFamily="18" charset="0"/>
                <a:cs typeface="Times New Roman" pitchFamily="18" charset="0"/>
              </a:rPr>
              <a:t>. Глинки. В своей музыке </a:t>
            </a:r>
            <a:r>
              <a:rPr lang="ru-RU" sz="1600" b="1" dirty="0" err="1" smtClean="0">
                <a:latin typeface="Times New Roman" pitchFamily="18" charset="0"/>
                <a:cs typeface="Times New Roman" pitchFamily="18" charset="0"/>
              </a:rPr>
              <a:t>М.И.Глинка</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отразил разнообразные стороны отечественной действительности. Две оперы Глинки «Иван Сусанин» («Жизнь за царя», 1836) и «Руслан и Людмила» (1842) поражают и сегодня силой образов, величием замысла. В симфониях и романсах (около 80) отразился мир душевных переживаний человека. М.И. Глинка (1804-1857) - основоположник русской оперы, создатель национального классического стиля в русской музыке.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919" y="3000432"/>
            <a:ext cx="3039081" cy="3861048"/>
          </a:xfrm>
          <a:prstGeom prst="rect">
            <a:avLst/>
          </a:prstGeom>
        </p:spPr>
      </p:pic>
    </p:spTree>
    <p:extLst>
      <p:ext uri="{BB962C8B-B14F-4D97-AF65-F5344CB8AC3E}">
        <p14:creationId xmlns:p14="http://schemas.microsoft.com/office/powerpoint/2010/main" val="318822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548680"/>
            <a:ext cx="6400800" cy="1080120"/>
          </a:xfrm>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899592" y="980728"/>
            <a:ext cx="4176464" cy="6408712"/>
          </a:xfrm>
        </p:spPr>
        <p:txBody>
          <a:bodyPr>
            <a:normAutofit fontScale="92500" lnSpcReduction="20000"/>
          </a:bodyPr>
          <a:lstStyle/>
          <a:p>
            <a:pPr indent="0">
              <a:buNone/>
            </a:pPr>
            <a:r>
              <a:rPr lang="ru-RU" sz="1700" dirty="0">
                <a:latin typeface="Times New Roman" pitchFamily="18" charset="0"/>
                <a:cs typeface="Times New Roman" pitchFamily="18" charset="0"/>
              </a:rPr>
              <a:t> </a:t>
            </a:r>
            <a:r>
              <a:rPr lang="ru-RU" sz="1700" b="1" dirty="0" smtClean="0">
                <a:latin typeface="Times New Roman" pitchFamily="18" charset="0"/>
                <a:cs typeface="Times New Roman" pitchFamily="18" charset="0"/>
              </a:rPr>
              <a:t>Девятнадцатый</a:t>
            </a:r>
            <a:r>
              <a:rPr lang="ru-RU" sz="1700" dirty="0" smtClean="0">
                <a:latin typeface="Times New Roman" pitchFamily="18" charset="0"/>
                <a:cs typeface="Times New Roman" pitchFamily="18" charset="0"/>
              </a:rPr>
              <a:t> век</a:t>
            </a:r>
            <a:r>
              <a:rPr lang="ru-RU" sz="1700" b="1" dirty="0" smtClean="0">
                <a:latin typeface="Times New Roman" pitchFamily="18" charset="0"/>
                <a:cs typeface="Times New Roman" pitchFamily="18" charset="0"/>
              </a:rPr>
              <a:t> </a:t>
            </a:r>
            <a:r>
              <a:rPr lang="ru-RU" sz="1700" b="1" dirty="0">
                <a:latin typeface="Times New Roman" pitchFamily="18" charset="0"/>
                <a:cs typeface="Times New Roman" pitchFamily="18" charset="0"/>
              </a:rPr>
              <a:t>стал для культуры России периодом ее небывалого подъема. Отечественная </a:t>
            </a:r>
            <a:r>
              <a:rPr lang="ru-RU" sz="1700" b="1" dirty="0" smtClean="0">
                <a:latin typeface="Times New Roman" pitchFamily="18" charset="0"/>
                <a:cs typeface="Times New Roman" pitchFamily="18" charset="0"/>
              </a:rPr>
              <a:t>война</a:t>
            </a:r>
            <a:r>
              <a:rPr lang="en-US" sz="1700" b="1"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1812 </a:t>
            </a:r>
            <a:r>
              <a:rPr lang="ru-RU" sz="1700" b="1" dirty="0">
                <a:latin typeface="Times New Roman" pitchFamily="18" charset="0"/>
                <a:cs typeface="Times New Roman" pitchFamily="18" charset="0"/>
              </a:rPr>
              <a:t>г</a:t>
            </a:r>
            <a:r>
              <a:rPr lang="ru-RU" sz="1700" b="1" dirty="0" smtClean="0">
                <a:latin typeface="Times New Roman" pitchFamily="18" charset="0"/>
                <a:cs typeface="Times New Roman" pitchFamily="18" charset="0"/>
              </a:rPr>
              <a:t>.  </a:t>
            </a:r>
            <a:r>
              <a:rPr lang="ru-RU" sz="1700" b="1" dirty="0">
                <a:latin typeface="Times New Roman" pitchFamily="18" charset="0"/>
                <a:cs typeface="Times New Roman" pitchFamily="18" charset="0"/>
              </a:rPr>
              <a:t>всколыхнув всю жизнь российского общества, ускорила складывание национального самосознания. Она, с одной стороны, в очередной раз сблизила Россию с Западом, а с другой – ускорила формирование русской культуры как одной из европейских культур, тесно связанной с западноевропейскими течениями общественной мысли и художественной культуры, и оказывающей на нее собственное влияние. </a:t>
            </a:r>
            <a:r>
              <a:rPr lang="ru-RU" sz="1700" b="1" dirty="0" smtClean="0">
                <a:latin typeface="Times New Roman" pitchFamily="18" charset="0"/>
                <a:cs typeface="Times New Roman" pitchFamily="18" charset="0"/>
              </a:rPr>
              <a:t>  </a:t>
            </a:r>
          </a:p>
          <a:p>
            <a:endParaRPr lang="ru-RU" sz="1700" b="1" dirty="0"/>
          </a:p>
          <a:p>
            <a:pPr indent="0">
              <a:buNone/>
            </a:pPr>
            <a:endParaRPr lang="ru-RU" sz="1700" b="1" dirty="0" smtClean="0"/>
          </a:p>
          <a:p>
            <a:pPr indent="0">
              <a:buNone/>
            </a:pPr>
            <a:endParaRPr lang="ru-RU" b="1" dirty="0" smtClean="0"/>
          </a:p>
          <a:p>
            <a:pPr indent="0">
              <a:buNone/>
            </a:pPr>
            <a:r>
              <a:rPr lang="ru-RU" b="1" dirty="0" smtClean="0"/>
              <a:t>                                                                                                        </a:t>
            </a:r>
          </a:p>
          <a:p>
            <a:pPr indent="0">
              <a:buNone/>
            </a:pPr>
            <a:endParaRPr lang="ru-RU" b="1" dirty="0"/>
          </a:p>
          <a:p>
            <a:pPr indent="0">
              <a:buNone/>
            </a:pPr>
            <a:endParaRPr lang="ru-RU" b="1" dirty="0" smtClean="0"/>
          </a:p>
          <a:p>
            <a:pPr indent="0">
              <a:buNone/>
            </a:pPr>
            <a:endParaRPr lang="ru-RU" b="1" dirty="0"/>
          </a:p>
          <a:p>
            <a:pPr indent="0">
              <a:buNone/>
            </a:pPr>
            <a:endParaRPr lang="ru-RU" b="1" dirty="0" smtClean="0"/>
          </a:p>
          <a:p>
            <a:pPr indent="0">
              <a:buNone/>
            </a:pPr>
            <a:endParaRPr lang="ru-RU" b="1" dirty="0"/>
          </a:p>
          <a:p>
            <a:pPr indent="0">
              <a:buNone/>
            </a:pPr>
            <a:endParaRPr lang="ru-RU" b="1" dirty="0" smtClean="0"/>
          </a:p>
          <a:p>
            <a:pPr indent="0">
              <a:buNone/>
            </a:pPr>
            <a:endParaRPr lang="ru-RU" b="1" dirty="0"/>
          </a:p>
          <a:p>
            <a:pPr indent="0">
              <a:buNone/>
            </a:pPr>
            <a:endParaRPr lang="ru-RU" b="1" dirty="0"/>
          </a:p>
          <a:p>
            <a:endParaRPr lang="ru-RU" b="1"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457250"/>
            <a:ext cx="2952328" cy="3874931"/>
          </a:xfrm>
          <a:prstGeom prst="rect">
            <a:avLst/>
          </a:prstGeom>
        </p:spPr>
      </p:pic>
      <p:sp>
        <p:nvSpPr>
          <p:cNvPr id="5" name="Прямоугольник 4"/>
          <p:cNvSpPr/>
          <p:nvPr/>
        </p:nvSpPr>
        <p:spPr>
          <a:xfrm>
            <a:off x="2286000" y="2690336"/>
            <a:ext cx="4572000" cy="369332"/>
          </a:xfrm>
          <a:prstGeom prst="rect">
            <a:avLst/>
          </a:prstGeom>
        </p:spPr>
        <p:txBody>
          <a:bodyPr>
            <a:spAutoFit/>
          </a:bodyPr>
          <a:lstStyle/>
          <a:p>
            <a:r>
              <a:rPr lang="ru-RU" dirty="0"/>
              <a:t> </a:t>
            </a:r>
          </a:p>
        </p:txBody>
      </p:sp>
      <p:sp>
        <p:nvSpPr>
          <p:cNvPr id="6" name="Прямоугольник 5"/>
          <p:cNvSpPr/>
          <p:nvPr/>
        </p:nvSpPr>
        <p:spPr>
          <a:xfrm>
            <a:off x="5099783" y="5332569"/>
            <a:ext cx="2473246" cy="369332"/>
          </a:xfrm>
          <a:prstGeom prst="rect">
            <a:avLst/>
          </a:prstGeom>
        </p:spPr>
        <p:txBody>
          <a:bodyPr wrap="square">
            <a:spAutoFit/>
          </a:bodyPr>
          <a:lstStyle/>
          <a:p>
            <a:r>
              <a:rPr lang="ru-RU" dirty="0" smtClean="0">
                <a:latin typeface="Times New Roman" pitchFamily="18" charset="0"/>
                <a:cs typeface="Times New Roman" pitchFamily="18" charset="0"/>
              </a:rPr>
              <a:t>Зимний дворец 1830</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28670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24744"/>
            <a:ext cx="7632848" cy="685800"/>
          </a:xfrm>
        </p:spPr>
        <p:txBody>
          <a:bodyPr>
            <a:normAutofit fontScale="90000"/>
          </a:bodyPr>
          <a:lstStyle/>
          <a:p>
            <a:r>
              <a:rPr lang="ru-RU" sz="3200" b="1" dirty="0" smtClean="0">
                <a:latin typeface="Times New Roman" pitchFamily="18" charset="0"/>
                <a:cs typeface="Times New Roman" pitchFamily="18" charset="0"/>
              </a:rPr>
              <a:t>А.С. </a:t>
            </a:r>
            <a:r>
              <a:rPr lang="ru-RU" sz="3200" b="1" dirty="0">
                <a:latin typeface="Times New Roman" pitchFamily="18" charset="0"/>
                <a:cs typeface="Times New Roman" pitchFamily="18" charset="0"/>
              </a:rPr>
              <a:t>Даргомыжский (1813-1869)</a:t>
            </a:r>
          </a:p>
        </p:txBody>
      </p:sp>
      <p:sp>
        <p:nvSpPr>
          <p:cNvPr id="3" name="Объект 2"/>
          <p:cNvSpPr>
            <a:spLocks noGrp="1"/>
          </p:cNvSpPr>
          <p:nvPr>
            <p:ph idx="1"/>
          </p:nvPr>
        </p:nvSpPr>
        <p:spPr>
          <a:xfrm>
            <a:off x="683568" y="2204864"/>
            <a:ext cx="5328592" cy="3528392"/>
          </a:xfrm>
        </p:spPr>
        <p:txBody>
          <a:bodyPr>
            <a:noAutofit/>
          </a:bodyPr>
          <a:lstStyle/>
          <a:p>
            <a:pPr indent="0">
              <a:buNone/>
            </a:pPr>
            <a:r>
              <a:rPr lang="ru-RU" sz="1600" b="1" dirty="0">
                <a:latin typeface="Times New Roman" pitchFamily="18" charset="0"/>
                <a:cs typeface="Times New Roman" pitchFamily="18" charset="0"/>
              </a:rPr>
              <a:t>Младший современник М. Глинки Даргомыжский </a:t>
            </a:r>
            <a:r>
              <a:rPr lang="ru-RU" sz="1600" b="1" dirty="0" smtClean="0">
                <a:latin typeface="Times New Roman" pitchFamily="18" charset="0"/>
                <a:cs typeface="Times New Roman" pitchFamily="18" charset="0"/>
              </a:rPr>
              <a:t>А.С . Он опирался </a:t>
            </a:r>
            <a:r>
              <a:rPr lang="ru-RU" sz="1600" b="1" dirty="0">
                <a:latin typeface="Times New Roman" pitchFamily="18" charset="0"/>
                <a:cs typeface="Times New Roman" pitchFamily="18" charset="0"/>
              </a:rPr>
              <a:t>в своем реалистическом музыкальном творчестве на речевые интонации (опера «Русалка» по </a:t>
            </a:r>
            <a:r>
              <a:rPr lang="ru-RU" sz="1600" b="1" dirty="0" smtClean="0">
                <a:latin typeface="Times New Roman" pitchFamily="18" charset="0"/>
                <a:cs typeface="Times New Roman" pitchFamily="18" charset="0"/>
              </a:rPr>
              <a:t>драме А. С. Пушкина</a:t>
            </a:r>
            <a:r>
              <a:rPr lang="ru-RU" sz="1600" b="1" dirty="0">
                <a:latin typeface="Times New Roman" pitchFamily="18" charset="0"/>
                <a:cs typeface="Times New Roman" pitchFamily="18" charset="0"/>
              </a:rPr>
              <a:t>, 1855, и романсы сатирического характера). Пушкинское творчество вдохновило А. Даргомыжского на создание оперы «Каменный гость» (завершена Кюи </a:t>
            </a:r>
            <a:r>
              <a:rPr lang="ru-RU" sz="1600" b="1" dirty="0" smtClean="0">
                <a:latin typeface="Times New Roman" pitchFamily="18" charset="0"/>
                <a:cs typeface="Times New Roman" pitchFamily="18" charset="0"/>
              </a:rPr>
              <a:t>Ц. Кюи и Н</a:t>
            </a:r>
            <a:r>
              <a:rPr lang="ru-RU" sz="1600" b="1" dirty="0">
                <a:latin typeface="Times New Roman" pitchFamily="18" charset="0"/>
                <a:cs typeface="Times New Roman" pitchFamily="18" charset="0"/>
              </a:rPr>
              <a:t>. Римским-Корсаковым, 1872). Даргомыжский разработал метод т.н. интонационного реализма. Его творчество оказало воздействие на музыку конца </a:t>
            </a:r>
            <a:r>
              <a:rPr lang="ru-RU" sz="1600" b="1" dirty="0" smtClean="0">
                <a:latin typeface="Times New Roman" pitchFamily="18" charset="0"/>
                <a:cs typeface="Times New Roman" pitchFamily="18" charset="0"/>
              </a:rPr>
              <a:t>девятнадцатого века.</a:t>
            </a:r>
            <a:endParaRPr lang="ru-RU" sz="16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068960"/>
            <a:ext cx="3131840" cy="3820585"/>
          </a:xfrm>
          <a:prstGeom prst="rect">
            <a:avLst/>
          </a:prstGeom>
        </p:spPr>
      </p:pic>
    </p:spTree>
    <p:extLst>
      <p:ext uri="{BB962C8B-B14F-4D97-AF65-F5344CB8AC3E}">
        <p14:creationId xmlns:p14="http://schemas.microsoft.com/office/powerpoint/2010/main" val="1975691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060" y="4429500"/>
            <a:ext cx="1663972" cy="24285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9" y="4429500"/>
            <a:ext cx="1776914" cy="245214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912" y="4429499"/>
            <a:ext cx="1773488" cy="2427413"/>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898" y="4429500"/>
            <a:ext cx="1786738" cy="2432436"/>
          </a:xfrm>
          <a:prstGeom prst="rect">
            <a:avLst/>
          </a:prstGeom>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876" y="4429500"/>
            <a:ext cx="1656184" cy="2414510"/>
          </a:xfrm>
          <a:prstGeom prst="rect">
            <a:avLst/>
          </a:prstGeom>
        </p:spPr>
      </p:pic>
      <p:sp>
        <p:nvSpPr>
          <p:cNvPr id="3" name="Объект 2"/>
          <p:cNvSpPr>
            <a:spLocks noGrp="1"/>
          </p:cNvSpPr>
          <p:nvPr>
            <p:ph idx="1"/>
          </p:nvPr>
        </p:nvSpPr>
        <p:spPr>
          <a:xfrm>
            <a:off x="-29356" y="-35768"/>
            <a:ext cx="8568952" cy="4653136"/>
          </a:xfrm>
        </p:spPr>
        <p:txBody>
          <a:bodyPr>
            <a:normAutofit/>
          </a:bodyPr>
          <a:lstStyle/>
          <a:p>
            <a:pPr indent="0">
              <a:buNone/>
            </a:pPr>
            <a:r>
              <a:rPr lang="ru-RU" sz="1400" b="1" dirty="0">
                <a:solidFill>
                  <a:schemeClr val="tx2"/>
                </a:solidFill>
                <a:latin typeface="Times New Roman" pitchFamily="18" charset="0"/>
                <a:cs typeface="Times New Roman" pitchFamily="18" charset="0"/>
              </a:rPr>
              <a:t>Эпоха великих реформ принесла много изменений и в мир музыки, ломая его придворно-сословный характер. Широко развернулась концертная деятельность, развивалось профессиональное музыкальное образование, возникло Русское музыкальное общество (1859). Открытие Петербургской (1862) и Московской (1866) консерваторий, Бесплатной музыкальной школы в Петербурге сыграло огромную роль в подготовке музыкальных кадров России.</a:t>
            </a:r>
          </a:p>
          <a:p>
            <a:pPr indent="0">
              <a:buNone/>
            </a:pPr>
            <a:r>
              <a:rPr lang="ru-RU" sz="1400" b="1" dirty="0" smtClean="0">
                <a:solidFill>
                  <a:schemeClr val="tx2"/>
                </a:solidFill>
                <a:latin typeface="Times New Roman" pitchFamily="18" charset="0"/>
                <a:cs typeface="Times New Roman" pitchFamily="18" charset="0"/>
              </a:rPr>
              <a:t>Радикальные </a:t>
            </a:r>
            <a:r>
              <a:rPr lang="ru-RU" sz="1400" b="1" dirty="0">
                <a:solidFill>
                  <a:schemeClr val="tx2"/>
                </a:solidFill>
                <a:latin typeface="Times New Roman" pitchFamily="18" charset="0"/>
                <a:cs typeface="Times New Roman" pitchFamily="18" charset="0"/>
              </a:rPr>
              <a:t>идеи 1860-х гг. нашли отражение и в музыке, благодаря творчеству группы молодых русских композиторов, получивших наименование «Могучая кучка». В эту группу входили </a:t>
            </a:r>
            <a:r>
              <a:rPr lang="ru-RU" sz="1400" b="1" dirty="0" smtClean="0">
                <a:solidFill>
                  <a:schemeClr val="tx2"/>
                </a:solidFill>
                <a:latin typeface="Times New Roman" pitchFamily="18" charset="0"/>
                <a:cs typeface="Times New Roman" pitchFamily="18" charset="0"/>
              </a:rPr>
              <a:t>А.П. </a:t>
            </a:r>
            <a:r>
              <a:rPr lang="ru-RU" sz="1400" b="1" dirty="0">
                <a:solidFill>
                  <a:schemeClr val="tx2"/>
                </a:solidFill>
                <a:latin typeface="Times New Roman" pitchFamily="18" charset="0"/>
                <a:cs typeface="Times New Roman" pitchFamily="18" charset="0"/>
              </a:rPr>
              <a:t>Бородин, </a:t>
            </a:r>
            <a:r>
              <a:rPr lang="ru-RU" sz="1400" b="1" dirty="0" smtClean="0">
                <a:solidFill>
                  <a:schemeClr val="tx2"/>
                </a:solidFill>
                <a:latin typeface="Times New Roman" pitchFamily="18" charset="0"/>
                <a:cs typeface="Times New Roman" pitchFamily="18" charset="0"/>
              </a:rPr>
              <a:t>Ц.А</a:t>
            </a:r>
            <a:r>
              <a:rPr lang="ru-RU" sz="1400" b="1" dirty="0">
                <a:solidFill>
                  <a:schemeClr val="tx2"/>
                </a:solidFill>
                <a:latin typeface="Times New Roman" pitchFamily="18" charset="0"/>
                <a:cs typeface="Times New Roman" pitchFamily="18" charset="0"/>
              </a:rPr>
              <a:t>. Кюи, </a:t>
            </a:r>
            <a:r>
              <a:rPr lang="ru-RU" sz="1400" b="1" dirty="0" smtClean="0">
                <a:solidFill>
                  <a:schemeClr val="tx2"/>
                </a:solidFill>
                <a:latin typeface="Times New Roman" pitchFamily="18" charset="0"/>
                <a:cs typeface="Times New Roman" pitchFamily="18" charset="0"/>
              </a:rPr>
              <a:t>М.П</a:t>
            </a:r>
            <a:r>
              <a:rPr lang="ru-RU" sz="1400" b="1" dirty="0">
                <a:solidFill>
                  <a:schemeClr val="tx2"/>
                </a:solidFill>
                <a:latin typeface="Times New Roman" pitchFamily="18" charset="0"/>
                <a:cs typeface="Times New Roman" pitchFamily="18" charset="0"/>
              </a:rPr>
              <a:t>. Мусоргский, </a:t>
            </a:r>
            <a:r>
              <a:rPr lang="ru-RU" sz="1400" b="1" dirty="0" smtClean="0">
                <a:solidFill>
                  <a:schemeClr val="tx2"/>
                </a:solidFill>
                <a:latin typeface="Times New Roman" pitchFamily="18" charset="0"/>
                <a:cs typeface="Times New Roman" pitchFamily="18" charset="0"/>
              </a:rPr>
              <a:t>Н.А</a:t>
            </a:r>
            <a:r>
              <a:rPr lang="ru-RU" sz="1400" b="1" dirty="0">
                <a:solidFill>
                  <a:schemeClr val="tx2"/>
                </a:solidFill>
                <a:latin typeface="Times New Roman" pitchFamily="18" charset="0"/>
                <a:cs typeface="Times New Roman" pitchFamily="18" charset="0"/>
              </a:rPr>
              <a:t>. Римский-Корсаков. Их признанным лидером был </a:t>
            </a:r>
            <a:r>
              <a:rPr lang="ru-RU" sz="1400" b="1" dirty="0" smtClean="0">
                <a:solidFill>
                  <a:schemeClr val="tx2"/>
                </a:solidFill>
                <a:latin typeface="Times New Roman" pitchFamily="18" charset="0"/>
                <a:cs typeface="Times New Roman" pitchFamily="18" charset="0"/>
              </a:rPr>
              <a:t>М.А</a:t>
            </a:r>
            <a:r>
              <a:rPr lang="ru-RU" sz="1400" b="1" dirty="0">
                <a:solidFill>
                  <a:schemeClr val="tx2"/>
                </a:solidFill>
                <a:latin typeface="Times New Roman" pitchFamily="18" charset="0"/>
                <a:cs typeface="Times New Roman" pitchFamily="18" charset="0"/>
              </a:rPr>
              <a:t>. Балакирев (1836-1910). Композиторы «Могучей кучки» отстаивали в своем творчестве принципы народности и </a:t>
            </a:r>
            <a:r>
              <a:rPr lang="ru-RU" sz="1400" b="1" dirty="0" smtClean="0">
                <a:solidFill>
                  <a:schemeClr val="tx2"/>
                </a:solidFill>
                <a:latin typeface="Times New Roman" pitchFamily="18" charset="0"/>
                <a:cs typeface="Times New Roman" pitchFamily="18" charset="0"/>
              </a:rPr>
              <a:t>реализма. </a:t>
            </a:r>
            <a:r>
              <a:rPr lang="ru-RU" sz="1400" b="1" dirty="0">
                <a:solidFill>
                  <a:schemeClr val="tx2"/>
                </a:solidFill>
                <a:latin typeface="Times New Roman" pitchFamily="18" charset="0"/>
                <a:cs typeface="Times New Roman" pitchFamily="18" charset="0"/>
              </a:rPr>
              <a:t>Образы отечественной истории отразились в опере А. Бородина (1833-1887) «Князь Игорь» (1890) и народных музыкальных драмах М. Мусоргского (1839-1881) «Борис Годунов» (1872) и «</a:t>
            </a:r>
            <a:r>
              <a:rPr lang="ru-RU" sz="1400" b="1" dirty="0" err="1">
                <a:solidFill>
                  <a:schemeClr val="tx2"/>
                </a:solidFill>
                <a:latin typeface="Times New Roman" pitchFamily="18" charset="0"/>
                <a:cs typeface="Times New Roman" pitchFamily="18" charset="0"/>
              </a:rPr>
              <a:t>Хованщина</a:t>
            </a:r>
            <a:r>
              <a:rPr lang="ru-RU" sz="1400" b="1" dirty="0">
                <a:solidFill>
                  <a:schemeClr val="tx2"/>
                </a:solidFill>
                <a:latin typeface="Times New Roman" pitchFamily="18" charset="0"/>
                <a:cs typeface="Times New Roman" pitchFamily="18" charset="0"/>
              </a:rPr>
              <a:t>» (1880). Образцом «бытовой» оперы стала созданная в 1879 г. «Майская ночь» Н. Римского-Корсакова (1844-1900</a:t>
            </a:r>
            <a:r>
              <a:rPr lang="ru-RU" sz="1400" b="1" dirty="0" smtClean="0">
                <a:solidFill>
                  <a:schemeClr val="tx2"/>
                </a:solidFill>
                <a:latin typeface="Times New Roman" pitchFamily="18" charset="0"/>
                <a:cs typeface="Times New Roman" pitchFamily="18" charset="0"/>
              </a:rPr>
              <a:t>)..</a:t>
            </a:r>
            <a:endParaRPr lang="ru-RU" sz="1400" b="1" dirty="0">
              <a:solidFill>
                <a:schemeClr val="tx2"/>
              </a:solidFill>
              <a:latin typeface="Times New Roman" pitchFamily="18" charset="0"/>
              <a:cs typeface="Times New Roman" pitchFamily="18" charset="0"/>
            </a:endParaRPr>
          </a:p>
        </p:txBody>
      </p:sp>
      <p:sp>
        <p:nvSpPr>
          <p:cNvPr id="9" name="Прямоугольник 8"/>
          <p:cNvSpPr/>
          <p:nvPr/>
        </p:nvSpPr>
        <p:spPr>
          <a:xfrm>
            <a:off x="-12554" y="6471410"/>
            <a:ext cx="1552430" cy="369332"/>
          </a:xfrm>
          <a:prstGeom prst="rect">
            <a:avLst/>
          </a:prstGeom>
        </p:spPr>
        <p:txBody>
          <a:bodyPr wrap="square">
            <a:spAutoFit/>
          </a:bodyPr>
          <a:lstStyle/>
          <a:p>
            <a:r>
              <a:rPr lang="ru-RU" b="1" dirty="0" smtClean="0">
                <a:solidFill>
                  <a:schemeClr val="bg1"/>
                </a:solidFill>
                <a:latin typeface="Times New Roman" pitchFamily="18" charset="0"/>
                <a:cs typeface="Times New Roman" pitchFamily="18" charset="0"/>
              </a:rPr>
              <a:t>Бородин</a:t>
            </a:r>
            <a:endParaRPr lang="ru-RU" dirty="0">
              <a:solidFill>
                <a:schemeClr val="bg1"/>
              </a:solidFill>
              <a:latin typeface="Times New Roman" pitchFamily="18" charset="0"/>
              <a:cs typeface="Times New Roman" pitchFamily="18" charset="0"/>
            </a:endParaRPr>
          </a:p>
        </p:txBody>
      </p:sp>
      <p:sp>
        <p:nvSpPr>
          <p:cNvPr id="10" name="Прямоугольник 9"/>
          <p:cNvSpPr/>
          <p:nvPr/>
        </p:nvSpPr>
        <p:spPr>
          <a:xfrm>
            <a:off x="1672104" y="6510831"/>
            <a:ext cx="668773" cy="369332"/>
          </a:xfrm>
          <a:prstGeom prst="rect">
            <a:avLst/>
          </a:prstGeom>
        </p:spPr>
        <p:txBody>
          <a:bodyPr wrap="none">
            <a:spAutoFit/>
          </a:bodyPr>
          <a:lstStyle/>
          <a:p>
            <a:r>
              <a:rPr lang="ru-RU" b="1" dirty="0" smtClean="0">
                <a:solidFill>
                  <a:schemeClr val="bg1"/>
                </a:solidFill>
                <a:latin typeface="Times New Roman" pitchFamily="18" charset="0"/>
                <a:cs typeface="Times New Roman" pitchFamily="18" charset="0"/>
              </a:rPr>
              <a:t>Кюи</a:t>
            </a:r>
            <a:endParaRPr lang="ru-RU" dirty="0">
              <a:solidFill>
                <a:schemeClr val="bg1"/>
              </a:solidFill>
              <a:latin typeface="Times New Roman" pitchFamily="18" charset="0"/>
              <a:cs typeface="Times New Roman" pitchFamily="18" charset="0"/>
            </a:endParaRPr>
          </a:p>
        </p:txBody>
      </p:sp>
      <p:sp>
        <p:nvSpPr>
          <p:cNvPr id="11" name="Прямоугольник 10"/>
          <p:cNvSpPr/>
          <p:nvPr/>
        </p:nvSpPr>
        <p:spPr>
          <a:xfrm>
            <a:off x="3180272" y="6519958"/>
            <a:ext cx="1679760" cy="369332"/>
          </a:xfrm>
          <a:prstGeom prst="rect">
            <a:avLst/>
          </a:prstGeom>
        </p:spPr>
        <p:txBody>
          <a:bodyPr wrap="square">
            <a:spAutoFit/>
          </a:bodyPr>
          <a:lstStyle/>
          <a:p>
            <a:r>
              <a:rPr lang="ru-RU" b="1" dirty="0" err="1" smtClean="0">
                <a:solidFill>
                  <a:schemeClr val="bg1"/>
                </a:solidFill>
                <a:latin typeface="Times New Roman" pitchFamily="18" charset="0"/>
                <a:cs typeface="Times New Roman" pitchFamily="18" charset="0"/>
              </a:rPr>
              <a:t>Мусогорский</a:t>
            </a:r>
            <a:endParaRPr lang="ru-RU" dirty="0">
              <a:solidFill>
                <a:schemeClr val="bg1"/>
              </a:solidFill>
              <a:latin typeface="Times New Roman" pitchFamily="18" charset="0"/>
              <a:cs typeface="Times New Roman" pitchFamily="18" charset="0"/>
            </a:endParaRPr>
          </a:p>
        </p:txBody>
      </p:sp>
      <p:sp>
        <p:nvSpPr>
          <p:cNvPr id="12" name="Прямоугольник 11"/>
          <p:cNvSpPr/>
          <p:nvPr/>
        </p:nvSpPr>
        <p:spPr>
          <a:xfrm>
            <a:off x="4868912" y="6258202"/>
            <a:ext cx="2078289" cy="646331"/>
          </a:xfrm>
          <a:prstGeom prst="rect">
            <a:avLst/>
          </a:prstGeom>
        </p:spPr>
        <p:txBody>
          <a:bodyPr wrap="square">
            <a:spAutoFit/>
          </a:bodyPr>
          <a:lstStyle/>
          <a:p>
            <a:r>
              <a:rPr lang="ru-RU" b="1" dirty="0" smtClean="0">
                <a:solidFill>
                  <a:schemeClr val="bg1"/>
                </a:solidFill>
                <a:latin typeface="Times New Roman" pitchFamily="18" charset="0"/>
                <a:cs typeface="Times New Roman" pitchFamily="18" charset="0"/>
              </a:rPr>
              <a:t>Римский-Корсаков</a:t>
            </a:r>
            <a:endParaRPr lang="ru-RU" dirty="0">
              <a:solidFill>
                <a:schemeClr val="bg1"/>
              </a:solidFill>
              <a:latin typeface="Times New Roman" pitchFamily="18" charset="0"/>
              <a:cs typeface="Times New Roman" pitchFamily="18" charset="0"/>
            </a:endParaRPr>
          </a:p>
        </p:txBody>
      </p:sp>
      <p:sp>
        <p:nvSpPr>
          <p:cNvPr id="13" name="Прямоугольник 12"/>
          <p:cNvSpPr/>
          <p:nvPr/>
        </p:nvSpPr>
        <p:spPr>
          <a:xfrm>
            <a:off x="6642400" y="6483482"/>
            <a:ext cx="1321644" cy="369332"/>
          </a:xfrm>
          <a:prstGeom prst="rect">
            <a:avLst/>
          </a:prstGeom>
        </p:spPr>
        <p:txBody>
          <a:bodyPr wrap="none">
            <a:spAutoFit/>
          </a:bodyPr>
          <a:lstStyle/>
          <a:p>
            <a:r>
              <a:rPr lang="ru-RU" b="1" dirty="0" smtClean="0">
                <a:solidFill>
                  <a:schemeClr val="bg1"/>
                </a:solidFill>
                <a:latin typeface="Times New Roman" pitchFamily="18" charset="0"/>
                <a:cs typeface="Times New Roman" pitchFamily="18" charset="0"/>
              </a:rPr>
              <a:t>Балакирев</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05016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140968"/>
            <a:ext cx="2699793" cy="3715041"/>
          </a:xfrm>
          <a:prstGeom prst="rect">
            <a:avLst/>
          </a:prstGeom>
        </p:spPr>
      </p:pic>
      <p:sp>
        <p:nvSpPr>
          <p:cNvPr id="2" name="Заголовок 1"/>
          <p:cNvSpPr>
            <a:spLocks noGrp="1"/>
          </p:cNvSpPr>
          <p:nvPr>
            <p:ph type="title"/>
          </p:nvPr>
        </p:nvSpPr>
        <p:spPr>
          <a:xfrm>
            <a:off x="-972616" y="1556792"/>
            <a:ext cx="11377264" cy="685800"/>
          </a:xfrm>
        </p:spPr>
        <p:txBody>
          <a:bodyPr>
            <a:normAutofit fontScale="90000"/>
          </a:bodyPr>
          <a:lstStyle/>
          <a:p>
            <a:r>
              <a:rPr lang="ru-RU" b="1" dirty="0">
                <a:latin typeface="Times New Roman" pitchFamily="18" charset="0"/>
                <a:cs typeface="Times New Roman" pitchFamily="18" charset="0"/>
              </a:rPr>
              <a:t>П.И. </a:t>
            </a:r>
            <a:r>
              <a:rPr lang="ru-RU" b="1" dirty="0" smtClean="0">
                <a:latin typeface="Times New Roman" pitchFamily="18" charset="0"/>
                <a:cs typeface="Times New Roman" pitchFamily="18" charset="0"/>
              </a:rPr>
              <a:t>Чайковский(1840-</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1893 </a:t>
            </a:r>
            <a:r>
              <a:rPr lang="ru-RU" b="1" dirty="0">
                <a:latin typeface="Times New Roman" pitchFamily="18" charset="0"/>
                <a:cs typeface="Times New Roman" pitchFamily="18" charset="0"/>
              </a:rPr>
              <a:t>г</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683568" y="2204864"/>
            <a:ext cx="6408712" cy="3456384"/>
          </a:xfrm>
        </p:spPr>
        <p:txBody>
          <a:bodyPr>
            <a:noAutofit/>
          </a:bodyPr>
          <a:lstStyle/>
          <a:p>
            <a:pPr indent="0">
              <a:buNone/>
            </a:pPr>
            <a:r>
              <a:rPr lang="ru-RU" sz="1600" b="1" dirty="0">
                <a:latin typeface="Times New Roman" pitchFamily="18" charset="0"/>
                <a:cs typeface="Times New Roman" pitchFamily="18" charset="0"/>
              </a:rPr>
              <a:t>Вершиной русской музыки </a:t>
            </a:r>
            <a:r>
              <a:rPr lang="ru-RU" sz="1600" b="1" dirty="0" smtClean="0">
                <a:latin typeface="Times New Roman" pitchFamily="18" charset="0"/>
                <a:cs typeface="Times New Roman" pitchFamily="18" charset="0"/>
              </a:rPr>
              <a:t>девятнадцатого века </a:t>
            </a:r>
            <a:r>
              <a:rPr lang="ru-RU" sz="1600" b="1" dirty="0">
                <a:latin typeface="Times New Roman" pitchFamily="18" charset="0"/>
                <a:cs typeface="Times New Roman" pitchFamily="18" charset="0"/>
              </a:rPr>
              <a:t>стало творчество </a:t>
            </a:r>
            <a:r>
              <a:rPr lang="ru-RU" sz="1600" b="1" dirty="0" smtClean="0">
                <a:latin typeface="Times New Roman" pitchFamily="18" charset="0"/>
                <a:cs typeface="Times New Roman" pitchFamily="18" charset="0"/>
              </a:rPr>
              <a:t>П.И</a:t>
            </a:r>
            <a:r>
              <a:rPr lang="ru-RU" sz="1600" b="1" dirty="0">
                <a:latin typeface="Times New Roman" pitchFamily="18" charset="0"/>
                <a:cs typeface="Times New Roman" pitchFamily="18" charset="0"/>
              </a:rPr>
              <a:t>. Чайковского. В симфониях его яркая драматическая напряженность соединяется с использованием жанровых элементов. Оперы Чайковского «Евгений Онегин» (1878) и «Пиковая дама» (1890), балет «Лебединое озеро» (1876), «Спящая красавица» (1889), «Щелкунчик» (1892) стали выдающимися достижения мировой музыкальной культуры. Творческий расцвет П. Чайковского (как и Н. Римского-Корсакова) приходится уже на следующую эпоху истории русской культуры. - т.н. «серебряный век», начавшийся в 1880-е гг. </a:t>
            </a:r>
            <a:r>
              <a:rPr lang="ru-RU" sz="1600" b="1" dirty="0" smtClean="0">
                <a:latin typeface="Times New Roman" pitchFamily="18" charset="0"/>
                <a:cs typeface="Times New Roman" pitchFamily="18" charset="0"/>
              </a:rPr>
              <a:t>девятнадцатого </a:t>
            </a:r>
            <a:r>
              <a:rPr lang="ru-RU" sz="1600" b="1" dirty="0">
                <a:latin typeface="Times New Roman" pitchFamily="18" charset="0"/>
                <a:cs typeface="Times New Roman" pitchFamily="18" charset="0"/>
              </a:rPr>
              <a:t>столетия.</a:t>
            </a:r>
          </a:p>
        </p:txBody>
      </p:sp>
    </p:spTree>
    <p:extLst>
      <p:ext uri="{BB962C8B-B14F-4D97-AF65-F5344CB8AC3E}">
        <p14:creationId xmlns:p14="http://schemas.microsoft.com/office/powerpoint/2010/main" val="521503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66"/>
            <a:ext cx="5652120" cy="3933056"/>
          </a:xfrm>
          <a:prstGeom prst="rect">
            <a:avLst/>
          </a:prstGeom>
        </p:spPr>
      </p:pic>
      <p:sp>
        <p:nvSpPr>
          <p:cNvPr id="2" name="Заголовок 1"/>
          <p:cNvSpPr>
            <a:spLocks noGrp="1"/>
          </p:cNvSpPr>
          <p:nvPr>
            <p:ph type="title"/>
          </p:nvPr>
        </p:nvSpPr>
        <p:spPr>
          <a:xfrm>
            <a:off x="3779912" y="620688"/>
            <a:ext cx="6400800" cy="685800"/>
          </a:xfrm>
        </p:spPr>
        <p:txBody>
          <a:bodyPr/>
          <a:lstStyle/>
          <a:p>
            <a:r>
              <a:rPr lang="ru-RU" sz="3200" b="1" dirty="0" smtClean="0">
                <a:latin typeface="Times New Roman" pitchFamily="18" charset="0"/>
                <a:cs typeface="Times New Roman" pitchFamily="18" charset="0"/>
              </a:rPr>
              <a:t>ТЕАТР</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2212741" y="2348880"/>
            <a:ext cx="6896654" cy="4824536"/>
          </a:xfrm>
        </p:spPr>
        <p:txBody>
          <a:bodyPr>
            <a:noAutofit/>
          </a:bodyPr>
          <a:lstStyle/>
          <a:p>
            <a:r>
              <a:rPr lang="ru-RU" sz="1400" b="1" dirty="0">
                <a:latin typeface="Times New Roman" pitchFamily="18" charset="0"/>
                <a:cs typeface="Times New Roman" pitchFamily="18" charset="0"/>
              </a:rPr>
              <a:t>В начале </a:t>
            </a:r>
            <a:r>
              <a:rPr lang="ru-RU" sz="1400" b="1" dirty="0" smtClean="0">
                <a:latin typeface="Times New Roman" pitchFamily="18" charset="0"/>
                <a:cs typeface="Times New Roman" pitchFamily="18" charset="0"/>
              </a:rPr>
              <a:t>девятнадцатого </a:t>
            </a:r>
            <a:r>
              <a:rPr lang="ru-RU" sz="1400" b="1" dirty="0">
                <a:latin typeface="Times New Roman" pitchFamily="18" charset="0"/>
                <a:cs typeface="Times New Roman" pitchFamily="18" charset="0"/>
              </a:rPr>
              <a:t>века в русском сценическом искусстве на смену романтизму и классицизму приходит реализм, который привносит много свежих идей в театр. В этот период происходит множество изменений, формируется новый сценический репертуар, который отличается популярностью и востребованностью в современной драматургии. Девятнадцатый век становится хорошей платформой для появления и развития многих талантливых драматургов, которые своим творчеством делают огромный вклад в развитие театрального искусства. Самой яркой персоной драматургии первой половины столетия является Н.В. Гоголь. По сути, он не был драматургом в классическом смысле этого слова, но, невзирая на это, сумел создать шедевры, которые мгновенно обрели мировую славу и популярность. Такими произведениями можно назвать «Ревизора» и «Женитьбу». В этих пьесах очень наглядно изображена полная картина общественной жизни в России. Причем, Гоголь не воспевал ее, а наоборот, резко критиковал.</a:t>
            </a:r>
          </a:p>
        </p:txBody>
      </p:sp>
      <p:sp>
        <p:nvSpPr>
          <p:cNvPr id="5" name="Прямоугольник 4"/>
          <p:cNvSpPr/>
          <p:nvPr/>
        </p:nvSpPr>
        <p:spPr>
          <a:xfrm>
            <a:off x="6533" y="3603653"/>
            <a:ext cx="2309478" cy="369332"/>
          </a:xfrm>
          <a:prstGeom prst="rect">
            <a:avLst/>
          </a:prstGeom>
        </p:spPr>
        <p:txBody>
          <a:bodyPr wrap="none">
            <a:spAutoFit/>
          </a:bodyPr>
          <a:lstStyle/>
          <a:p>
            <a:r>
              <a:rPr lang="ru-RU" i="1" dirty="0">
                <a:latin typeface="Times New Roman" pitchFamily="18" charset="0"/>
                <a:cs typeface="Times New Roman" pitchFamily="18" charset="0"/>
              </a:rPr>
              <a:t>"Ревизор" Н.В. Гоголь</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5" y="3933056"/>
            <a:ext cx="2238376" cy="2924175"/>
          </a:xfrm>
          <a:prstGeom prst="rect">
            <a:avLst/>
          </a:prstGeom>
        </p:spPr>
      </p:pic>
    </p:spTree>
    <p:extLst>
      <p:ext uri="{BB962C8B-B14F-4D97-AF65-F5344CB8AC3E}">
        <p14:creationId xmlns:p14="http://schemas.microsoft.com/office/powerpoint/2010/main" val="2947987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819" y="0"/>
            <a:ext cx="4762498" cy="357811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819" y="3543300"/>
            <a:ext cx="4762500" cy="3314700"/>
          </a:xfrm>
          <a:prstGeom prst="rect">
            <a:avLst/>
          </a:prstGeom>
        </p:spPr>
      </p:pic>
      <p:sp>
        <p:nvSpPr>
          <p:cNvPr id="3" name="Объект 2"/>
          <p:cNvSpPr>
            <a:spLocks noGrp="1"/>
          </p:cNvSpPr>
          <p:nvPr>
            <p:ph idx="1"/>
          </p:nvPr>
        </p:nvSpPr>
        <p:spPr>
          <a:xfrm>
            <a:off x="10228" y="27678"/>
            <a:ext cx="5353860" cy="7145738"/>
          </a:xfrm>
        </p:spPr>
        <p:txBody>
          <a:bodyPr>
            <a:normAutofit fontScale="70000" lnSpcReduction="20000"/>
          </a:bodyPr>
          <a:lstStyle/>
          <a:p>
            <a:r>
              <a:rPr lang="ru-RU" b="1" dirty="0">
                <a:latin typeface="Times New Roman" pitchFamily="18" charset="0"/>
                <a:cs typeface="Times New Roman" pitchFamily="18" charset="0"/>
              </a:rPr>
              <a:t>На этом этапе развития и полного становления русский театр уже не может оставаться удовлетворенным прежним репертуаром. Поэтому на смену старому скоро приходит новый. Его концепция заключается в изображении современного, с острым и четким чувством времени, человека. Основоположником современной русской драматургии принято считать </a:t>
            </a:r>
            <a:r>
              <a:rPr lang="ru-RU" sz="2600" b="1" dirty="0">
                <a:latin typeface="Times New Roman" pitchFamily="18" charset="0"/>
                <a:cs typeface="Times New Roman" pitchFamily="18" charset="0"/>
              </a:rPr>
              <a:t>А.Н. Островского. </a:t>
            </a:r>
            <a:r>
              <a:rPr lang="ru-RU" b="1" dirty="0">
                <a:latin typeface="Times New Roman" pitchFamily="18" charset="0"/>
                <a:cs typeface="Times New Roman" pitchFamily="18" charset="0"/>
              </a:rPr>
              <a:t>В своих творениях он очень правдиво и реалистично описывал купеческую среду и их нравы. Такая осведомленность обусловлена продолжительным периодом жизни в подобной среде. Островский, будучи юристом по образованию, служил в суде и видел все изнутри. Своими произведениями талантливый драматург создал психологический театр, который стремился заглянуть и максимально раскрыть внутреннее состояние человека</a:t>
            </a:r>
            <a:r>
              <a:rPr lang="ru-RU" b="1" dirty="0" smtClean="0">
                <a:latin typeface="Times New Roman" pitchFamily="18" charset="0"/>
                <a:cs typeface="Times New Roman" pitchFamily="18" charset="0"/>
              </a:rPr>
              <a:t>.</a:t>
            </a:r>
          </a:p>
          <a:p>
            <a:r>
              <a:rPr lang="ru-RU" b="1" dirty="0">
                <a:latin typeface="Times New Roman" pitchFamily="18" charset="0"/>
                <a:cs typeface="Times New Roman" pitchFamily="18" charset="0"/>
              </a:rPr>
              <a:t>Помимо А.Н Островского, в театральное искусство </a:t>
            </a:r>
            <a:r>
              <a:rPr lang="ru-RU" b="1" dirty="0" smtClean="0">
                <a:latin typeface="Times New Roman" pitchFamily="18" charset="0"/>
                <a:cs typeface="Times New Roman" pitchFamily="18" charset="0"/>
              </a:rPr>
              <a:t>девятнадцатого  </a:t>
            </a:r>
            <a:r>
              <a:rPr lang="ru-RU" b="1" dirty="0">
                <a:latin typeface="Times New Roman" pitchFamily="18" charset="0"/>
                <a:cs typeface="Times New Roman" pitchFamily="18" charset="0"/>
              </a:rPr>
              <a:t>столетия сделали большой вклад и другие выдающиеся мастера пера и сцены, произведения и умения которых являются эталоном и показателем вершины мастерства. Одной из таких личностей является </a:t>
            </a:r>
            <a:r>
              <a:rPr lang="ru-RU" sz="2900" b="1" dirty="0">
                <a:latin typeface="Times New Roman" pitchFamily="18" charset="0"/>
                <a:cs typeface="Times New Roman" pitchFamily="18" charset="0"/>
              </a:rPr>
              <a:t>М. Щепкин</a:t>
            </a:r>
            <a:r>
              <a:rPr lang="ru-RU" b="1" dirty="0">
                <a:latin typeface="Times New Roman" pitchFamily="18" charset="0"/>
                <a:cs typeface="Times New Roman" pitchFamily="18" charset="0"/>
              </a:rPr>
              <a:t>. Этот талантливый артист исполнил огромное количество ролей, </a:t>
            </a:r>
            <a:r>
              <a:rPr lang="ru-RU" dirty="0">
                <a:latin typeface="Times New Roman" pitchFamily="18" charset="0"/>
                <a:cs typeface="Times New Roman" pitchFamily="18" charset="0"/>
              </a:rPr>
              <a:t>в основном, комедийных. Щепкин поспособствовал выходу актерской игры за пределы существующих на то время шаблонов. Каждый из его персонажей обладал собственными индивидуальными чертами характера и внешности. Каждый герой был личностью.</a:t>
            </a:r>
          </a:p>
        </p:txBody>
      </p:sp>
      <p:sp>
        <p:nvSpPr>
          <p:cNvPr id="6" name="Прямоугольник 5"/>
          <p:cNvSpPr/>
          <p:nvPr/>
        </p:nvSpPr>
        <p:spPr>
          <a:xfrm>
            <a:off x="6294821" y="6488668"/>
            <a:ext cx="2849178" cy="369332"/>
          </a:xfrm>
          <a:prstGeom prst="rect">
            <a:avLst/>
          </a:prstGeom>
        </p:spPr>
        <p:txBody>
          <a:bodyPr wrap="none">
            <a:spAutoFit/>
          </a:bodyPr>
          <a:lstStyle/>
          <a:p>
            <a:r>
              <a:rPr lang="ru-RU" b="1" i="1" dirty="0"/>
              <a:t>"</a:t>
            </a:r>
            <a:r>
              <a:rPr lang="ru-RU" b="1" i="1" dirty="0">
                <a:latin typeface="Times New Roman" pitchFamily="18" charset="0"/>
                <a:cs typeface="Times New Roman" pitchFamily="18" charset="0"/>
              </a:rPr>
              <a:t>Гроза" А.Н. Островский</a:t>
            </a:r>
            <a:endParaRPr lang="ru-RU" b="1" dirty="0">
              <a:latin typeface="Times New Roman" pitchFamily="18" charset="0"/>
              <a:cs typeface="Times New Roman" pitchFamily="18" charset="0"/>
            </a:endParaRPr>
          </a:p>
        </p:txBody>
      </p:sp>
      <p:sp>
        <p:nvSpPr>
          <p:cNvPr id="7" name="Прямоугольник 6"/>
          <p:cNvSpPr/>
          <p:nvPr/>
        </p:nvSpPr>
        <p:spPr>
          <a:xfrm>
            <a:off x="6540402" y="3182351"/>
            <a:ext cx="2497800" cy="369332"/>
          </a:xfrm>
          <a:prstGeom prst="rect">
            <a:avLst/>
          </a:prstGeom>
        </p:spPr>
        <p:txBody>
          <a:bodyPr wrap="none">
            <a:spAutoFit/>
          </a:bodyPr>
          <a:lstStyle/>
          <a:p>
            <a:r>
              <a:rPr lang="ru-RU" b="1" i="1" dirty="0">
                <a:latin typeface="Times New Roman" pitchFamily="18" charset="0"/>
                <a:cs typeface="Times New Roman" pitchFamily="18" charset="0"/>
              </a:rPr>
              <a:t>М. Щепкин (в центре)</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899112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99392"/>
            <a:ext cx="6400800" cy="685800"/>
          </a:xfrm>
        </p:spPr>
        <p:txBody>
          <a:bodyPr/>
          <a:lstStyle/>
          <a:p>
            <a:r>
              <a:rPr lang="ru-RU" sz="3200" b="1" dirty="0" err="1" smtClean="0">
                <a:latin typeface="Times New Roman" pitchFamily="18" charset="0"/>
                <a:cs typeface="Times New Roman" pitchFamily="18" charset="0"/>
              </a:rPr>
              <a:t>аРХИТЕКТУРА</a:t>
            </a:r>
            <a:endParaRPr lang="ru-RU" sz="32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024"/>
            <a:ext cx="4716016" cy="3212976"/>
          </a:xfrm>
          <a:prstGeom prst="rect">
            <a:avLst/>
          </a:prstGeom>
        </p:spPr>
      </p:pic>
      <p:sp>
        <p:nvSpPr>
          <p:cNvPr id="3" name="Объект 2"/>
          <p:cNvSpPr>
            <a:spLocks noGrp="1"/>
          </p:cNvSpPr>
          <p:nvPr>
            <p:ph idx="1"/>
          </p:nvPr>
        </p:nvSpPr>
        <p:spPr>
          <a:xfrm>
            <a:off x="0" y="476672"/>
            <a:ext cx="8676456" cy="3168352"/>
          </a:xfrm>
        </p:spPr>
        <p:txBody>
          <a:bodyPr>
            <a:normAutofit fontScale="77500" lnSpcReduction="20000"/>
          </a:bodyPr>
          <a:lstStyle/>
          <a:p>
            <a:pPr indent="0">
              <a:buNone/>
            </a:pPr>
            <a:r>
              <a:rPr lang="ru-RU" dirty="0" smtClean="0">
                <a:latin typeface="Times New Roman" pitchFamily="18" charset="0"/>
                <a:cs typeface="Times New Roman" pitchFamily="18" charset="0"/>
              </a:rPr>
              <a:t>Архитектура девятнадцатого века </a:t>
            </a:r>
            <a:r>
              <a:rPr lang="ru-RU" dirty="0">
                <a:latin typeface="Times New Roman" pitchFamily="18" charset="0"/>
                <a:cs typeface="Times New Roman" pitchFamily="18" charset="0"/>
              </a:rPr>
              <a:t>отличается высоким темпом </a:t>
            </a:r>
            <a:r>
              <a:rPr lang="ru-RU" dirty="0" smtClean="0">
                <a:latin typeface="Times New Roman" pitchFamily="18" charset="0"/>
                <a:cs typeface="Times New Roman" pitchFamily="18" charset="0"/>
              </a:rPr>
              <a:t>градостроительства . В Петербурге </a:t>
            </a:r>
            <a:r>
              <a:rPr lang="ru-RU" dirty="0">
                <a:latin typeface="Times New Roman" pitchFamily="18" charset="0"/>
                <a:cs typeface="Times New Roman" pitchFamily="18" charset="0"/>
              </a:rPr>
              <a:t>уже спланированы главные площади: Сенатская и Дворцовая, закончены лучшие ансамбли, большое внимание архитекторов направлено на обустройство Москвы после пожара 1812 года. Многие за эталон берут античные греческие, иногда немного архаические, элементы, больше всего воодушевляет архитекторов гражданственная героика, тосканский ордер со своей силой и лаконизмом. Колоннады и арки укрупняются, стены стараются делать более гладкими, так как это визуально их делает мощными и грациозными. Вся архитектура становится монументальной и громоздкой, большое внимание уделяется и скульптуре и ее смысловой наполненности. Тщательно подбираются цвета, обычно присутствует не более двух, прорабатываются детали, появляется много колон и лепнина, статуи белого цвета, а фон серый или желтый. Больше работ ведется в области общественных организаций, появляются театры, учебные заведения, ведомства, а вот строительство храмов и дворцом, наоборот, останавливается, исключением выступают только полковые соборы при казармах.</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645024"/>
            <a:ext cx="4427984" cy="3196976"/>
          </a:xfrm>
          <a:prstGeom prst="rect">
            <a:avLst/>
          </a:prstGeom>
        </p:spPr>
      </p:pic>
      <p:sp>
        <p:nvSpPr>
          <p:cNvPr id="6" name="Прямоугольник 5"/>
          <p:cNvSpPr/>
          <p:nvPr/>
        </p:nvSpPr>
        <p:spPr>
          <a:xfrm>
            <a:off x="0" y="6488668"/>
            <a:ext cx="2274405" cy="369332"/>
          </a:xfrm>
          <a:prstGeom prst="rect">
            <a:avLst/>
          </a:prstGeom>
        </p:spPr>
        <p:txBody>
          <a:bodyPr wrap="none">
            <a:spAutoFit/>
          </a:bodyPr>
          <a:lstStyle/>
          <a:p>
            <a:r>
              <a:rPr lang="ru-RU" b="1" dirty="0" smtClean="0">
                <a:latin typeface="Times New Roman" pitchFamily="18" charset="0"/>
                <a:cs typeface="Times New Roman" pitchFamily="18" charset="0"/>
              </a:rPr>
              <a:t>Сенатская площадь</a:t>
            </a:r>
            <a:endParaRPr lang="ru-RU" b="1" dirty="0">
              <a:latin typeface="Times New Roman" pitchFamily="18" charset="0"/>
              <a:cs typeface="Times New Roman" pitchFamily="18" charset="0"/>
            </a:endParaRPr>
          </a:p>
        </p:txBody>
      </p:sp>
      <p:sp>
        <p:nvSpPr>
          <p:cNvPr id="7" name="Прямоугольник 6"/>
          <p:cNvSpPr/>
          <p:nvPr/>
        </p:nvSpPr>
        <p:spPr>
          <a:xfrm>
            <a:off x="4726957" y="6518747"/>
            <a:ext cx="2148537" cy="369332"/>
          </a:xfrm>
          <a:prstGeom prst="rect">
            <a:avLst/>
          </a:prstGeom>
        </p:spPr>
        <p:txBody>
          <a:bodyPr wrap="none">
            <a:spAutoFit/>
          </a:bodyPr>
          <a:lstStyle/>
          <a:p>
            <a:r>
              <a:rPr lang="ru-RU" dirty="0" smtClean="0">
                <a:latin typeface="Times New Roman" pitchFamily="18" charset="0"/>
                <a:cs typeface="Times New Roman" pitchFamily="18" charset="0"/>
              </a:rPr>
              <a:t>Дворцовая площадь</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24281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81128"/>
            <a:ext cx="4355976" cy="2282699"/>
          </a:xfrm>
          <a:prstGeom prst="rect">
            <a:avLst/>
          </a:prstGeom>
        </p:spPr>
      </p:pic>
      <p:sp>
        <p:nvSpPr>
          <p:cNvPr id="3" name="Объект 2"/>
          <p:cNvSpPr>
            <a:spLocks noGrp="1"/>
          </p:cNvSpPr>
          <p:nvPr>
            <p:ph idx="1"/>
          </p:nvPr>
        </p:nvSpPr>
        <p:spPr>
          <a:xfrm>
            <a:off x="0" y="0"/>
            <a:ext cx="6400800" cy="4361657"/>
          </a:xfrm>
        </p:spPr>
        <p:txBody>
          <a:bodyPr>
            <a:normAutofit/>
          </a:bodyPr>
          <a:lstStyle/>
          <a:p>
            <a:pPr indent="0">
              <a:buNone/>
            </a:pPr>
            <a:r>
              <a:rPr lang="ru-RU" sz="1600" b="1" dirty="0">
                <a:latin typeface="Times New Roman" pitchFamily="18" charset="0"/>
                <a:cs typeface="Times New Roman" pitchFamily="18" charset="0"/>
              </a:rPr>
              <a:t>Изменяется архитектура Москвы </a:t>
            </a:r>
            <a:r>
              <a:rPr lang="ru-RU" sz="1600" b="1" dirty="0" smtClean="0">
                <a:latin typeface="Times New Roman" pitchFamily="18" charset="0"/>
                <a:cs typeface="Times New Roman" pitchFamily="18" charset="0"/>
              </a:rPr>
              <a:t>девятнадцатого века</a:t>
            </a:r>
            <a:r>
              <a:rPr lang="ru-RU" sz="1600" b="1" dirty="0">
                <a:latin typeface="Times New Roman" pitchFamily="18" charset="0"/>
                <a:cs typeface="Times New Roman" pitchFamily="18" charset="0"/>
              </a:rPr>
              <a:t>: пожар 1812 года уничтожил многие постройки. Засучив рукава за восстановление современной столицы взялся О.И. Бове. Благодаря ему сегодня Москва может похвастаться перед туристами своими достопримечательностями:</a:t>
            </a:r>
          </a:p>
          <a:p>
            <a:pPr indent="0">
              <a:buNone/>
            </a:pPr>
            <a:r>
              <a:rPr lang="ru-RU" sz="1600" b="1" dirty="0">
                <a:latin typeface="Times New Roman" pitchFamily="18" charset="0"/>
                <a:cs typeface="Times New Roman" pitchFamily="18" charset="0"/>
              </a:rPr>
              <a:t>Ансамбль Красной площади;</a:t>
            </a:r>
          </a:p>
          <a:p>
            <a:pPr indent="0">
              <a:buNone/>
            </a:pPr>
            <a:r>
              <a:rPr lang="ru-RU" sz="1600" b="1" dirty="0">
                <a:latin typeface="Times New Roman" pitchFamily="18" charset="0"/>
                <a:cs typeface="Times New Roman" pitchFamily="18" charset="0"/>
              </a:rPr>
              <a:t>Ансамбль Театральной площади;</a:t>
            </a:r>
          </a:p>
          <a:p>
            <a:pPr indent="0">
              <a:buNone/>
            </a:pPr>
            <a:r>
              <a:rPr lang="ru-RU" sz="1600" b="1" dirty="0">
                <a:latin typeface="Times New Roman" pitchFamily="18" charset="0"/>
                <a:cs typeface="Times New Roman" pitchFamily="18" charset="0"/>
              </a:rPr>
              <a:t>Здание Манежа;</a:t>
            </a:r>
          </a:p>
          <a:p>
            <a:pPr indent="0">
              <a:buNone/>
            </a:pPr>
            <a:r>
              <a:rPr lang="ru-RU" sz="1600" b="1" dirty="0">
                <a:latin typeface="Times New Roman" pitchFamily="18" charset="0"/>
                <a:cs typeface="Times New Roman" pitchFamily="18" charset="0"/>
              </a:rPr>
              <a:t>Кремлевский (Александровский) сад;</a:t>
            </a:r>
          </a:p>
          <a:p>
            <a:pPr indent="0">
              <a:buNone/>
            </a:pPr>
            <a:r>
              <a:rPr lang="ru-RU" sz="1600" b="1" dirty="0">
                <a:latin typeface="Times New Roman" pitchFamily="18" charset="0"/>
                <a:cs typeface="Times New Roman" pitchFamily="18" charset="0"/>
              </a:rPr>
              <a:t>Триумфальные ворота.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212976"/>
            <a:ext cx="4788024" cy="3627156"/>
          </a:xfrm>
          <a:prstGeom prst="rect">
            <a:avLst/>
          </a:prstGeom>
        </p:spPr>
      </p:pic>
      <p:sp>
        <p:nvSpPr>
          <p:cNvPr id="6" name="Прямоугольник 5"/>
          <p:cNvSpPr/>
          <p:nvPr/>
        </p:nvSpPr>
        <p:spPr>
          <a:xfrm>
            <a:off x="4380594" y="6459316"/>
            <a:ext cx="2574423" cy="369332"/>
          </a:xfrm>
          <a:prstGeom prst="rect">
            <a:avLst/>
          </a:prstGeom>
        </p:spPr>
        <p:txBody>
          <a:bodyPr wrap="none">
            <a:spAutoFit/>
          </a:bodyPr>
          <a:lstStyle/>
          <a:p>
            <a:r>
              <a:rPr lang="ru-RU" b="1" dirty="0">
                <a:latin typeface="Times New Roman" pitchFamily="18" charset="0"/>
                <a:cs typeface="Times New Roman" pitchFamily="18" charset="0"/>
              </a:rPr>
              <a:t>Триумфальные ворота</a:t>
            </a:r>
            <a:endParaRPr lang="ru-RU" dirty="0">
              <a:latin typeface="Times New Roman" pitchFamily="18" charset="0"/>
              <a:cs typeface="Times New Roman" pitchFamily="18" charset="0"/>
            </a:endParaRPr>
          </a:p>
        </p:txBody>
      </p:sp>
      <p:sp>
        <p:nvSpPr>
          <p:cNvPr id="7" name="Прямоугольник 6"/>
          <p:cNvSpPr/>
          <p:nvPr/>
        </p:nvSpPr>
        <p:spPr>
          <a:xfrm>
            <a:off x="1" y="6470800"/>
            <a:ext cx="1810752" cy="369332"/>
          </a:xfrm>
          <a:prstGeom prst="rect">
            <a:avLst/>
          </a:prstGeom>
        </p:spPr>
        <p:txBody>
          <a:bodyPr wrap="none">
            <a:spAutoFit/>
          </a:bodyPr>
          <a:lstStyle/>
          <a:p>
            <a:r>
              <a:rPr lang="ru-RU" b="1" dirty="0">
                <a:latin typeface="Times New Roman" pitchFamily="18" charset="0"/>
                <a:cs typeface="Times New Roman" pitchFamily="18" charset="0"/>
              </a:rPr>
              <a:t>Здание Манежа</a:t>
            </a:r>
          </a:p>
        </p:txBody>
      </p:sp>
    </p:spTree>
    <p:extLst>
      <p:ext uri="{BB962C8B-B14F-4D97-AF65-F5344CB8AC3E}">
        <p14:creationId xmlns:p14="http://schemas.microsoft.com/office/powerpoint/2010/main" val="2018695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17124" y="13855"/>
            <a:ext cx="6400800" cy="4505673"/>
          </a:xfrm>
        </p:spPr>
        <p:txBody>
          <a:bodyPr/>
          <a:lstStyle/>
          <a:p>
            <a:pPr indent="0">
              <a:buNone/>
            </a:pPr>
            <a:r>
              <a:rPr lang="ru-RU" b="1" dirty="0"/>
              <a:t>Практически параллельно с </a:t>
            </a:r>
            <a:r>
              <a:rPr lang="ru-RU" sz="2400" b="1" dirty="0"/>
              <a:t>Бове</a:t>
            </a:r>
            <a:r>
              <a:rPr lang="ru-RU" b="1" dirty="0"/>
              <a:t> работал </a:t>
            </a:r>
            <a:r>
              <a:rPr lang="ru-RU" sz="2400" b="1" dirty="0"/>
              <a:t>Д.И. Жилярди.</a:t>
            </a:r>
            <a:r>
              <a:rPr lang="ru-RU" b="1" dirty="0"/>
              <a:t> Этот архитектор увековечил свое имя в проектах:</a:t>
            </a:r>
          </a:p>
          <a:p>
            <a:pPr indent="0">
              <a:buNone/>
            </a:pPr>
            <a:r>
              <a:rPr lang="ru-RU" b="1" dirty="0"/>
              <a:t>Московского университета;</a:t>
            </a:r>
          </a:p>
          <a:p>
            <a:pPr indent="0">
              <a:buNone/>
            </a:pPr>
            <a:r>
              <a:rPr lang="ru-RU" b="1" dirty="0"/>
              <a:t>Опекунского совета;</a:t>
            </a:r>
          </a:p>
          <a:p>
            <a:pPr indent="0">
              <a:buNone/>
            </a:pPr>
            <a:r>
              <a:rPr lang="ru-RU" b="1" dirty="0"/>
              <a:t>Дома Луниных на Никитском </a:t>
            </a:r>
            <a:r>
              <a:rPr lang="ru-RU" b="1" dirty="0" smtClean="0"/>
              <a:t>бульваре.</a:t>
            </a:r>
            <a:endParaRPr lang="ru-RU"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6" y="3789040"/>
            <a:ext cx="4801879" cy="30365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3" y="3789040"/>
            <a:ext cx="4355976" cy="3036524"/>
          </a:xfrm>
          <a:prstGeom prst="rect">
            <a:avLst/>
          </a:prstGeom>
        </p:spPr>
      </p:pic>
      <p:sp>
        <p:nvSpPr>
          <p:cNvPr id="6" name="Прямоугольник 5"/>
          <p:cNvSpPr/>
          <p:nvPr/>
        </p:nvSpPr>
        <p:spPr>
          <a:xfrm>
            <a:off x="0" y="6456232"/>
            <a:ext cx="3010440" cy="369332"/>
          </a:xfrm>
          <a:prstGeom prst="rect">
            <a:avLst/>
          </a:prstGeom>
        </p:spPr>
        <p:txBody>
          <a:bodyPr wrap="none">
            <a:spAutoFit/>
          </a:bodyPr>
          <a:lstStyle/>
          <a:p>
            <a:r>
              <a:rPr lang="ru-RU" b="1" dirty="0" smtClean="0"/>
              <a:t>Московский университет</a:t>
            </a:r>
            <a:endParaRPr lang="ru-RU" b="1" dirty="0"/>
          </a:p>
        </p:txBody>
      </p:sp>
      <p:sp>
        <p:nvSpPr>
          <p:cNvPr id="7" name="Прямоугольник 6"/>
          <p:cNvSpPr/>
          <p:nvPr/>
        </p:nvSpPr>
        <p:spPr>
          <a:xfrm>
            <a:off x="4788023" y="6488668"/>
            <a:ext cx="2204706" cy="369332"/>
          </a:xfrm>
          <a:prstGeom prst="rect">
            <a:avLst/>
          </a:prstGeom>
        </p:spPr>
        <p:txBody>
          <a:bodyPr wrap="none">
            <a:spAutoFit/>
          </a:bodyPr>
          <a:lstStyle/>
          <a:p>
            <a:r>
              <a:rPr lang="ru-RU" b="1" dirty="0" smtClean="0"/>
              <a:t>Опекунский совет</a:t>
            </a:r>
            <a:endParaRPr lang="ru-RU" dirty="0"/>
          </a:p>
        </p:txBody>
      </p:sp>
    </p:spTree>
    <p:extLst>
      <p:ext uri="{BB962C8B-B14F-4D97-AF65-F5344CB8AC3E}">
        <p14:creationId xmlns:p14="http://schemas.microsoft.com/office/powerpoint/2010/main" val="201182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317157"/>
            <a:ext cx="3851920" cy="4509120"/>
          </a:xfrm>
          <a:prstGeom prst="rect">
            <a:avLst/>
          </a:prstGeom>
        </p:spPr>
      </p:pic>
      <p:sp>
        <p:nvSpPr>
          <p:cNvPr id="3" name="Объект 2"/>
          <p:cNvSpPr>
            <a:spLocks noGrp="1"/>
          </p:cNvSpPr>
          <p:nvPr>
            <p:ph idx="1"/>
          </p:nvPr>
        </p:nvSpPr>
        <p:spPr>
          <a:xfrm>
            <a:off x="0" y="10910"/>
            <a:ext cx="5508586" cy="4786242"/>
          </a:xfrm>
        </p:spPr>
        <p:txBody>
          <a:bodyPr>
            <a:normAutofit/>
          </a:bodyPr>
          <a:lstStyle/>
          <a:p>
            <a:pPr indent="0">
              <a:buNone/>
            </a:pPr>
            <a:r>
              <a:rPr lang="ru-RU" dirty="0">
                <a:latin typeface="Times New Roman" pitchFamily="18" charset="0"/>
                <a:cs typeface="Times New Roman" pitchFamily="18" charset="0"/>
              </a:rPr>
              <a:t>С середины </a:t>
            </a:r>
            <a:r>
              <a:rPr lang="ru-RU" dirty="0" smtClean="0">
                <a:latin typeface="Times New Roman" pitchFamily="18" charset="0"/>
                <a:cs typeface="Times New Roman" pitchFamily="18" charset="0"/>
              </a:rPr>
              <a:t>девятнадцатого </a:t>
            </a:r>
            <a:r>
              <a:rPr lang="ru-RU" dirty="0">
                <a:latin typeface="Times New Roman" pitchFamily="18" charset="0"/>
                <a:cs typeface="Times New Roman" pitchFamily="18" charset="0"/>
              </a:rPr>
              <a:t>века тенденция изменяется. На первый план выходят древние традиции в искусстве и архитектуре. В результате появляется «русско-византийский» стиль. Одним из основателей направления стал </a:t>
            </a:r>
            <a:r>
              <a:rPr lang="ru-RU" b="1" dirty="0">
                <a:latin typeface="Times New Roman" pitchFamily="18" charset="0"/>
                <a:cs typeface="Times New Roman" pitchFamily="18" charset="0"/>
              </a:rPr>
              <a:t>К.А. Тон</a:t>
            </a:r>
            <a:r>
              <a:rPr lang="ru-RU" dirty="0">
                <a:latin typeface="Times New Roman" pitchFamily="18" charset="0"/>
                <a:cs typeface="Times New Roman" pitchFamily="18" charset="0"/>
              </a:rPr>
              <a:t>. Именно он создал храм Христа Спасителя, который и по сей день считается архитектурным шедевром. А архитектор К.А. Тон снискал себе славу основателя направления.</a:t>
            </a:r>
          </a:p>
        </p:txBody>
      </p:sp>
    </p:spTree>
    <p:extLst>
      <p:ext uri="{BB962C8B-B14F-4D97-AF65-F5344CB8AC3E}">
        <p14:creationId xmlns:p14="http://schemas.microsoft.com/office/powerpoint/2010/main" val="1486348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893" y="764704"/>
            <a:ext cx="3266657" cy="1988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788" y="3418740"/>
            <a:ext cx="3374758"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Объект 2"/>
          <p:cNvSpPr>
            <a:spLocks noGrp="1"/>
          </p:cNvSpPr>
          <p:nvPr>
            <p:ph idx="1"/>
          </p:nvPr>
        </p:nvSpPr>
        <p:spPr>
          <a:xfrm>
            <a:off x="0" y="116632"/>
            <a:ext cx="6400800" cy="8136904"/>
          </a:xfrm>
        </p:spPr>
        <p:txBody>
          <a:bodyPr>
            <a:normAutofit/>
          </a:bodyPr>
          <a:lstStyle/>
          <a:p>
            <a:pPr indent="0">
              <a:buNone/>
            </a:pPr>
            <a:r>
              <a:rPr lang="ru-RU" sz="1600" dirty="0">
                <a:latin typeface="Times New Roman" pitchFamily="18" charset="0"/>
                <a:cs typeface="Times New Roman" pitchFamily="18" charset="0"/>
              </a:rPr>
              <a:t>На почве смешения древнерусских и византийских традиций появляются многочисленные ответвления:</a:t>
            </a:r>
          </a:p>
          <a:p>
            <a:r>
              <a:rPr lang="ru-RU" sz="1600" dirty="0">
                <a:latin typeface="Times New Roman" pitchFamily="18" charset="0"/>
                <a:cs typeface="Times New Roman" pitchFamily="18" charset="0"/>
              </a:rPr>
              <a:t>«Псевдорусский стиль»;</a:t>
            </a:r>
          </a:p>
          <a:p>
            <a:r>
              <a:rPr lang="ru-RU" sz="1600" dirty="0">
                <a:latin typeface="Times New Roman" pitchFamily="18" charset="0"/>
                <a:cs typeface="Times New Roman" pitchFamily="18" charset="0"/>
              </a:rPr>
              <a:t>«Русский стиль»;</a:t>
            </a:r>
          </a:p>
          <a:p>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Неорусский</a:t>
            </a:r>
            <a:r>
              <a:rPr lang="ru-RU" sz="1600" dirty="0">
                <a:latin typeface="Times New Roman" pitchFamily="18" charset="0"/>
                <a:cs typeface="Times New Roman" pitchFamily="18" charset="0"/>
              </a:rPr>
              <a:t> стиль».</a:t>
            </a:r>
          </a:p>
          <a:p>
            <a:pPr indent="0">
              <a:buNone/>
            </a:pPr>
            <a:r>
              <a:rPr lang="ru-RU" sz="1600" dirty="0">
                <a:latin typeface="Times New Roman" pitchFamily="18" charset="0"/>
                <a:cs typeface="Times New Roman" pitchFamily="18" charset="0"/>
              </a:rPr>
              <a:t>Активная деятельность народников и их стремление возродить русскую культуру привели к широкому использованию:</a:t>
            </a:r>
          </a:p>
          <a:p>
            <a:r>
              <a:rPr lang="ru-RU" sz="1600" dirty="0">
                <a:latin typeface="Times New Roman" pitchFamily="18" charset="0"/>
                <a:cs typeface="Times New Roman" pitchFamily="18" charset="0"/>
              </a:rPr>
              <a:t>Окон в традициях русского зодчества;</a:t>
            </a:r>
          </a:p>
          <a:p>
            <a:r>
              <a:rPr lang="ru-RU" sz="1600" dirty="0">
                <a:latin typeface="Times New Roman" pitchFamily="18" charset="0"/>
                <a:cs typeface="Times New Roman" pitchFamily="18" charset="0"/>
              </a:rPr>
              <a:t>Мелкой кирпичной орнаментики;</a:t>
            </a:r>
          </a:p>
          <a:p>
            <a:r>
              <a:rPr lang="ru-RU" sz="1600" dirty="0">
                <a:latin typeface="Times New Roman" pitchFamily="18" charset="0"/>
                <a:cs typeface="Times New Roman" pitchFamily="18" charset="0"/>
              </a:rPr>
              <a:t>Шатров, кокошников, крылечек.</a:t>
            </a:r>
          </a:p>
        </p:txBody>
      </p:sp>
    </p:spTree>
    <p:extLst>
      <p:ext uri="{BB962C8B-B14F-4D97-AF65-F5344CB8AC3E}">
        <p14:creationId xmlns:p14="http://schemas.microsoft.com/office/powerpoint/2010/main" val="212529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latin typeface="Times New Roman" pitchFamily="18" charset="0"/>
                <a:cs typeface="Times New Roman" pitchFamily="18" charset="0"/>
              </a:rPr>
              <a:t>Литература</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899592" y="2204864"/>
            <a:ext cx="6872808" cy="3816424"/>
          </a:xfrm>
        </p:spPr>
        <p:txBody>
          <a:bodyPr>
            <a:normAutofit/>
          </a:bodyPr>
          <a:lstStyle/>
          <a:p>
            <a:pPr indent="0">
              <a:buNone/>
            </a:pPr>
            <a:r>
              <a:rPr lang="ru-RU" sz="1600" b="1" dirty="0" smtClean="0">
                <a:latin typeface="Times New Roman" pitchFamily="18" charset="0"/>
                <a:cs typeface="Times New Roman" pitchFamily="18" charset="0"/>
              </a:rPr>
              <a:t>Русская </a:t>
            </a:r>
            <a:r>
              <a:rPr lang="ru-RU" sz="1600" b="1" dirty="0">
                <a:latin typeface="Times New Roman" pitchFamily="18" charset="0"/>
                <a:cs typeface="Times New Roman" pitchFamily="18" charset="0"/>
              </a:rPr>
              <a:t>литература </a:t>
            </a:r>
            <a:r>
              <a:rPr lang="ru-RU" sz="1600" b="1" dirty="0" smtClean="0">
                <a:latin typeface="Times New Roman" pitchFamily="18" charset="0"/>
                <a:cs typeface="Times New Roman" pitchFamily="18" charset="0"/>
              </a:rPr>
              <a:t>девятнадцатого </a:t>
            </a:r>
            <a:r>
              <a:rPr lang="ru-RU" sz="1600" b="1" dirty="0">
                <a:latin typeface="Times New Roman" pitchFamily="18" charset="0"/>
                <a:cs typeface="Times New Roman" pitchFamily="18" charset="0"/>
              </a:rPr>
              <a:t>века заслужено названа "золотым </a:t>
            </a:r>
            <a:r>
              <a:rPr lang="ru-RU" sz="1600" b="1" dirty="0" smtClean="0">
                <a:latin typeface="Times New Roman" pitchFamily="18" charset="0"/>
                <a:cs typeface="Times New Roman" pitchFamily="18" charset="0"/>
              </a:rPr>
              <a:t>веком </a:t>
            </a:r>
            <a:r>
              <a:rPr lang="en-US" sz="1600" b="1"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.Даже </a:t>
            </a:r>
            <a:r>
              <a:rPr lang="ru-RU" sz="1600" b="1" dirty="0">
                <a:latin typeface="Times New Roman" pitchFamily="18" charset="0"/>
                <a:cs typeface="Times New Roman" pitchFamily="18" charset="0"/>
              </a:rPr>
              <a:t>несведущий в </a:t>
            </a:r>
            <a:r>
              <a:rPr lang="ru-RU" sz="1600" b="1" dirty="0" smtClean="0">
                <a:latin typeface="Times New Roman" pitchFamily="18" charset="0"/>
                <a:cs typeface="Times New Roman" pitchFamily="18" charset="0"/>
              </a:rPr>
              <a:t>литературе</a:t>
            </a: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не </a:t>
            </a:r>
            <a:r>
              <a:rPr lang="ru-RU" sz="1600" b="1" dirty="0">
                <a:latin typeface="Times New Roman" pitchFamily="18" charset="0"/>
                <a:cs typeface="Times New Roman" pitchFamily="18" charset="0"/>
              </a:rPr>
              <a:t>сможет возразить. Она стала законодательницей литературной моды, стремительно ворвавшись в мировую литературу. "Золотой век" подарил нам многих известных мастеров. </a:t>
            </a:r>
            <a:r>
              <a:rPr lang="ru-RU" sz="1600" b="1" dirty="0" smtClean="0">
                <a:latin typeface="Times New Roman" pitchFamily="18" charset="0"/>
                <a:cs typeface="Times New Roman" pitchFamily="18" charset="0"/>
              </a:rPr>
              <a:t>Девятнадцатый век </a:t>
            </a:r>
            <a:r>
              <a:rPr lang="ru-RU" sz="1600" b="1" dirty="0">
                <a:latin typeface="Times New Roman" pitchFamily="18" charset="0"/>
                <a:cs typeface="Times New Roman" pitchFamily="18" charset="0"/>
              </a:rPr>
              <a:t>– это время развития русского литературного языка, оформившегося в большинстве своем благодаря А.С. Пушкину. </a:t>
            </a:r>
          </a:p>
        </p:txBody>
      </p:sp>
    </p:spTree>
    <p:extLst>
      <p:ext uri="{BB962C8B-B14F-4D97-AF65-F5344CB8AC3E}">
        <p14:creationId xmlns:p14="http://schemas.microsoft.com/office/powerpoint/2010/main" val="3319254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3" y="3861048"/>
            <a:ext cx="5417233" cy="2996952"/>
          </a:xfrm>
          <a:prstGeom prst="rect">
            <a:avLst/>
          </a:prstGeom>
        </p:spPr>
      </p:pic>
      <p:sp>
        <p:nvSpPr>
          <p:cNvPr id="3" name="Объект 2"/>
          <p:cNvSpPr>
            <a:spLocks noGrp="1"/>
          </p:cNvSpPr>
          <p:nvPr>
            <p:ph idx="1"/>
          </p:nvPr>
        </p:nvSpPr>
        <p:spPr>
          <a:xfrm>
            <a:off x="0" y="0"/>
            <a:ext cx="9144000" cy="4068982"/>
          </a:xfrm>
        </p:spPr>
        <p:txBody>
          <a:bodyPr>
            <a:normAutofit lnSpcReduction="10000"/>
          </a:bodyPr>
          <a:lstStyle/>
          <a:p>
            <a:r>
              <a:rPr lang="ru-RU" dirty="0">
                <a:latin typeface="Times New Roman" pitchFamily="18" charset="0"/>
                <a:cs typeface="Times New Roman" pitchFamily="18" charset="0"/>
              </a:rPr>
              <a:t>Архитектура </a:t>
            </a:r>
            <a:r>
              <a:rPr lang="ru-RU" dirty="0" smtClean="0">
                <a:latin typeface="Times New Roman" pitchFamily="18" charset="0"/>
                <a:cs typeface="Times New Roman" pitchFamily="18" charset="0"/>
              </a:rPr>
              <a:t>девятнадцатого века </a:t>
            </a:r>
            <a:r>
              <a:rPr lang="ru-RU" dirty="0">
                <a:latin typeface="Times New Roman" pitchFamily="18" charset="0"/>
                <a:cs typeface="Times New Roman" pitchFamily="18" charset="0"/>
              </a:rPr>
              <a:t>в России ознаменовала себя тем, что русский классицизм уступает место направлению под названием эклектика или историзм. Суть нового стиля заключается в </a:t>
            </a:r>
            <a:r>
              <a:rPr lang="ru-RU" dirty="0" err="1">
                <a:latin typeface="Times New Roman" pitchFamily="18" charset="0"/>
                <a:cs typeface="Times New Roman" pitchFamily="18" charset="0"/>
              </a:rPr>
              <a:t>неком</a:t>
            </a:r>
            <a:r>
              <a:rPr lang="ru-RU" dirty="0">
                <a:latin typeface="Times New Roman" pitchFamily="18" charset="0"/>
                <a:cs typeface="Times New Roman" pitchFamily="18" charset="0"/>
              </a:rPr>
              <a:t> подражании древнерусскому искусству, ренессансу, готике и барокко. Наиболее знаменитыми архитектурными сооружениями того времени являются: Большой Кремлевский </a:t>
            </a:r>
            <a:r>
              <a:rPr lang="ru-RU" dirty="0" smtClean="0">
                <a:latin typeface="Times New Roman" pitchFamily="18" charset="0"/>
                <a:cs typeface="Times New Roman" pitchFamily="18" charset="0"/>
              </a:rPr>
              <a:t>дворец.</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Русская архитектура </a:t>
            </a:r>
            <a:r>
              <a:rPr lang="ru-RU" dirty="0" smtClean="0">
                <a:latin typeface="Times New Roman" pitchFamily="18" charset="0"/>
                <a:cs typeface="Times New Roman" pitchFamily="18" charset="0"/>
              </a:rPr>
              <a:t>девятнадцатого века </a:t>
            </a:r>
            <a:r>
              <a:rPr lang="ru-RU" dirty="0">
                <a:latin typeface="Times New Roman" pitchFamily="18" charset="0"/>
                <a:cs typeface="Times New Roman" pitchFamily="18" charset="0"/>
              </a:rPr>
              <a:t>представлена многочисленными фабриками, вокзалами и пассажами. Каждое сооружение поражает новизной композиции, новыми функциями, использованием различных конструкций из металла и стекла. Долгие годы, с легкой руки архитекторов, которые работают в стиле модерн, понятие архитектура в России </a:t>
            </a:r>
            <a:r>
              <a:rPr lang="ru-RU" dirty="0" smtClean="0">
                <a:latin typeface="Times New Roman" pitchFamily="18" charset="0"/>
                <a:cs typeface="Times New Roman" pitchFamily="18" charset="0"/>
              </a:rPr>
              <a:t>девятнадцатого </a:t>
            </a:r>
            <a:r>
              <a:rPr lang="ru-RU" dirty="0">
                <a:latin typeface="Times New Roman" pitchFamily="18" charset="0"/>
                <a:cs typeface="Times New Roman" pitchFamily="18" charset="0"/>
              </a:rPr>
              <a:t>века ставились под сомнение</a:t>
            </a:r>
            <a:r>
              <a:rPr lang="ru-RU" dirty="0" smtClean="0"/>
              <a:t>. </a:t>
            </a:r>
            <a:endParaRPr lang="ru-RU" dirty="0"/>
          </a:p>
        </p:txBody>
      </p:sp>
      <p:sp>
        <p:nvSpPr>
          <p:cNvPr id="6" name="Прямоугольник 5"/>
          <p:cNvSpPr/>
          <p:nvPr/>
        </p:nvSpPr>
        <p:spPr>
          <a:xfrm>
            <a:off x="0" y="6517835"/>
            <a:ext cx="3616696" cy="369332"/>
          </a:xfrm>
          <a:prstGeom prst="rect">
            <a:avLst/>
          </a:prstGeom>
        </p:spPr>
        <p:txBody>
          <a:bodyPr wrap="none">
            <a:spAutoFit/>
          </a:bodyPr>
          <a:lstStyle/>
          <a:p>
            <a:r>
              <a:rPr lang="ru-RU" b="1" dirty="0"/>
              <a:t>Большой Кремлевский </a:t>
            </a:r>
            <a:r>
              <a:rPr lang="ru-RU" b="1" dirty="0" smtClean="0"/>
              <a:t>дворец</a:t>
            </a:r>
            <a:endParaRPr lang="ru-RU" b="1"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9" y="3861049"/>
            <a:ext cx="4139952" cy="3004090"/>
          </a:xfrm>
          <a:prstGeom prst="rect">
            <a:avLst/>
          </a:prstGeom>
        </p:spPr>
      </p:pic>
      <p:sp>
        <p:nvSpPr>
          <p:cNvPr id="11" name="Прямоугольник 10"/>
          <p:cNvSpPr/>
          <p:nvPr/>
        </p:nvSpPr>
        <p:spPr>
          <a:xfrm>
            <a:off x="5004049" y="6481012"/>
            <a:ext cx="1635372" cy="369332"/>
          </a:xfrm>
          <a:prstGeom prst="rect">
            <a:avLst/>
          </a:prstGeom>
        </p:spPr>
        <p:txBody>
          <a:bodyPr wrap="square">
            <a:spAutoFit/>
          </a:bodyPr>
          <a:lstStyle/>
          <a:p>
            <a:r>
              <a:rPr lang="ru-RU" b="1" dirty="0" smtClean="0"/>
              <a:t>Эклектика</a:t>
            </a:r>
            <a:endParaRPr lang="ru-RU" b="1" dirty="0"/>
          </a:p>
        </p:txBody>
      </p:sp>
    </p:spTree>
    <p:extLst>
      <p:ext uri="{BB962C8B-B14F-4D97-AF65-F5344CB8AC3E}">
        <p14:creationId xmlns:p14="http://schemas.microsoft.com/office/powerpoint/2010/main" val="2119825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185" y="2751798"/>
            <a:ext cx="4216984" cy="2420933"/>
          </a:xfrm>
          <a:prstGeom prst="rect">
            <a:avLst/>
          </a:prstGeom>
        </p:spPr>
      </p:pic>
      <p:sp>
        <p:nvSpPr>
          <p:cNvPr id="4" name="Объект 3"/>
          <p:cNvSpPr>
            <a:spLocks noGrp="1"/>
          </p:cNvSpPr>
          <p:nvPr>
            <p:ph idx="1"/>
          </p:nvPr>
        </p:nvSpPr>
        <p:spPr>
          <a:xfrm>
            <a:off x="4283969" y="4437112"/>
            <a:ext cx="4860031" cy="3348461"/>
          </a:xfrm>
        </p:spPr>
        <p:txBody>
          <a:bodyPr>
            <a:normAutofit/>
          </a:bodyPr>
          <a:lstStyle/>
          <a:p>
            <a:pPr indent="0">
              <a:buNone/>
            </a:pPr>
            <a:r>
              <a:rPr lang="ru-RU" sz="2000" b="1" dirty="0" smtClean="0">
                <a:latin typeface="Times New Roman" pitchFamily="18" charset="0"/>
                <a:cs typeface="Times New Roman" pitchFamily="18" charset="0"/>
              </a:rPr>
              <a:t>                 Крупнейшими </a:t>
            </a:r>
            <a:r>
              <a:rPr lang="ru-RU" sz="2000" b="1" dirty="0">
                <a:latin typeface="Times New Roman" pitchFamily="18" charset="0"/>
                <a:cs typeface="Times New Roman" pitchFamily="18" charset="0"/>
              </a:rPr>
              <a:t>архитекторами </a:t>
            </a:r>
            <a:r>
              <a:rPr lang="ru-RU" sz="2000" b="1" dirty="0" smtClean="0">
                <a:latin typeface="Times New Roman" pitchFamily="18" charset="0"/>
                <a:cs typeface="Times New Roman" pitchFamily="18" charset="0"/>
              </a:rPr>
              <a:t>  этого </a:t>
            </a:r>
            <a:r>
              <a:rPr lang="ru-RU" sz="2000" b="1" dirty="0">
                <a:latin typeface="Times New Roman" pitchFamily="18" charset="0"/>
                <a:cs typeface="Times New Roman" pitchFamily="18" charset="0"/>
              </a:rPr>
              <a:t>времени являются: </a:t>
            </a:r>
            <a:r>
              <a:rPr lang="ru-RU" sz="2000" b="1" dirty="0" err="1" smtClean="0">
                <a:latin typeface="Times New Roman" pitchFamily="18" charset="0"/>
                <a:cs typeface="Times New Roman" pitchFamily="18" charset="0"/>
              </a:rPr>
              <a:t>А.Н.Воронихин</a:t>
            </a:r>
            <a:r>
              <a:rPr lang="ru-RU" sz="2000" b="1" dirty="0" smtClean="0">
                <a:latin typeface="Times New Roman" pitchFamily="18" charset="0"/>
                <a:cs typeface="Times New Roman" pitchFamily="18" charset="0"/>
              </a:rPr>
              <a:t>, Ф.И</a:t>
            </a:r>
            <a:r>
              <a:rPr lang="ru-RU" sz="2000" b="1" dirty="0">
                <a:latin typeface="Times New Roman" pitchFamily="18" charset="0"/>
                <a:cs typeface="Times New Roman" pitchFamily="18" charset="0"/>
              </a:rPr>
              <a:t>. Тома де </a:t>
            </a:r>
            <a:r>
              <a:rPr lang="ru-RU" sz="2000" b="1" dirty="0" err="1" smtClean="0">
                <a:latin typeface="Times New Roman" pitchFamily="18" charset="0"/>
                <a:cs typeface="Times New Roman" pitchFamily="18" charset="0"/>
              </a:rPr>
              <a:t>Томон</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А. Д. Захаров, К. И. Росси, В. П. Стасов и многие </a:t>
            </a:r>
            <a:r>
              <a:rPr lang="ru-RU" sz="2000" b="1" dirty="0" smtClean="0">
                <a:latin typeface="Times New Roman" pitchFamily="18" charset="0"/>
                <a:cs typeface="Times New Roman" pitchFamily="18" charset="0"/>
              </a:rPr>
              <a:t>другие.</a:t>
            </a:r>
            <a:endParaRPr lang="ru-RU" sz="2000" b="1" dirty="0">
              <a:latin typeface="Times New Roman" pitchFamily="18" charset="0"/>
              <a:cs typeface="Times New Roman"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915" y="0"/>
            <a:ext cx="2227254" cy="273336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79" y="18431"/>
            <a:ext cx="4056474" cy="2733367"/>
          </a:xfrm>
          <a:prstGeom prst="rect">
            <a:avLst/>
          </a:prstGeom>
        </p:spPr>
      </p:pic>
      <p:sp>
        <p:nvSpPr>
          <p:cNvPr id="7" name="Прямоугольник 6"/>
          <p:cNvSpPr/>
          <p:nvPr/>
        </p:nvSpPr>
        <p:spPr>
          <a:xfrm>
            <a:off x="4068484" y="2351670"/>
            <a:ext cx="1918987" cy="369332"/>
          </a:xfrm>
          <a:prstGeom prst="rect">
            <a:avLst/>
          </a:prstGeom>
        </p:spPr>
        <p:txBody>
          <a:bodyPr wrap="none">
            <a:spAutoFit/>
          </a:bodyPr>
          <a:lstStyle/>
          <a:p>
            <a:r>
              <a:rPr lang="ru-RU" b="1" dirty="0">
                <a:latin typeface="Times New Roman" pitchFamily="18" charset="0"/>
                <a:cs typeface="Times New Roman" pitchFamily="18" charset="0"/>
              </a:rPr>
              <a:t>А.Н. Воронихин</a:t>
            </a: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9" y="2735573"/>
            <a:ext cx="1857375" cy="2457450"/>
          </a:xfrm>
          <a:prstGeom prst="rect">
            <a:avLst/>
          </a:prstGeom>
        </p:spPr>
      </p:pic>
      <p:sp>
        <p:nvSpPr>
          <p:cNvPr id="10" name="Прямоугольник 9"/>
          <p:cNvSpPr/>
          <p:nvPr/>
        </p:nvSpPr>
        <p:spPr>
          <a:xfrm>
            <a:off x="-108520" y="4812206"/>
            <a:ext cx="1539652" cy="369332"/>
          </a:xfrm>
          <a:prstGeom prst="rect">
            <a:avLst/>
          </a:prstGeom>
        </p:spPr>
        <p:txBody>
          <a:bodyPr wrap="none">
            <a:spAutoFit/>
          </a:bodyPr>
          <a:lstStyle/>
          <a:p>
            <a:r>
              <a:rPr lang="ru-RU" b="1" dirty="0">
                <a:latin typeface="Times New Roman" pitchFamily="18" charset="0"/>
                <a:cs typeface="Times New Roman" pitchFamily="18" charset="0"/>
              </a:rPr>
              <a:t>В. П. Стасов </a:t>
            </a:r>
            <a:endParaRPr lang="ru-RU" dirty="0">
              <a:latin typeface="Times New Roman" pitchFamily="18" charset="0"/>
              <a:cs typeface="Times New Roman" pitchFamily="18" charset="0"/>
            </a:endParaRPr>
          </a:p>
        </p:txBody>
      </p:sp>
      <p:sp>
        <p:nvSpPr>
          <p:cNvPr id="12" name="Прямоугольник 11"/>
          <p:cNvSpPr/>
          <p:nvPr/>
        </p:nvSpPr>
        <p:spPr>
          <a:xfrm>
            <a:off x="-36291" y="2382466"/>
            <a:ext cx="2232027" cy="369332"/>
          </a:xfrm>
          <a:prstGeom prst="rect">
            <a:avLst/>
          </a:prstGeom>
        </p:spPr>
        <p:txBody>
          <a:bodyPr wrap="square">
            <a:spAutoFit/>
          </a:bodyPr>
          <a:lstStyle/>
          <a:p>
            <a:r>
              <a:rPr lang="ru-RU" b="1" dirty="0">
                <a:latin typeface="Times New Roman" pitchFamily="18" charset="0"/>
                <a:cs typeface="Times New Roman" pitchFamily="18" charset="0"/>
              </a:rPr>
              <a:t>Казанский собор</a:t>
            </a:r>
          </a:p>
        </p:txBody>
      </p:sp>
      <p:sp>
        <p:nvSpPr>
          <p:cNvPr id="13" name="Прямоугольник 12"/>
          <p:cNvSpPr/>
          <p:nvPr/>
        </p:nvSpPr>
        <p:spPr>
          <a:xfrm>
            <a:off x="1841855" y="4791915"/>
            <a:ext cx="3625993" cy="369332"/>
          </a:xfrm>
          <a:prstGeom prst="rect">
            <a:avLst/>
          </a:prstGeom>
        </p:spPr>
        <p:txBody>
          <a:bodyPr wrap="none">
            <a:spAutoFit/>
          </a:bodyPr>
          <a:lstStyle/>
          <a:p>
            <a:r>
              <a:rPr lang="ru-RU" b="1" dirty="0">
                <a:latin typeface="Times New Roman" pitchFamily="18" charset="0"/>
                <a:cs typeface="Times New Roman" pitchFamily="18" charset="0"/>
              </a:rPr>
              <a:t>Нарвские триумфальные ворота</a:t>
            </a:r>
          </a:p>
        </p:txBody>
      </p:sp>
    </p:spTree>
    <p:extLst>
      <p:ext uri="{BB962C8B-B14F-4D97-AF65-F5344CB8AC3E}">
        <p14:creationId xmlns:p14="http://schemas.microsoft.com/office/powerpoint/2010/main" val="2189092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205172" y="-59269"/>
            <a:ext cx="6400800" cy="4289649"/>
          </a:xfrm>
        </p:spPr>
        <p:txBody>
          <a:bodyPr>
            <a:normAutofit/>
          </a:bodyPr>
          <a:lstStyle/>
          <a:p>
            <a:pPr indent="0">
              <a:buNone/>
            </a:pPr>
            <a:r>
              <a:rPr lang="ru-RU" sz="3200" dirty="0">
                <a:latin typeface="Times New Roman" pitchFamily="18" charset="0"/>
                <a:cs typeface="Times New Roman" pitchFamily="18" charset="0"/>
              </a:rPr>
              <a:t>К. И. Росси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5076056" cy="3497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0" y="3861048"/>
            <a:ext cx="2543132" cy="369332"/>
          </a:xfrm>
          <a:prstGeom prst="rect">
            <a:avLst/>
          </a:prstGeom>
        </p:spPr>
        <p:txBody>
          <a:bodyPr wrap="none">
            <a:spAutoFit/>
          </a:bodyPr>
          <a:lstStyle/>
          <a:p>
            <a:r>
              <a:rPr lang="ru-RU" b="1" dirty="0">
                <a:latin typeface="Times New Roman" pitchFamily="18" charset="0"/>
                <a:cs typeface="Times New Roman" pitchFamily="18" charset="0"/>
              </a:rPr>
              <a:t>Михайловский дворец</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861048"/>
            <a:ext cx="5076056" cy="298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4067944" y="6488668"/>
            <a:ext cx="2706510" cy="369332"/>
          </a:xfrm>
          <a:prstGeom prst="rect">
            <a:avLst/>
          </a:prstGeom>
        </p:spPr>
        <p:txBody>
          <a:bodyPr wrap="none">
            <a:spAutoFit/>
          </a:bodyPr>
          <a:lstStyle/>
          <a:p>
            <a:r>
              <a:rPr lang="ru-RU" b="1" dirty="0">
                <a:latin typeface="Times New Roman" pitchFamily="18" charset="0"/>
                <a:cs typeface="Times New Roman" pitchFamily="18" charset="0"/>
              </a:rPr>
              <a:t>Александринский театр</a:t>
            </a:r>
          </a:p>
        </p:txBody>
      </p:sp>
    </p:spTree>
    <p:extLst>
      <p:ext uri="{BB962C8B-B14F-4D97-AF65-F5344CB8AC3E}">
        <p14:creationId xmlns:p14="http://schemas.microsoft.com/office/powerpoint/2010/main" val="3057615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412776"/>
            <a:ext cx="7920880" cy="685800"/>
          </a:xfrm>
        </p:spPr>
        <p:txBody>
          <a:bodyPr>
            <a:noAutofit/>
          </a:bodyPr>
          <a:lstStyle/>
          <a:p>
            <a:r>
              <a:rPr lang="ru-RU" sz="3200" b="1" dirty="0" smtClean="0">
                <a:latin typeface="Times New Roman" pitchFamily="18" charset="0"/>
                <a:cs typeface="Times New Roman" pitchFamily="18" charset="0"/>
              </a:rPr>
              <a:t>СПИСОК ИСПОЛЬЗУЕМОЙ ЛИТЕРАТУРЫ</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sz="1600" dirty="0">
                <a:latin typeface="Times New Roman" pitchFamily="18" charset="0"/>
                <a:cs typeface="Times New Roman" pitchFamily="18" charset="0"/>
              </a:rPr>
              <a:t>История русской культуры: </a:t>
            </a:r>
            <a:r>
              <a:rPr lang="ru-RU" sz="1600" dirty="0" smtClean="0">
                <a:latin typeface="Times New Roman" pitchFamily="18" charset="0"/>
                <a:cs typeface="Times New Roman" pitchFamily="18" charset="0"/>
              </a:rPr>
              <a:t>Девятнадцатый </a:t>
            </a:r>
            <a:r>
              <a:rPr lang="ru-RU" sz="1600" dirty="0" err="1" smtClean="0">
                <a:latin typeface="Times New Roman" pitchFamily="18" charset="0"/>
                <a:cs typeface="Times New Roman" pitchFamily="18" charset="0"/>
              </a:rPr>
              <a:t>век.Яковкина</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Н.И. 2-е изд., стер. — СПб.: Лань, 2002 — 576 с. </a:t>
            </a:r>
            <a:endParaRPr lang="ru-RU" sz="1600" dirty="0" smtClean="0">
              <a:latin typeface="Times New Roman" pitchFamily="18" charset="0"/>
              <a:cs typeface="Times New Roman" pitchFamily="18" charset="0"/>
            </a:endParaRPr>
          </a:p>
          <a:p>
            <a:r>
              <a:rPr lang="ru-RU" sz="1600" dirty="0">
                <a:latin typeface="Times New Roman" pitchFamily="18" charset="0"/>
                <a:cs typeface="Times New Roman" pitchFamily="18" charset="0"/>
              </a:rPr>
              <a:t>История русской литературы </a:t>
            </a:r>
            <a:r>
              <a:rPr lang="ru-RU" sz="1600" dirty="0" smtClean="0">
                <a:latin typeface="Times New Roman" pitchFamily="18" charset="0"/>
                <a:cs typeface="Times New Roman" pitchFamily="18" charset="0"/>
              </a:rPr>
              <a:t>девятнадцатого </a:t>
            </a:r>
            <a:r>
              <a:rPr lang="ru-RU" sz="1600" dirty="0" err="1" smtClean="0">
                <a:latin typeface="Times New Roman" pitchFamily="18" charset="0"/>
                <a:cs typeface="Times New Roman" pitchFamily="18" charset="0"/>
              </a:rPr>
              <a:t>века.В.Кулешов.Отдельное</a:t>
            </a:r>
            <a:r>
              <a:rPr lang="ru-RU" sz="1600" dirty="0" smtClean="0">
                <a:latin typeface="Times New Roman" pitchFamily="18" charset="0"/>
                <a:cs typeface="Times New Roman" pitchFamily="18" charset="0"/>
              </a:rPr>
              <a:t> издание.-Высшая школа,1983-398с.</a:t>
            </a:r>
          </a:p>
          <a:p>
            <a:r>
              <a:rPr lang="ru-RU" sz="1600" dirty="0">
                <a:latin typeface="Times New Roman" pitchFamily="18" charset="0"/>
                <a:cs typeface="Times New Roman" pitchFamily="18" charset="0"/>
              </a:rPr>
              <a:t>История русской живописи в </a:t>
            </a:r>
            <a:r>
              <a:rPr lang="ru-RU" sz="1600" dirty="0" smtClean="0">
                <a:latin typeface="Times New Roman" pitchFamily="18" charset="0"/>
                <a:cs typeface="Times New Roman" pitchFamily="18" charset="0"/>
              </a:rPr>
              <a:t>девятнадцатом </a:t>
            </a:r>
            <a:r>
              <a:rPr lang="ru-RU" sz="1600" dirty="0" err="1" smtClean="0">
                <a:latin typeface="Times New Roman" pitchFamily="18" charset="0"/>
                <a:cs typeface="Times New Roman" pitchFamily="18" charset="0"/>
              </a:rPr>
              <a:t>веке.А.Н.Бенуа</a:t>
            </a:r>
            <a:r>
              <a:rPr lang="ru-RU" sz="1600" dirty="0">
                <a:latin typeface="Times New Roman" pitchFamily="18" charset="0"/>
                <a:cs typeface="Times New Roman" pitchFamily="18" charset="0"/>
              </a:rPr>
              <a:t>. Издатель: </a:t>
            </a:r>
            <a:r>
              <a:rPr lang="ru-RU" sz="1600" dirty="0" smtClean="0">
                <a:latin typeface="Times New Roman" pitchFamily="18" charset="0"/>
                <a:cs typeface="Times New Roman" pitchFamily="18" charset="0"/>
              </a:rPr>
              <a:t>Республика,-Москва,1995.ISBN</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5—250—02524—2.</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377428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268760"/>
            <a:ext cx="6656784" cy="4217641"/>
          </a:xfrm>
        </p:spPr>
        <p:txBody>
          <a:bodyPr>
            <a:normAutofit/>
          </a:bodyPr>
          <a:lstStyle/>
          <a:p>
            <a:pPr indent="0">
              <a:buNone/>
            </a:pPr>
            <a:r>
              <a:rPr lang="ru-RU" sz="3600" b="1" i="1" dirty="0" smtClean="0"/>
              <a:t>   </a:t>
            </a:r>
            <a:r>
              <a:rPr lang="ru-RU" sz="3200" b="1" i="1" dirty="0" smtClean="0">
                <a:latin typeface="Times New Roman" pitchFamily="18" charset="0"/>
                <a:cs typeface="Times New Roman" pitchFamily="18" charset="0"/>
              </a:rPr>
              <a:t>СПАСИБО ЗА ВНИМАНИЕ!</a:t>
            </a:r>
            <a:endParaRPr lang="ru-RU" sz="3200" b="1" i="1"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348880"/>
            <a:ext cx="5545468" cy="31270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2883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628800"/>
            <a:ext cx="6400800" cy="1008112"/>
          </a:xfrm>
        </p:spPr>
        <p:txBody>
          <a:bodyPr>
            <a:normAutofit fontScale="90000"/>
          </a:bodyPr>
          <a:lstStyle/>
          <a:p>
            <a:r>
              <a:rPr lang="en-US" dirty="0" smtClean="0"/>
              <a:t/>
            </a:r>
            <a:br>
              <a:rPr lang="en-US" dirty="0" smtClean="0"/>
            </a:br>
            <a:r>
              <a:rPr lang="ru-RU" dirty="0" smtClean="0"/>
              <a:t/>
            </a:r>
            <a:br>
              <a:rPr lang="ru-RU" dirty="0" smtClean="0"/>
            </a:br>
            <a:r>
              <a:rPr lang="ru-RU" dirty="0" smtClean="0">
                <a:latin typeface="Times New Roman" pitchFamily="18" charset="0"/>
                <a:cs typeface="Times New Roman" pitchFamily="18" charset="0"/>
              </a:rPr>
              <a:t>появляются новые направления</a:t>
            </a:r>
            <a:r>
              <a:rPr lang="en-US" dirty="0" smtClean="0"/>
              <a:t>:</a:t>
            </a:r>
            <a:r>
              <a:rPr lang="ru-RU" dirty="0" smtClean="0"/>
              <a:t/>
            </a:r>
            <a:br>
              <a:rPr lang="ru-RU"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907615"/>
            <a:ext cx="2001375" cy="2329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2123728" y="2276872"/>
            <a:ext cx="2115872" cy="400110"/>
          </a:xfrm>
          <a:prstGeom prst="rect">
            <a:avLst/>
          </a:prstGeom>
        </p:spPr>
        <p:txBody>
          <a:bodyPr wrap="square">
            <a:spAutoFit/>
          </a:bodyPr>
          <a:lstStyle/>
          <a:p>
            <a:r>
              <a:rPr lang="ru-RU" sz="2000" b="1" dirty="0" smtClean="0">
                <a:latin typeface="Times New Roman" pitchFamily="18" charset="0"/>
                <a:cs typeface="Times New Roman" pitchFamily="18" charset="0"/>
              </a:rPr>
              <a:t>Романтизм</a:t>
            </a:r>
            <a:endParaRPr lang="ru-RU" sz="2000" b="1" dirty="0">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706" y="2882030"/>
            <a:ext cx="1727568" cy="23551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Прямоугольник 6"/>
          <p:cNvSpPr/>
          <p:nvPr/>
        </p:nvSpPr>
        <p:spPr>
          <a:xfrm>
            <a:off x="251520" y="5260946"/>
            <a:ext cx="2790056" cy="369332"/>
          </a:xfrm>
          <a:prstGeom prst="rect">
            <a:avLst/>
          </a:prstGeom>
        </p:spPr>
        <p:txBody>
          <a:bodyPr wrap="square">
            <a:spAutoFit/>
          </a:bodyPr>
          <a:lstStyle/>
          <a:p>
            <a:r>
              <a:rPr lang="ru-RU" b="1" dirty="0" err="1" smtClean="0">
                <a:latin typeface="Times New Roman" pitchFamily="18" charset="0"/>
                <a:cs typeface="Times New Roman" pitchFamily="18" charset="0"/>
              </a:rPr>
              <a:t>А.С.Пушкин</a:t>
            </a:r>
            <a:endParaRPr lang="ru-RU" dirty="0">
              <a:latin typeface="Times New Roman" pitchFamily="18" charset="0"/>
              <a:cs typeface="Times New Roman" pitchFamily="18" charset="0"/>
            </a:endParaRPr>
          </a:p>
        </p:txBody>
      </p:sp>
      <p:sp>
        <p:nvSpPr>
          <p:cNvPr id="8" name="Прямоугольник 7"/>
          <p:cNvSpPr/>
          <p:nvPr/>
        </p:nvSpPr>
        <p:spPr>
          <a:xfrm>
            <a:off x="2597706" y="5249554"/>
            <a:ext cx="2425140" cy="369332"/>
          </a:xfrm>
          <a:prstGeom prst="rect">
            <a:avLst/>
          </a:prstGeom>
        </p:spPr>
        <p:txBody>
          <a:bodyPr wrap="square">
            <a:spAutoFit/>
          </a:bodyPr>
          <a:lstStyle/>
          <a:p>
            <a:r>
              <a:rPr lang="ru-RU" b="1" dirty="0" err="1" smtClean="0">
                <a:latin typeface="Times New Roman" pitchFamily="18" charset="0"/>
                <a:cs typeface="Times New Roman" pitchFamily="18" charset="0"/>
              </a:rPr>
              <a:t>В.А.Жуковский</a:t>
            </a:r>
            <a:endParaRPr lang="ru-RU" dirty="0">
              <a:latin typeface="Times New Roman" pitchFamily="18" charset="0"/>
              <a:cs typeface="Times New Roman" pitchFamily="18" charset="0"/>
            </a:endParaRPr>
          </a:p>
        </p:txBody>
      </p:sp>
      <p:sp>
        <p:nvSpPr>
          <p:cNvPr id="9" name="Прямоугольник 8"/>
          <p:cNvSpPr/>
          <p:nvPr/>
        </p:nvSpPr>
        <p:spPr>
          <a:xfrm>
            <a:off x="6084168" y="2388613"/>
            <a:ext cx="4572000" cy="369332"/>
          </a:xfrm>
          <a:prstGeom prst="rect">
            <a:avLst/>
          </a:prstGeom>
        </p:spPr>
        <p:txBody>
          <a:bodyPr>
            <a:spAutoFit/>
          </a:bodyPr>
          <a:lstStyle/>
          <a:p>
            <a:r>
              <a:rPr lang="ru-RU" b="1" dirty="0" smtClean="0">
                <a:latin typeface="Times New Roman" pitchFamily="18" charset="0"/>
                <a:cs typeface="Times New Roman" pitchFamily="18" charset="0"/>
              </a:rPr>
              <a:t>Реализм</a:t>
            </a:r>
            <a:endParaRPr lang="ru-RU" dirty="0">
              <a:latin typeface="Times New Roman" pitchFamily="18" charset="0"/>
              <a:cs typeface="Times New Roman"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675" y="2882030"/>
            <a:ext cx="1797851" cy="23551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Прямоугольник 10"/>
          <p:cNvSpPr/>
          <p:nvPr/>
        </p:nvSpPr>
        <p:spPr>
          <a:xfrm>
            <a:off x="4927523" y="5270430"/>
            <a:ext cx="1876725" cy="369332"/>
          </a:xfrm>
          <a:prstGeom prst="rect">
            <a:avLst/>
          </a:prstGeom>
        </p:spPr>
        <p:txBody>
          <a:bodyPr wrap="square">
            <a:spAutoFit/>
          </a:bodyPr>
          <a:lstStyle/>
          <a:p>
            <a:r>
              <a:rPr lang="ru-RU" b="1" dirty="0" err="1" smtClean="0">
                <a:latin typeface="Times New Roman" pitchFamily="18" charset="0"/>
                <a:cs typeface="Times New Roman" pitchFamily="18" charset="0"/>
              </a:rPr>
              <a:t>И.С.Тургенев</a:t>
            </a:r>
            <a:endParaRPr lang="ru-RU" b="1" dirty="0">
              <a:latin typeface="Times New Roman" pitchFamily="18" charset="0"/>
              <a:cs typeface="Times New Roman" pitchFamily="18" charset="0"/>
            </a:endParaRPr>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952" y="2882030"/>
            <a:ext cx="1892601" cy="23675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Прямоугольник 12"/>
          <p:cNvSpPr/>
          <p:nvPr/>
        </p:nvSpPr>
        <p:spPr>
          <a:xfrm>
            <a:off x="6858000" y="5303578"/>
            <a:ext cx="4572000" cy="369332"/>
          </a:xfrm>
          <a:prstGeom prst="rect">
            <a:avLst/>
          </a:prstGeom>
        </p:spPr>
        <p:txBody>
          <a:bodyPr>
            <a:spAutoFit/>
          </a:bodyPr>
          <a:lstStyle/>
          <a:p>
            <a:r>
              <a:rPr lang="ru-RU" b="1" dirty="0" err="1" smtClean="0">
                <a:latin typeface="Times New Roman" pitchFamily="18" charset="0"/>
                <a:cs typeface="Times New Roman" pitchFamily="18" charset="0"/>
              </a:rPr>
              <a:t>Ф.М.Достоевский</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466038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6400800" cy="685800"/>
          </a:xfrm>
        </p:spPr>
        <p:txBody>
          <a:bodyPr/>
          <a:lstStyle/>
          <a:p>
            <a:r>
              <a:rPr lang="ru-RU" b="1" dirty="0" smtClean="0"/>
              <a:t>РОМАНТИЗМ</a:t>
            </a:r>
            <a:endParaRPr lang="ru-RU" b="1" dirty="0"/>
          </a:p>
        </p:txBody>
      </p:sp>
      <p:sp>
        <p:nvSpPr>
          <p:cNvPr id="3" name="Объект 2"/>
          <p:cNvSpPr>
            <a:spLocks noGrp="1"/>
          </p:cNvSpPr>
          <p:nvPr>
            <p:ph idx="1"/>
          </p:nvPr>
        </p:nvSpPr>
        <p:spPr>
          <a:xfrm>
            <a:off x="827584" y="980728"/>
            <a:ext cx="7920880" cy="11349880"/>
          </a:xfrm>
        </p:spPr>
        <p:txBody>
          <a:bodyPr>
            <a:normAutofit/>
          </a:bodyPr>
          <a:lstStyle/>
          <a:p>
            <a:r>
              <a:rPr lang="ru-RU" sz="1400" b="1" dirty="0">
                <a:latin typeface="Times New Roman" pitchFamily="18" charset="0"/>
                <a:cs typeface="Times New Roman" pitchFamily="18" charset="0"/>
              </a:rPr>
              <a:t>Русский романтизм, в отличие от европейского с его ярко выраженным </a:t>
            </a:r>
            <a:r>
              <a:rPr lang="ru-RU" sz="1400" b="1" dirty="0" err="1">
                <a:latin typeface="Times New Roman" pitchFamily="18" charset="0"/>
                <a:cs typeface="Times New Roman" pitchFamily="18" charset="0"/>
              </a:rPr>
              <a:t>антибуржуазным</a:t>
            </a:r>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 характером</a:t>
            </a:r>
            <a:r>
              <a:rPr lang="ru-RU" sz="1400" b="1" dirty="0">
                <a:latin typeface="Times New Roman" pitchFamily="18" charset="0"/>
                <a:cs typeface="Times New Roman" pitchFamily="18" charset="0"/>
              </a:rPr>
              <a:t>, сохранял большую связь с идеями Просвещения и воспринял часть из них - осуждение крепостного права, пропаганду и защиту просвещения, отстаивание народных </a:t>
            </a:r>
            <a:r>
              <a:rPr lang="ru-RU" sz="1400" b="1" dirty="0" smtClean="0">
                <a:latin typeface="Times New Roman" pitchFamily="18" charset="0"/>
                <a:cs typeface="Times New Roman" pitchFamily="18" charset="0"/>
              </a:rPr>
              <a:t>интересов.</a:t>
            </a:r>
          </a:p>
          <a:p>
            <a:r>
              <a:rPr lang="ru-RU" sz="1400" b="1" dirty="0">
                <a:latin typeface="Times New Roman" pitchFamily="18" charset="0"/>
                <a:cs typeface="Times New Roman" pitchFamily="18" charset="0"/>
              </a:rPr>
              <a:t>Интерес к отечественной истории у поэтов-романтиков порождался чувством высокого патриотизма. Расцветший в период Отечественной войны 1812 года русский романтизм воспринял его как одну из своих идейных основ. В художественном плане романтизм, подобно сентиментализму, уделял большое внимание изображению внутреннего мира человека. Но в отличие от писателей-сентименталистов, которые воспевали "тихую чувствительность" как выражение "томно-горестного сердца", романтики предпочитали изображение необыкновенных приключений и бурных страстей. Вместе с тем безусловной заслугой романтизма, прежде всего его прогрессивного направления, стало выявление действенного, волевого начала в человеке, стремления к высоким целям и идеалам, которые поднимали людей над </a:t>
            </a:r>
            <a:r>
              <a:rPr lang="ru-RU" sz="1400" b="1" dirty="0" smtClean="0">
                <a:latin typeface="Times New Roman" pitchFamily="18" charset="0"/>
                <a:cs typeface="Times New Roman" pitchFamily="18" charset="0"/>
              </a:rPr>
              <a:t>повседневностью</a:t>
            </a:r>
            <a:r>
              <a:rPr lang="en-US" sz="1400" b="1" dirty="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40835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392" y="1196752"/>
            <a:ext cx="7463015" cy="685800"/>
          </a:xfrm>
        </p:spPr>
        <p:txBody>
          <a:bodyPr>
            <a:normAutofit/>
          </a:bodyPr>
          <a:lstStyle/>
          <a:p>
            <a:r>
              <a:rPr lang="ru-RU" sz="3200" b="1" dirty="0" smtClean="0">
                <a:latin typeface="Times New Roman" pitchFamily="18" charset="0"/>
                <a:cs typeface="Times New Roman" pitchFamily="18" charset="0"/>
              </a:rPr>
              <a:t>В.А.ЖУКОВСКИЙ(1783-1852г</a:t>
            </a:r>
            <a:r>
              <a:rPr lang="ru-RU" b="1" dirty="0" smtClean="0"/>
              <a:t>.)</a:t>
            </a:r>
            <a:endParaRPr lang="ru-RU" b="1" dirty="0"/>
          </a:p>
        </p:txBody>
      </p:sp>
      <p:sp>
        <p:nvSpPr>
          <p:cNvPr id="3" name="Объект 2"/>
          <p:cNvSpPr>
            <a:spLocks noGrp="1"/>
          </p:cNvSpPr>
          <p:nvPr>
            <p:ph idx="1"/>
          </p:nvPr>
        </p:nvSpPr>
        <p:spPr>
          <a:xfrm>
            <a:off x="1115616" y="1772816"/>
            <a:ext cx="4640560" cy="3528392"/>
          </a:xfrm>
        </p:spPr>
        <p:txBody>
          <a:bodyPr>
            <a:noAutofit/>
          </a:bodyPr>
          <a:lstStyle/>
          <a:p>
            <a:pPr indent="0">
              <a:buNone/>
            </a:pPr>
            <a:r>
              <a:rPr lang="ru-RU" sz="1600" b="1" dirty="0">
                <a:latin typeface="Times New Roman" pitchFamily="18" charset="0"/>
                <a:cs typeface="Times New Roman" pitchFamily="18" charset="0"/>
              </a:rPr>
              <a:t>Создателем русского романтизма считают Василия Андреевича Жуковского (1783-1852), поэта, чьи полные меланхолии, народных мотивов и мистических образов произведения (баллады «Людмила» 1808 г., «Светлана» 1812 г.) стали образцами стиля новой литературы. Для романтиков характерен интерес к истории. Не случайно В. А. Жуковским была переведена «Одиссея» Гомера. Император ценил заслуги В. А. Жуковского, ему было доверено воспитание наследника престола, будущего Александра II, в 1841 г.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060848"/>
            <a:ext cx="2484083" cy="3358480"/>
          </a:xfrm>
          <a:prstGeom prst="rect">
            <a:avLst/>
          </a:prstGeom>
        </p:spPr>
      </p:pic>
    </p:spTree>
    <p:extLst>
      <p:ext uri="{BB962C8B-B14F-4D97-AF65-F5344CB8AC3E}">
        <p14:creationId xmlns:p14="http://schemas.microsoft.com/office/powerpoint/2010/main" val="206288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96752"/>
            <a:ext cx="6400800" cy="685800"/>
          </a:xfrm>
        </p:spPr>
        <p:txBody>
          <a:bodyPr>
            <a:normAutofit/>
          </a:bodyPr>
          <a:lstStyle/>
          <a:p>
            <a:r>
              <a:rPr lang="ru-RU" sz="3200" b="1" dirty="0" err="1" smtClean="0">
                <a:latin typeface="Times New Roman" pitchFamily="18" charset="0"/>
                <a:cs typeface="Times New Roman" pitchFamily="18" charset="0"/>
              </a:rPr>
              <a:t>А.С.пушкин</a:t>
            </a:r>
            <a:r>
              <a:rPr lang="en-US" sz="3200" b="1" dirty="0">
                <a:latin typeface="Times New Roman" pitchFamily="18" charset="0"/>
                <a:cs typeface="Times New Roman" pitchFamily="18" charset="0"/>
              </a:rPr>
              <a:t>(</a:t>
            </a:r>
            <a:r>
              <a:rPr lang="ru-RU" sz="3200" b="1" dirty="0" smtClean="0">
                <a:latin typeface="Times New Roman" pitchFamily="18" charset="0"/>
                <a:cs typeface="Times New Roman" pitchFamily="18" charset="0"/>
              </a:rPr>
              <a:t>1799-1837Г.</a:t>
            </a:r>
            <a:r>
              <a:rPr lang="en-US"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Объект 2"/>
          <p:cNvSpPr>
            <a:spLocks noGrp="1"/>
          </p:cNvSpPr>
          <p:nvPr>
            <p:ph idx="1"/>
          </p:nvPr>
        </p:nvSpPr>
        <p:spPr>
          <a:xfrm>
            <a:off x="755576" y="1988840"/>
            <a:ext cx="4392488" cy="3816424"/>
          </a:xfrm>
        </p:spPr>
        <p:txBody>
          <a:bodyPr>
            <a:normAutofit fontScale="70000" lnSpcReduction="20000"/>
          </a:bodyPr>
          <a:lstStyle/>
          <a:p>
            <a:pPr indent="0">
              <a:buNone/>
            </a:pPr>
            <a:r>
              <a:rPr lang="ru-RU" sz="2100" b="1" dirty="0">
                <a:latin typeface="Times New Roman" pitchFamily="18" charset="0"/>
                <a:cs typeface="Times New Roman" pitchFamily="18" charset="0"/>
              </a:rPr>
              <a:t> Его восхождение на олимп литературы началось в 1820 году с поэмы «Руслан и Людмила». А «Евгений Онегин» - роман в стихах назвали энциклопедией русской жизни. Эпоху русского романтизма открыли его романтические поэмы «Медный всадник», «Бахчисарайский фонтан», «Цыгане</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Традиции, заложенные им в создании литературных произведений, продолжали </a:t>
            </a:r>
            <a:r>
              <a:rPr lang="ru-RU" sz="2100" b="1" dirty="0" smtClean="0">
                <a:latin typeface="Times New Roman" pitchFamily="18" charset="0"/>
                <a:cs typeface="Times New Roman" pitchFamily="18" charset="0"/>
              </a:rPr>
              <a:t>многие. </a:t>
            </a:r>
            <a:r>
              <a:rPr lang="ru-RU" sz="2100" b="1" dirty="0">
                <a:latin typeface="Times New Roman" pitchFamily="18" charset="0"/>
                <a:cs typeface="Times New Roman" pitchFamily="18" charset="0"/>
              </a:rPr>
              <a:t>Среди них был М. Лермонтов.</a:t>
            </a:r>
            <a:endParaRPr lang="ru-RU" sz="2100" b="1" dirty="0" smtClean="0">
              <a:latin typeface="Times New Roman" pitchFamily="18" charset="0"/>
              <a:cs typeface="Times New Roman" pitchFamily="18" charset="0"/>
            </a:endParaRPr>
          </a:p>
          <a:p>
            <a:r>
              <a:rPr lang="ru-RU" sz="2300" b="1" dirty="0">
                <a:latin typeface="Times New Roman" pitchFamily="18" charset="0"/>
                <a:cs typeface="Times New Roman" pitchFamily="18" charset="0"/>
              </a:rPr>
              <a:t> В.А. </a:t>
            </a:r>
            <a:r>
              <a:rPr lang="ru-RU" sz="2300" b="1" dirty="0" smtClean="0">
                <a:latin typeface="Times New Roman" pitchFamily="18" charset="0"/>
                <a:cs typeface="Times New Roman" pitchFamily="18" charset="0"/>
              </a:rPr>
              <a:t>Тропинин Портрет А.С Пушкина</a:t>
            </a:r>
          </a:p>
          <a:p>
            <a:endParaRPr lang="ru-RU"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359" y="1988840"/>
            <a:ext cx="3096344" cy="3554315"/>
          </a:xfrm>
          <a:prstGeom prst="rect">
            <a:avLst/>
          </a:prstGeom>
        </p:spPr>
      </p:pic>
    </p:spTree>
    <p:extLst>
      <p:ext uri="{BB962C8B-B14F-4D97-AF65-F5344CB8AC3E}">
        <p14:creationId xmlns:p14="http://schemas.microsoft.com/office/powerpoint/2010/main" val="180758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latin typeface="Times New Roman" pitchFamily="18" charset="0"/>
                <a:cs typeface="Times New Roman" pitchFamily="18" charset="0"/>
              </a:rPr>
              <a:t>М.ю.Лермонтов</a:t>
            </a:r>
            <a:r>
              <a:rPr lang="ru-RU" b="1" dirty="0">
                <a:latin typeface="Times New Roman" pitchFamily="18" charset="0"/>
                <a:cs typeface="Times New Roman" pitchFamily="18" charset="0"/>
              </a:rPr>
              <a:t>(</a:t>
            </a:r>
            <a:r>
              <a:rPr lang="ru-RU" b="1" dirty="0" smtClean="0">
                <a:latin typeface="Times New Roman" pitchFamily="18" charset="0"/>
                <a:cs typeface="Times New Roman" pitchFamily="18" charset="0"/>
              </a:rPr>
              <a:t>1814-1841г.)</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786377" y="2082164"/>
            <a:ext cx="4824536" cy="5085184"/>
          </a:xfrm>
        </p:spPr>
        <p:txBody>
          <a:bodyPr>
            <a:noAutofit/>
          </a:bodyPr>
          <a:lstStyle/>
          <a:p>
            <a:pPr indent="0">
              <a:buNone/>
            </a:pPr>
            <a:r>
              <a:rPr lang="ru-RU" sz="1400" b="1" dirty="0">
                <a:latin typeface="Times New Roman" pitchFamily="18" charset="0"/>
                <a:cs typeface="Times New Roman" pitchFamily="18" charset="0"/>
              </a:rPr>
              <a:t>М.Ю. Лермонтов </a:t>
            </a: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открыл своим творчеством новый этап в развитии русской литературы. Основные настроения его поэзии - романтическое разочарование в действительности, чувство одиночества, презрение к общественной </a:t>
            </a:r>
            <a:r>
              <a:rPr lang="ru-RU" sz="1400" b="1" dirty="0" smtClean="0">
                <a:latin typeface="Times New Roman" pitchFamily="18" charset="0"/>
                <a:cs typeface="Times New Roman" pitchFamily="18" charset="0"/>
              </a:rPr>
              <a:t>пассивности. Такие </a:t>
            </a:r>
            <a:r>
              <a:rPr lang="ru-RU" sz="1400" b="1" dirty="0">
                <a:latin typeface="Times New Roman" pitchFamily="18" charset="0"/>
                <a:cs typeface="Times New Roman" pitchFamily="18" charset="0"/>
              </a:rPr>
              <a:t>сокровища </a:t>
            </a:r>
            <a:r>
              <a:rPr lang="ru-RU" sz="1400" b="1" dirty="0" err="1">
                <a:latin typeface="Times New Roman" pitchFamily="18" charset="0"/>
                <a:cs typeface="Times New Roman" pitchFamily="18" charset="0"/>
              </a:rPr>
              <a:t>лермонтовской</a:t>
            </a:r>
            <a:r>
              <a:rPr lang="ru-RU" sz="1400" b="1" dirty="0">
                <a:latin typeface="Times New Roman" pitchFamily="18" charset="0"/>
                <a:cs typeface="Times New Roman" pitchFamily="18" charset="0"/>
              </a:rPr>
              <a:t> поэзии как «Русалка» и «Парус» (1832), «Смерть поэта» и «Узник» (1837), «Дума» и «Бородино» (1838), «Родина» и «Выхожу один я на дорогу...». (1841) - навсегда остались достояниями русских </a:t>
            </a:r>
            <a:r>
              <a:rPr lang="ru-RU" sz="1400" b="1" dirty="0" smtClean="0">
                <a:latin typeface="Times New Roman" pitchFamily="18" charset="0"/>
                <a:cs typeface="Times New Roman" pitchFamily="18" charset="0"/>
              </a:rPr>
              <a:t>читателей</a:t>
            </a:r>
          </a:p>
          <a:p>
            <a:r>
              <a:rPr lang="ru-RU" sz="1400" b="1" dirty="0">
                <a:latin typeface="Times New Roman" pitchFamily="18" charset="0"/>
                <a:cs typeface="Times New Roman" pitchFamily="18" charset="0"/>
              </a:rPr>
              <a:t>П.Е. </a:t>
            </a:r>
            <a:r>
              <a:rPr lang="ru-RU" sz="1400" b="1" dirty="0" err="1" smtClean="0">
                <a:latin typeface="Times New Roman" pitchFamily="18" charset="0"/>
                <a:cs typeface="Times New Roman" pitchFamily="18" charset="0"/>
              </a:rPr>
              <a:t>Заболотский</a:t>
            </a:r>
            <a:r>
              <a:rPr lang="ru-RU" sz="1400" b="1" dirty="0" smtClean="0">
                <a:latin typeface="Times New Roman" pitchFamily="18" charset="0"/>
                <a:cs typeface="Times New Roman" pitchFamily="18" charset="0"/>
              </a:rPr>
              <a:t> Портрет </a:t>
            </a:r>
            <a:r>
              <a:rPr lang="ru-RU" sz="1400" b="1" dirty="0">
                <a:latin typeface="Times New Roman" pitchFamily="18" charset="0"/>
                <a:cs typeface="Times New Roman" pitchFamily="18" charset="0"/>
              </a:rPr>
              <a:t>М.Ю. Лермонтова в ментике лейб-гвардии гусарского полка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060848"/>
            <a:ext cx="2618991" cy="3256776"/>
          </a:xfrm>
          <a:prstGeom prst="rect">
            <a:avLst/>
          </a:prstGeom>
        </p:spPr>
      </p:pic>
    </p:spTree>
    <p:extLst>
      <p:ext uri="{BB962C8B-B14F-4D97-AF65-F5344CB8AC3E}">
        <p14:creationId xmlns:p14="http://schemas.microsoft.com/office/powerpoint/2010/main" val="3288072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851</TotalTime>
  <Words>3832</Words>
  <Application>Microsoft Office PowerPoint</Application>
  <PresentationFormat>Экран (4:3)</PresentationFormat>
  <Paragraphs>171</Paragraphs>
  <Slides>44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Кутюр</vt:lpstr>
      <vt:lpstr>                                                          культура России XIX века</vt:lpstr>
      <vt:lpstr>плАН:</vt:lpstr>
      <vt:lpstr> </vt:lpstr>
      <vt:lpstr>Литература</vt:lpstr>
      <vt:lpstr>  появляются новые направления: </vt:lpstr>
      <vt:lpstr>РОМАНТИЗМ</vt:lpstr>
      <vt:lpstr>В.А.ЖУКОВСКИЙ(1783-1852г.)</vt:lpstr>
      <vt:lpstr>А.С.пушкин(1799-1837Г.)</vt:lpstr>
      <vt:lpstr>М.ю.Лермонтов(1814-1841г.)</vt:lpstr>
      <vt:lpstr>Реализм</vt:lpstr>
      <vt:lpstr>     Ф.М. Достоевский и Л.Н. Толстой</vt:lpstr>
      <vt:lpstr>И.С.Тургенев(1818-1883г.)</vt:lpstr>
      <vt:lpstr>А.н.островский(1823-1886г.)</vt:lpstr>
      <vt:lpstr>Презентация PowerPoint</vt:lpstr>
      <vt:lpstr>Журналы о русской литературе девятнадцатоговека</vt:lpstr>
      <vt:lpstr>Презентация PowerPoint</vt:lpstr>
      <vt:lpstr>Живопись</vt:lpstr>
      <vt:lpstr>Классицизм</vt:lpstr>
      <vt:lpstr>Романтизм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В.М. Васнецов 1848–1926Г. </vt:lpstr>
      <vt:lpstr>Портретная живопись </vt:lpstr>
      <vt:lpstr>Презентация PowerPoint</vt:lpstr>
      <vt:lpstr>Музыка</vt:lpstr>
      <vt:lpstr>А.С. Даргомыжский (1813-1869)</vt:lpstr>
      <vt:lpstr>Презентация PowerPoint</vt:lpstr>
      <vt:lpstr>П.И. Чайковский(1840- 1893 г.)</vt:lpstr>
      <vt:lpstr>ТЕАТР</vt:lpstr>
      <vt:lpstr>Презентация PowerPoint</vt:lpstr>
      <vt:lpstr>аРХИТЕКТУРА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ИСПОЛЬЗУЕМОЙ ЛИТЕРАТУРЫ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РОССИИ 19-НАЧАЛА 20 ВЕКА</dc:title>
  <dc:creator>Liza</dc:creator>
  <cp:lastModifiedBy>777</cp:lastModifiedBy>
  <cp:revision>74</cp:revision>
  <dcterms:created xsi:type="dcterms:W3CDTF">2017-10-27T19:17:15Z</dcterms:created>
  <dcterms:modified xsi:type="dcterms:W3CDTF">2017-11-13T21:02:11Z</dcterms:modified>
</cp:coreProperties>
</file>