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85" r:id="rId3"/>
    <p:sldId id="257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4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9F11C-317C-492E-B729-5AFA55F09EC5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9659C-2755-458B-AB29-39B5EDDA3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3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659C-2755-458B-AB29-39B5EDDA338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8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7.xm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>Запорожская Сечь во второй половине XVII—XVIII в. 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093296"/>
            <a:ext cx="91440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e-BY" sz="1500" b="1" dirty="0">
                <a:solidFill>
                  <a:srgbClr val="002060"/>
                </a:solidFill>
              </a:rPr>
              <a:t>в</a:t>
            </a:r>
            <a:r>
              <a:rPr lang="be-BY" sz="1500" b="1" dirty="0" smtClean="0">
                <a:solidFill>
                  <a:srgbClr val="002060"/>
                </a:solidFill>
              </a:rPr>
              <a:t>ыполнил студент Русецкий </a:t>
            </a:r>
            <a:r>
              <a:rPr lang="be-BY" sz="1500" b="1" dirty="0" smtClean="0">
                <a:solidFill>
                  <a:srgbClr val="002060"/>
                </a:solidFill>
              </a:rPr>
              <a:t>А.А.; </a:t>
            </a:r>
            <a:r>
              <a:rPr lang="be-BY" sz="1500" b="1" dirty="0" smtClean="0">
                <a:solidFill>
                  <a:srgbClr val="002060"/>
                </a:solidFill>
              </a:rPr>
              <a:t>по тексту, консультант </a:t>
            </a:r>
            <a:r>
              <a:rPr lang="be-BY" sz="1500" b="1" dirty="0">
                <a:solidFill>
                  <a:srgbClr val="002060"/>
                </a:solidFill>
              </a:rPr>
              <a:t>по информационной практике и </a:t>
            </a:r>
            <a:r>
              <a:rPr lang="be-BY" sz="1500" b="1" dirty="0" smtClean="0">
                <a:solidFill>
                  <a:srgbClr val="002060"/>
                </a:solidFill>
              </a:rPr>
              <a:t>научный редактор </a:t>
            </a:r>
            <a:r>
              <a:rPr lang="be-BY" sz="1500" b="1" dirty="0">
                <a:solidFill>
                  <a:srgbClr val="002060"/>
                </a:solidFill>
              </a:rPr>
              <a:t>Кохнович В.А.</a:t>
            </a:r>
            <a:endParaRPr lang="ru-RU" sz="1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Запорожская Сечь во второй половине XVII — начале XVIII 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В переписке с российским царем и его чиновниками И. Мазепа всегда обозначал Запорожскую Сечь и кошевого К. Гордиенко как «корень зла» и «источник смуты», хотя в 1709 г. именно К. Гордиенко с запорожцами стал основной силой украинской эмиграции в Бендерах во главе с И. Мазепой. Существование запорожской вольницы, принимавшей беглых крестьян и оппозиционную старшину, вступало в противоречие со строем России и Гетманщины, все более стремившихся к централизации. Еще при гетмане И. Самойловиче было занят городками бассейн р. </a:t>
            </a:r>
            <a:r>
              <a:rPr lang="ru-RU" dirty="0" err="1" smtClean="0"/>
              <a:t>Орель</a:t>
            </a:r>
            <a:r>
              <a:rPr lang="ru-RU" dirty="0" smtClean="0"/>
              <a:t>, а при И. Мазепе начался захват бассейна р. Самары, где построили </a:t>
            </a:r>
            <a:r>
              <a:rPr lang="ru-RU" dirty="0" err="1" smtClean="0"/>
              <a:t>Новобогородицкую</a:t>
            </a:r>
            <a:r>
              <a:rPr lang="ru-RU" dirty="0" smtClean="0"/>
              <a:t> и </a:t>
            </a:r>
            <a:r>
              <a:rPr lang="ru-RU" dirty="0" err="1" smtClean="0"/>
              <a:t>Новосергеевскую</a:t>
            </a:r>
            <a:r>
              <a:rPr lang="ru-RU" dirty="0" smtClean="0"/>
              <a:t> крепости.</a:t>
            </a:r>
          </a:p>
          <a:p>
            <a:pPr>
              <a:buNone/>
            </a:pPr>
            <a:r>
              <a:rPr lang="ru-RU" dirty="0" smtClean="0"/>
              <a:t>	Ценными промысловыми угодьями на р. Самаре запорожцы очень дорожили. Реакцией на давление со стороны гетманов стало сближение сечевиков с Крымом и Турцией, что проявилось еще в 1660-е гг. Заинтересованность Османской империи и Крымского ханства в украинских землях породила феномен «Ханской» и «Турецкой» Украины. Однако давний антагонизм преодолеть не удавалось, и запорожцы вместе с левобережными казацкими полками участвовали в Крымских (1687, 1689) и Азовских (1695, 1696) походах.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Запорожская Сечь во второй половине XVII — начале XVIII в.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К. Гордиенко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И. Мазепа</a:t>
            </a:r>
            <a:endParaRPr lang="ru-RU" dirty="0"/>
          </a:p>
        </p:txBody>
      </p:sp>
      <p:pic>
        <p:nvPicPr>
          <p:cNvPr id="7" name="Содержимое 6" descr="Gordienko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00100" y="3000373"/>
            <a:ext cx="2578425" cy="3286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Содержимое 9" descr="345px-Ivan_Mazep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00695" y="2928935"/>
            <a:ext cx="2214577" cy="330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Запорожская Сечь во второй половине XVII — начале XVIII 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	Обострение отношений запорожцев с гетманом И. Мазепой и Россией происходило в периоды относительной стабилизации международных отношений. Так, после заключения Константинопольского мира 1700 г. между Россией и Турцией на границах двух государств должны были прекратиться боевые действия, разбои и грабеж (казакам и татарам под страхом смерти запрещалось воевать). Но и запорожцы, и татары продолжали нападения друг на друга. Предусмотренная соглашением демаркация границ стала поводом для серьезного беспокойства запорожцев за свое будущее. Присылаемое же из Москвы жалованье в начале XVIII в. не удовлетворяло аппетиты казачества Сечи, и оно не могло отказаться от грабежа, захвата и продажи пленных. Именно это мотивировало во многих случаях низовых казаков к поддержке всевозможных претендентов на гетманство, в частности Петрика в 1690-е гг. Не брезговали сечевики поживиться и за счет разграбления имущества старшины (и не только) на украинских землях. Не желали они терпеть наличия в пределах запорожских владений крепостей </a:t>
            </a:r>
            <a:r>
              <a:rPr lang="ru-RU" sz="1400" dirty="0" err="1" smtClean="0"/>
              <a:t>Новобогородицкой</a:t>
            </a:r>
            <a:r>
              <a:rPr lang="ru-RU" sz="1400" dirty="0" smtClean="0"/>
              <a:t>, </a:t>
            </a:r>
            <a:r>
              <a:rPr lang="ru-RU" sz="1400" dirty="0" err="1" smtClean="0"/>
              <a:t>Новосергеевской</a:t>
            </a:r>
            <a:r>
              <a:rPr lang="ru-RU" sz="1400" dirty="0" smtClean="0"/>
              <a:t>, Каменный Затон. Также недовольны были разрушением турецких крепостей (</a:t>
            </a:r>
            <a:r>
              <a:rPr lang="ru-RU" sz="1400" dirty="0" err="1" smtClean="0"/>
              <a:t>Кизи-Кермен</a:t>
            </a:r>
            <a:r>
              <a:rPr lang="ru-RU" sz="1400" dirty="0" smtClean="0"/>
              <a:t>, </a:t>
            </a:r>
            <a:r>
              <a:rPr lang="ru-RU" sz="1400" dirty="0" err="1" smtClean="0"/>
              <a:t>Тавань</a:t>
            </a:r>
            <a:r>
              <a:rPr lang="ru-RU" sz="1400" dirty="0" smtClean="0"/>
              <a:t>) на Днепре, которые запорожцы считали своей собственностью. Подобное поведение не раз создавало проблемы для России. Например, летом 1701 г. сечевики разграбили караван греческих купцов, что вынудило Петра I компенсировать грекам потери. </a:t>
            </a:r>
            <a:endParaRPr lang="ru-RU" sz="1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Запорожская Сечь во второй половине XVII — начале XVIII 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В начале XVIII в. сложились условия для сближения Запорожья с Крымом и Турцией на почве усиления позиций России в регионе. На рубеже 1702—1703 гг. даже велись переговоры между Крымом и </a:t>
            </a:r>
            <a:r>
              <a:rPr lang="ru-RU" dirty="0" err="1" smtClean="0"/>
              <a:t>Сечью</a:t>
            </a:r>
            <a:r>
              <a:rPr lang="ru-RU" dirty="0" smtClean="0"/>
              <a:t> об общем походе на Москву. Вместе с тем, не будучи стабильной системой, Запорожье не могло четко определиться с внешнеполитическими приоритетами. Зная это, Россия решила обезопасить себя от возможных со стороны сечевиков неприятностей и в 1703 г. направило стольника Ф. Протасьева и подьячего А. Павлова для раздачи жалования. Их миссия быстро достигла успеха — запорожцы усердно заверяли, что низовое войско верно государю и не мыслит присягать крымскому хану. Вместе с тем, акт присяги казаки обещали совершить только после разрушения вновь возведенных в их владениях крепостей. В ответ И. Мазепа предлагал уничтожить «проклятое гнездо запорожцев».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877824"/>
          </a:xfrm>
        </p:spPr>
        <p:txBody>
          <a:bodyPr/>
          <a:lstStyle/>
          <a:p>
            <a:r>
              <a:rPr lang="ru-RU" dirty="0" smtClean="0"/>
              <a:t>			   </a:t>
            </a:r>
            <a:r>
              <a:rPr lang="ru-RU" sz="2400" dirty="0" smtClean="0"/>
              <a:t>Запорожье и Петр 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2066" y="2000240"/>
            <a:ext cx="3664710" cy="46282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Новый виток обострения отношений между Запорожьем и российским правительством произошел в связи с восстанием на Дону под предводительством атамана Кондратия Булавина. Запрет на самостоятельную добычу соли и требование о выдаче беглых нарушали старинные вольности возмущали казаков. В ноябре 1707 г. К. Булавин приезжал на Сечь и призывал запорожцев к совместному выступлению с недовольным донским казачеством. Как и на Дону, </a:t>
            </a:r>
            <a:r>
              <a:rPr lang="ru-RU" dirty="0" err="1" smtClean="0"/>
              <a:t>сирома</a:t>
            </a:r>
            <a:r>
              <a:rPr lang="ru-RU" dirty="0" smtClean="0"/>
              <a:t> (беднейшая часть казачества) откликнулась на призыв, и до 500 добровольцев примкнуло к восстанию. Казацкая рада разрешила К. Булавину зимовать в Кодаке и набирать себе добровольцев, а также отказалась выдать атамана властям. Однако кошевой атаман П. </a:t>
            </a:r>
            <a:r>
              <a:rPr lang="ru-RU" dirty="0" err="1" smtClean="0"/>
              <a:t>Сорочинский</a:t>
            </a:r>
            <a:r>
              <a:rPr lang="ru-RU" dirty="0" smtClean="0"/>
              <a:t>, несмотря на то что был откровенным сторонником Крыма, отказался содействовать К. Булавину. Недовольные сечевики избрали на его место К. Гордиенко. Единства в рядах запорожцев не было, и новый кошевой также не стал поддерживать восстание. К. Булавин с отрядом запорожцев попытался уничтожить </a:t>
            </a:r>
            <a:r>
              <a:rPr lang="ru-RU" dirty="0" err="1" smtClean="0"/>
              <a:t>Новобогородицкую</a:t>
            </a:r>
            <a:r>
              <a:rPr lang="ru-RU" dirty="0" smtClean="0"/>
              <a:t> крепость, но не сумел и в июне 1708 г. выступил на Дон. </a:t>
            </a:r>
          </a:p>
          <a:p>
            <a:endParaRPr lang="ru-RU" dirty="0"/>
          </a:p>
        </p:txBody>
      </p:sp>
      <p:pic>
        <p:nvPicPr>
          <p:cNvPr id="5" name="Содержимое 4" descr="0705-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4819264" cy="47149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Отношения с Россией, первая половина </a:t>
            </a:r>
            <a:r>
              <a:rPr lang="en-US" dirty="0" smtClean="0"/>
              <a:t>XVIII </a:t>
            </a:r>
            <a:r>
              <a:rPr lang="ru-RU" dirty="0" smtClean="0"/>
              <a:t>в. Запорожье и Петр I.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В целом Запорожье находилось в жесткой оппозиции к гетману И. Мазепе. После его неожиданного перехода на сторону Карла ХІІ Петр I пытался привлечь на свою сторону запорожцев, обещая им сохранить прежние вольности и обвиняя гетмана в нарушении казацких свобод. В феврале 1709 г. в Сечь прибыли стольники с царской грамотой и жалованьем, но именно в этот момент проявилось острое недовольство сечевиков строительством крепостей на их территории. И </a:t>
            </a:r>
            <a:r>
              <a:rPr lang="ru-RU" dirty="0" err="1" smtClean="0"/>
              <a:t>сечевая</a:t>
            </a:r>
            <a:r>
              <a:rPr lang="ru-RU" dirty="0" smtClean="0"/>
              <a:t> рада поддержала переход на сторону шведского короля: вопреки прежним противоречиям сыграли свою роль письма И. Мазепы, который призывал запорожцев присоединиться к Швеции, указывая, что именно таким образом Украина и Сечь сумеют сохранить свои старые права и вольности. </a:t>
            </a:r>
          </a:p>
          <a:p>
            <a:pPr>
              <a:buNone/>
            </a:pPr>
            <a:r>
              <a:rPr lang="ru-RU" dirty="0" smtClean="0"/>
              <a:t>	В марте 1709 г. 8 тыс. запорожцев во главе с кошевым атаманом К. Гордиенко выступили из Сечи и примкнули к Карлу ХІІ у села Диканьки возле Полтавы. При посредничестве И. Мазепы был подписан союзный договор Запорожской Сечи со Швецией, согласно которому король гарантировал прежние права и вольности запорожского казачества. Однако оставшиеся в Сечи казаки раскололись и выбрали кошевым атаманом П. </a:t>
            </a:r>
            <a:r>
              <a:rPr lang="ru-RU" dirty="0" err="1" smtClean="0"/>
              <a:t>Сорочинского</a:t>
            </a:r>
            <a:r>
              <a:rPr lang="ru-RU" dirty="0" smtClean="0"/>
              <a:t>. Его избрание должно было содействовать укреплению связей с Крымом и Турцией, в которых и Сечь, и их новый сюзерен стремились найти союзника в борьбе с Россией.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Отношения с Россией, первая половина </a:t>
            </a:r>
            <a:r>
              <a:rPr lang="en-US" dirty="0" smtClean="0"/>
              <a:t>XVIII </a:t>
            </a:r>
            <a:r>
              <a:rPr lang="ru-RU" dirty="0" smtClean="0"/>
              <a:t>в. Запорожье и Петр I.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В ответ Петр I в мае 1709 г. издал манифест, в котором обвинил запорожцев в измене, а условиями прощения обозначал для казаков отказ от прежнего образа жизни и поселение на правах </a:t>
            </a:r>
            <a:r>
              <a:rPr lang="ru-RU" dirty="0" err="1" smtClean="0"/>
              <a:t>посполитых</a:t>
            </a:r>
            <a:r>
              <a:rPr lang="ru-RU" dirty="0" smtClean="0"/>
              <a:t> в Гетманщине. Царь решил воспользоваться прежним советом И. Мазепы и уничтожить Запорожскую Сечь. С этой целью из Киева были направлены три драгунских полка во главе с полковником П. Яковлевым. В мае 1709 г. у с. </a:t>
            </a:r>
            <a:r>
              <a:rPr lang="ru-RU" dirty="0" err="1" smtClean="0"/>
              <a:t>Переволочны</a:t>
            </a:r>
            <a:r>
              <a:rPr lang="ru-RU" dirty="0" smtClean="0"/>
              <a:t> на Днепре российская армия разгромили казацкую флотилию с охранявшим ее 2-х тыс. отрядом. Этой победой была устранена возможность ухода всего </a:t>
            </a:r>
            <a:r>
              <a:rPr lang="ru-RU" dirty="0" err="1" smtClean="0"/>
              <a:t>шведско-украинско-запорожского</a:t>
            </a:r>
            <a:r>
              <a:rPr lang="ru-RU" dirty="0" smtClean="0"/>
              <a:t> войска за Днепр в случае возможного их отступления от Полтавы. </a:t>
            </a:r>
          </a:p>
          <a:p>
            <a:pPr>
              <a:buNone/>
            </a:pPr>
            <a:r>
              <a:rPr lang="ru-RU" dirty="0" smtClean="0"/>
              <a:t>	Осада Сечи началась 7 мая 1709 г., но половодье и упорное сопротивление затянуло ее на неделю, несмотря на наличие у российской армии сильной артиллерии. На помощь осаждавшим пришел глава компанейского (наемного) полка при гетмане И. Мазепе, а затем и И. Скоропадском Игнат Галаган. Он был близко знаком с запорожскими обычаями и, пользуясь доверием к нему сечевиков, убедил тех сдаться. Запорожцы поверили его клятве и были безоружными (сдавшимся была обещана свобода) беспощадно перебиты. Все </a:t>
            </a:r>
            <a:r>
              <a:rPr lang="ru-RU" dirty="0" err="1" smtClean="0"/>
              <a:t>сечевые</a:t>
            </a:r>
            <a:r>
              <a:rPr lang="ru-RU" dirty="0" smtClean="0"/>
              <a:t> строения и даже зимовники, окружавшие Сечь, были уничтожены, а казацкие знамена и другие реликвии вывезены в Москву (Тарас Шевченко впоследствии прозвал Г. Галагана «поганым»). Вслед за расправой над запорожцами Петр І объявил о переходе земель между </a:t>
            </a:r>
            <a:r>
              <a:rPr lang="ru-RU" dirty="0" err="1" smtClean="0"/>
              <a:t>Орелью</a:t>
            </a:r>
            <a:r>
              <a:rPr lang="ru-RU" dirty="0" smtClean="0"/>
              <a:t> и Самарой к Миргородскому полку. Произошедшее возмутило Крым и Турцию, которые тут же объявили о принятии уцелевших казаков (вместе с И. Мазепой они прибыли в г. Бендеры) под свою протекцию.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Отношения с Россией, первая половина </a:t>
            </a:r>
            <a:r>
              <a:rPr lang="en-US" dirty="0" smtClean="0"/>
              <a:t>XVIII </a:t>
            </a:r>
            <a:r>
              <a:rPr lang="ru-RU" dirty="0" smtClean="0"/>
              <a:t>в. Запорожье и Петр I.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После неудачного </a:t>
            </a:r>
            <a:r>
              <a:rPr lang="ru-RU" dirty="0" err="1" smtClean="0"/>
              <a:t>Прутского</a:t>
            </a:r>
            <a:r>
              <a:rPr lang="ru-RU" dirty="0" smtClean="0"/>
              <a:t> похода Петра I в июле 1711 г. был подписан договор, по которому Россия обязывалась разрушить крепости Каменный Затон, Таганрог, Кодак, </a:t>
            </a:r>
            <a:r>
              <a:rPr lang="ru-RU" dirty="0" err="1" smtClean="0"/>
              <a:t>Новобогородицкую</a:t>
            </a:r>
            <a:r>
              <a:rPr lang="ru-RU" dirty="0" smtClean="0"/>
              <a:t>, а также уступала Турции Украину и Запорожье. Формально до 1730-х гг. область прежней Запорожской Сечи перешла под контроль Османской империи. </a:t>
            </a:r>
          </a:p>
          <a:p>
            <a:pPr>
              <a:buNone/>
            </a:pPr>
            <a:r>
              <a:rPr lang="ru-RU" dirty="0" smtClean="0"/>
              <a:t>	Среди украинской эмиграции в г. Бендеры преобладали запорожские казаки во главе с К. Гордиенко. Несмотря на то, что он вместе с избранным гетманом Ф. Орликом составлял и подписал Бендерскую конституцию 1710 г., атаман сечевиков выпросил у крымского хана </a:t>
            </a:r>
            <a:r>
              <a:rPr lang="ru-RU" dirty="0" err="1" smtClean="0"/>
              <a:t>Девлет</a:t>
            </a:r>
            <a:r>
              <a:rPr lang="ru-RU" dirty="0" smtClean="0"/>
              <a:t> </a:t>
            </a:r>
            <a:r>
              <a:rPr lang="ru-RU" dirty="0" err="1" smtClean="0"/>
              <a:t>Герея</a:t>
            </a:r>
            <a:r>
              <a:rPr lang="ru-RU" dirty="0" smtClean="0"/>
              <a:t> ІІ в урочище Алешки (возле современного г. </a:t>
            </a:r>
            <a:r>
              <a:rPr lang="ru-RU" dirty="0" err="1" smtClean="0"/>
              <a:t>Цюрюпинска</a:t>
            </a:r>
            <a:r>
              <a:rPr lang="ru-RU" dirty="0" smtClean="0"/>
              <a:t>) место для основания новой Сечи. </a:t>
            </a:r>
            <a:r>
              <a:rPr lang="ru-RU" dirty="0" err="1" smtClean="0"/>
              <a:t>Алешковская</a:t>
            </a:r>
            <a:r>
              <a:rPr lang="ru-RU" dirty="0" smtClean="0"/>
              <a:t> Сечь не была первым казацким образованием на территории, подвластной Крыму. Еще в 1709—1711 гг. в устье р. Каменка (рядом с современным с. </a:t>
            </a:r>
            <a:r>
              <a:rPr lang="ru-RU" dirty="0" err="1" smtClean="0"/>
              <a:t>Милово</a:t>
            </a:r>
            <a:r>
              <a:rPr lang="ru-RU" dirty="0" smtClean="0"/>
              <a:t> в Херсонской области) существовала Каменская Сечь. Но перед </a:t>
            </a:r>
            <a:r>
              <a:rPr lang="ru-RU" dirty="0" err="1" smtClean="0"/>
              <a:t>Прутским</a:t>
            </a:r>
            <a:r>
              <a:rPr lang="ru-RU" dirty="0" smtClean="0"/>
              <a:t> походом 1711 г. российские войска во главе с генералом И. И. Бутурлиным и несколько левобережных казацких полков выбили </a:t>
            </a:r>
            <a:r>
              <a:rPr lang="be-BY" dirty="0" smtClean="0"/>
              <a:t>каза</a:t>
            </a:r>
            <a:r>
              <a:rPr lang="ru-RU" dirty="0" smtClean="0"/>
              <a:t>ков из Каменской Сечи.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01970"/>
            <a:ext cx="8522494" cy="877824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Алешковская</a:t>
            </a:r>
            <a:r>
              <a:rPr lang="ru-RU" sz="2800" dirty="0" smtClean="0"/>
              <a:t> Сечь. Турецко-крымский фактор в судьбе Сечи.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Основанная в 1711 г. </a:t>
            </a:r>
            <a:r>
              <a:rPr lang="ru-RU" dirty="0" err="1" smtClean="0"/>
              <a:t>Алешковская</a:t>
            </a:r>
            <a:r>
              <a:rPr lang="ru-RU" dirty="0" smtClean="0"/>
              <a:t> Сечь существовала до 1734 г. В 1711—1713 гг. </a:t>
            </a:r>
            <a:r>
              <a:rPr lang="ru-RU" dirty="0" err="1" smtClean="0"/>
              <a:t>алешковцы</a:t>
            </a:r>
            <a:r>
              <a:rPr lang="ru-RU" dirty="0" smtClean="0"/>
              <a:t> участвовали в походах Ф. Орлика на Правобережную Украину. Особое значение в событиях имела политическая и военная активность Крыма. Так, в феврале 1711 г. татары овладели Брацлавом, Богуславом, Немировым, но отказались уступать занятые города Ф. Орлику. Подрывало позиции К. Гордиенко и Ф. Орлика и то, что в казацкой среде существовали разногласия из-за непривычных условий, взаимной давней вражды к татарам. Поэтому основную роль в сохранении союза с Крымом играла личная позиция запорожского кошевого. </a:t>
            </a:r>
          </a:p>
          <a:p>
            <a:endParaRPr lang="ru-RU" dirty="0"/>
          </a:p>
        </p:txBody>
      </p:sp>
      <p:pic>
        <p:nvPicPr>
          <p:cNvPr id="5" name="Содержимое 4" descr="107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388791"/>
            <a:ext cx="5133975" cy="3850481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Алешковская</a:t>
            </a:r>
            <a:r>
              <a:rPr lang="ru-RU" dirty="0" smtClean="0"/>
              <a:t> Сечь. Турецко-крымский фактор в судьбе Сечи.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В 1714 г. вспыхнуло недовольство </a:t>
            </a:r>
            <a:r>
              <a:rPr lang="ru-RU" dirty="0" err="1" smtClean="0"/>
              <a:t>алешковцев</a:t>
            </a:r>
            <a:r>
              <a:rPr lang="ru-RU" dirty="0" smtClean="0"/>
              <a:t>, выбравших кошевым атаманом вместо К. Гордиенко И. </a:t>
            </a:r>
            <a:r>
              <a:rPr lang="ru-RU" dirty="0" err="1" smtClean="0"/>
              <a:t>Малашевича</a:t>
            </a:r>
            <a:r>
              <a:rPr lang="ru-RU" dirty="0" smtClean="0"/>
              <a:t>. Новый кошевой, следуя чаяниям большей части казаков, обратился к Петру І с просьбой разрешить запорожцам возвратиться. Однако царь не отказался от своей линии, которую занял в мае 1709 г., и никоим образом не допускал возрождение Сечи. Сильный удар по интересам запорожцев и гетмана Ф. Орлика нанесла позиция Турции: уже в договоре с Россией в мае 1712 г. она отказалась от претензий на Левобережье и Киев, хотя по условиям </a:t>
            </a:r>
            <a:r>
              <a:rPr lang="ru-RU" dirty="0" err="1" smtClean="0"/>
              <a:t>Адрианопольского</a:t>
            </a:r>
            <a:r>
              <a:rPr lang="ru-RU" dirty="0" smtClean="0"/>
              <a:t> мира в июне 1713 г. Россия, в свою очередь, должна была срыть все крепости в пределах прежнего Войска Запорожского. Россия также передавала во владения Крыма земли на юг от реки </a:t>
            </a:r>
            <a:r>
              <a:rPr lang="ru-RU" dirty="0" err="1" smtClean="0"/>
              <a:t>Орель</a:t>
            </a:r>
            <a:r>
              <a:rPr lang="ru-RU" dirty="0" smtClean="0"/>
              <a:t>. Таким образом </a:t>
            </a:r>
            <a:r>
              <a:rPr lang="ru-RU" dirty="0" err="1" smtClean="0"/>
              <a:t>алешковцы</a:t>
            </a:r>
            <a:r>
              <a:rPr lang="ru-RU" dirty="0" smtClean="0"/>
              <a:t> оказались в числе ханских подданных. </a:t>
            </a:r>
          </a:p>
          <a:p>
            <a:pPr>
              <a:buNone/>
            </a:pPr>
            <a:r>
              <a:rPr lang="ru-RU" dirty="0" smtClean="0"/>
              <a:t>	Крымское ханство приняло запорожцев под свою протекцию на правах особой орды, обязав казаков военной службой и выполнением крепостной повинности в пользу хана. Они получали от хана жалованье за военную службу — «</a:t>
            </a:r>
            <a:r>
              <a:rPr lang="ru-RU" dirty="0" err="1" smtClean="0"/>
              <a:t>айлык</a:t>
            </a:r>
            <a:r>
              <a:rPr lang="ru-RU" dirty="0" smtClean="0"/>
              <a:t>». </a:t>
            </a:r>
            <a:r>
              <a:rPr lang="ru-RU" dirty="0" err="1" smtClean="0"/>
              <a:t>Алешковцы</a:t>
            </a:r>
            <a:r>
              <a:rPr lang="ru-RU" dirty="0" smtClean="0"/>
              <a:t> участвовали и в работах по укреплению </a:t>
            </a:r>
            <a:r>
              <a:rPr lang="ru-RU" dirty="0" err="1" smtClean="0"/>
              <a:t>Перекопской</a:t>
            </a:r>
            <a:r>
              <a:rPr lang="ru-RU" dirty="0" smtClean="0"/>
              <a:t> линии. Вместе с тем, казаки были освобождены от налогов в пользу хана, получили право владения землей, промыслами и ведением торговли с соседними землями. Ситуацию усугубляли злоупотребления ханских чиновников, </a:t>
            </a:r>
            <a:r>
              <a:rPr lang="ru-RU" dirty="0" err="1" smtClean="0"/>
              <a:t>неопредолимая</a:t>
            </a:r>
            <a:r>
              <a:rPr lang="ru-RU" dirty="0" smtClean="0"/>
              <a:t> подозрительность и внутренняя неприязнь бывших противников. Всего в </a:t>
            </a:r>
            <a:r>
              <a:rPr lang="ru-RU" dirty="0" err="1" smtClean="0"/>
              <a:t>Алешковской</a:t>
            </a:r>
            <a:r>
              <a:rPr lang="ru-RU" dirty="0" smtClean="0"/>
              <a:t> Сечи проживало в разное время от 7,25 до 13 тыс. человек.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ru-RU" dirty="0" smtClean="0"/>
              <a:t>Структура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/>
          </a:bodyPr>
          <a:lstStyle/>
          <a:p>
            <a:pPr marL="452628" indent="-342900">
              <a:buNone/>
            </a:pPr>
            <a:r>
              <a:rPr lang="ru-RU" sz="1400" b="1" dirty="0" smtClean="0"/>
              <a:t>  1. Внутреннее устройство Запорожской Сечи и хозяйственные занятия ее населения. </a:t>
            </a:r>
          </a:p>
          <a:p>
            <a:pPr marL="452628" indent="-342900">
              <a:buNone/>
            </a:pPr>
            <a:endParaRPr lang="ru-RU" sz="1200" b="1" dirty="0" smtClean="0"/>
          </a:p>
          <a:p>
            <a:pPr marL="452628" indent="-342900"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2. </a:t>
            </a:r>
            <a:r>
              <a:rPr lang="ru-RU" sz="1400" b="1" dirty="0" smtClean="0"/>
              <a:t>Запорожская Сечь во второй половине XVII — начале XVIII в.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3. </a:t>
            </a:r>
            <a:r>
              <a:rPr lang="ru-RU" sz="1400" b="1" dirty="0" smtClean="0"/>
              <a:t>Отношения с Россией, первая половина </a:t>
            </a:r>
            <a:r>
              <a:rPr lang="en-US" sz="1400" b="1" dirty="0" smtClean="0"/>
              <a:t>XVIII </a:t>
            </a:r>
            <a:r>
              <a:rPr lang="ru-RU" sz="1400" b="1" dirty="0" smtClean="0"/>
              <a:t>в. Запорожье и Петр I.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4. </a:t>
            </a:r>
            <a:r>
              <a:rPr lang="ru-RU" sz="1400" b="1" dirty="0" err="1" smtClean="0"/>
              <a:t>Алешковская</a:t>
            </a:r>
            <a:r>
              <a:rPr lang="ru-RU" sz="1400" b="1" dirty="0" smtClean="0"/>
              <a:t> Сечь. Турецко-крымский фактор в судьбе Сечи.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5. </a:t>
            </a:r>
            <a:r>
              <a:rPr lang="ru-RU" sz="1400" b="1" dirty="0" smtClean="0"/>
              <a:t>Новая (</a:t>
            </a:r>
            <a:r>
              <a:rPr lang="ru-RU" sz="1400" b="1" dirty="0" err="1" smtClean="0"/>
              <a:t>Пидпильненская</a:t>
            </a:r>
            <a:r>
              <a:rPr lang="ru-RU" sz="1400" b="1" dirty="0" smtClean="0"/>
              <a:t>) Сечь.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6. </a:t>
            </a:r>
            <a:r>
              <a:rPr lang="ru-RU" sz="1400" b="1" dirty="0" smtClean="0"/>
              <a:t>Конец запорожской вольницы.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200" b="1" dirty="0" smtClean="0"/>
              <a:t>  7. </a:t>
            </a:r>
            <a:r>
              <a:rPr lang="ru-RU" sz="1400" b="1" dirty="0" smtClean="0"/>
              <a:t>Задунайская Сечь и основание Черноморского казачьего войска. </a:t>
            </a:r>
            <a:endParaRPr lang="ru-RU" sz="1200" b="1" dirty="0" smtClean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214282" y="1571612"/>
            <a:ext cx="500098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214282" y="2428868"/>
            <a:ext cx="500098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214282" y="3214686"/>
            <a:ext cx="500098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214282" y="3929066"/>
            <a:ext cx="500098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214282" y="4643446"/>
            <a:ext cx="500098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214282" y="5286388"/>
            <a:ext cx="500098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rId8" action="ppaction://hlinksldjump" highlightClick="1"/>
          </p:cNvPr>
          <p:cNvSpPr/>
          <p:nvPr/>
        </p:nvSpPr>
        <p:spPr>
          <a:xfrm>
            <a:off x="214282" y="6072206"/>
            <a:ext cx="500098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Алешковская</a:t>
            </a:r>
            <a:r>
              <a:rPr lang="ru-RU" dirty="0" smtClean="0"/>
              <a:t> Сечь. Турецко-крымский фактор в судьбе Сечи.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После </a:t>
            </a:r>
            <a:r>
              <a:rPr lang="ru-RU" dirty="0" err="1" smtClean="0"/>
              <a:t>Ништадтского</a:t>
            </a:r>
            <a:r>
              <a:rPr lang="ru-RU" dirty="0" smtClean="0"/>
              <a:t> мира 1721 г. сторонникам союза с Крымом в среде запорожцев был нанесен мощный удар. Возрос международный авторитет России, что сказалось на симпатиях обитателей </a:t>
            </a:r>
            <a:r>
              <a:rPr lang="ru-RU" dirty="0" err="1" smtClean="0"/>
              <a:t>Алешковской</a:t>
            </a:r>
            <a:r>
              <a:rPr lang="ru-RU" dirty="0" smtClean="0"/>
              <a:t> Сечи. Однако в 1722 г. Петр І упразднил гетманство и ввел правление Малороссийской коллегии, что побудило гетмана-изгоя Ф. Орлика вернуться из Швеции в турецкие владения и вновь готовить поход в Украину. Он встречался с королями Франции, Швеции,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, турецким султаном и крымскими ханами, пытаясь инициировать коалицию против России. Однако в тех условиях этого достичь не удалось. </a:t>
            </a:r>
          </a:p>
          <a:p>
            <a:pPr>
              <a:buNone/>
            </a:pPr>
            <a:r>
              <a:rPr lang="ru-RU" dirty="0" smtClean="0"/>
              <a:t>	Значительно ухудшились позиции сторонников возрождения автономных Украины и Сечи после восстановления в 1727 г. на Левобережье гетманства. В 1728 г. казаки восстали против К. Гордиенко и его сторонников и избрали кошевым атаманом Ивана Гусака, под предводительством которого значительная их часть совершили переход в </a:t>
            </a:r>
            <a:r>
              <a:rPr lang="ru-RU" dirty="0" err="1" smtClean="0"/>
              <a:t>Чертомлыкскую</a:t>
            </a:r>
            <a:r>
              <a:rPr lang="ru-RU" dirty="0" smtClean="0"/>
              <a:t> Сечь. Царское правительство запретило </a:t>
            </a:r>
            <a:r>
              <a:rPr lang="ru-RU" dirty="0" err="1" smtClean="0"/>
              <a:t>алешковцам</a:t>
            </a:r>
            <a:r>
              <a:rPr lang="ru-RU" dirty="0" smtClean="0"/>
              <a:t> восстановление Старой Сечи, но несколько тысяч казаков 2 года прожили возле нее, после чего опять вернулись на юг. Оставшиеся на Каменке и вернувшиеся казаки вновь избрали кошевым К. Гордиенко, который до смерти в 1733 г. оставался непримиримым врагом России. Ситуация вновь поменялась в 1733 г., когда Россия и Турция усиленно готовились к очередной войне. Императрица Анна Иоанновна разрешила сечевикам вернуться в российское подданство, и в марте 1734 г. почти 30 тыс. казаков во главе с кошевым И. </a:t>
            </a:r>
            <a:r>
              <a:rPr lang="ru-RU" dirty="0" err="1" smtClean="0"/>
              <a:t>Малашевичем</a:t>
            </a:r>
            <a:r>
              <a:rPr lang="ru-RU" dirty="0" smtClean="0"/>
              <a:t> основали на р. </a:t>
            </a:r>
            <a:r>
              <a:rPr lang="ru-RU" dirty="0" err="1" smtClean="0"/>
              <a:t>Подпильной</a:t>
            </a:r>
            <a:r>
              <a:rPr lang="ru-RU" dirty="0" smtClean="0"/>
              <a:t> Новую Сечь — Покровскую крепость.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Подписание мирного договора в </a:t>
            </a:r>
            <a:r>
              <a:rPr lang="ru-RU" sz="2800" dirty="0" err="1" smtClean="0"/>
              <a:t>Ништадте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Подписание_мирного_договора_в_Ништадт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14488"/>
            <a:ext cx="5167598" cy="432435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5852" y="6000768"/>
            <a:ext cx="6143668" cy="571504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30 августа 1721. Гравюра П. </a:t>
            </a:r>
            <a:r>
              <a:rPr lang="ru-RU" dirty="0" err="1" smtClean="0"/>
              <a:t>Шенка</a:t>
            </a:r>
            <a:r>
              <a:rPr lang="ru-RU" dirty="0" smtClean="0"/>
              <a:t>. 1721 год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(</a:t>
            </a:r>
            <a:r>
              <a:rPr lang="ru-RU" dirty="0" err="1" smtClean="0"/>
              <a:t>Пидпильненская</a:t>
            </a:r>
            <a:r>
              <a:rPr lang="ru-RU" dirty="0" smtClean="0"/>
              <a:t>) Сечь.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Новая Сечь располагалась на изгибе р. </a:t>
            </a:r>
            <a:r>
              <a:rPr lang="ru-RU" dirty="0" err="1" smtClean="0"/>
              <a:t>Пидпильной</a:t>
            </a:r>
            <a:r>
              <a:rPr lang="ru-RU" dirty="0" smtClean="0"/>
              <a:t> и существовала в 1734—1775 гг. Российская администрация сразу же создала возле Новой Сечи крепость с армейским гарнизоном — т. н. «</a:t>
            </a:r>
            <a:r>
              <a:rPr lang="ru-RU" dirty="0" err="1" smtClean="0"/>
              <a:t>Новосеченский</a:t>
            </a:r>
            <a:r>
              <a:rPr lang="ru-RU" dirty="0" smtClean="0"/>
              <a:t> ретраншемент». Летом 1734 г. киевский генерал-губернатор Иоганн </a:t>
            </a:r>
            <a:r>
              <a:rPr lang="ru-RU" dirty="0" err="1" smtClean="0"/>
              <a:t>Бернгард</a:t>
            </a:r>
            <a:r>
              <a:rPr lang="ru-RU" dirty="0" smtClean="0"/>
              <a:t> </a:t>
            </a:r>
            <a:r>
              <a:rPr lang="ru-RU" dirty="0" err="1" smtClean="0"/>
              <a:t>Вейсбах</a:t>
            </a:r>
            <a:r>
              <a:rPr lang="ru-RU" dirty="0" smtClean="0"/>
              <a:t> провел в Лубнах переговоры с казаками, по итогам которых императрица признала за Новой </a:t>
            </a:r>
            <a:r>
              <a:rPr lang="ru-RU" dirty="0" err="1" smtClean="0"/>
              <a:t>Сечью</a:t>
            </a:r>
            <a:r>
              <a:rPr lang="ru-RU" dirty="0" smtClean="0"/>
              <a:t> права на все прежние владения Запорожья. Этих земли получили официальное называние «Вольности Войска Запорожского». Казакам возвращались права самоуправления и вновь выдавалось жалование из российской казны за военную службу. </a:t>
            </a:r>
          </a:p>
          <a:p>
            <a:endParaRPr lang="ru-RU" dirty="0"/>
          </a:p>
        </p:txBody>
      </p:sp>
      <p:pic>
        <p:nvPicPr>
          <p:cNvPr id="5" name="Содержимое 4" descr="350px-Запорожская_сечь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606" y="1857364"/>
            <a:ext cx="4966336" cy="4500593"/>
          </a:xfrm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464315" y="4393413"/>
            <a:ext cx="1000132" cy="7858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(</a:t>
            </a:r>
            <a:r>
              <a:rPr lang="ru-RU" dirty="0" err="1" smtClean="0"/>
              <a:t>Пидпильненская</a:t>
            </a:r>
            <a:r>
              <a:rPr lang="ru-RU" dirty="0" smtClean="0"/>
              <a:t>) Сечь.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Произошли существенные изменения во внутреннем устройстве Сечи. Так, быстро снижалось значение войсковой рады и возрастала роль старшины, которая на своих узких радах решала все текущие дела. Также как в Гетманщине в свое время, происходило закрепление выборных должностей за одними и теми же лицами, хотя формально войсковые рады избирали должностных лиц на один год. Например, П. </a:t>
            </a:r>
            <a:r>
              <a:rPr lang="ru-RU" dirty="0" err="1" smtClean="0"/>
              <a:t>Калнышевский</a:t>
            </a:r>
            <a:r>
              <a:rPr lang="ru-RU" dirty="0" smtClean="0"/>
              <a:t> был кошевым атаманом в 1762 г. и в 1765—1775 гг. Власть кошевого атамана крепла, и он по своим полномочиям, богатству и влиянию становился фигурой на Сечи, подобной И. Мазепе в Левобережье. Также возросла роль куренных атаманов, подобно полковникам в Гетманщине. </a:t>
            </a:r>
          </a:p>
          <a:p>
            <a:pPr>
              <a:buNone/>
            </a:pPr>
            <a:r>
              <a:rPr lang="ru-RU" dirty="0" smtClean="0"/>
              <a:t>	Основным занятием казаков Новой Сечи была военная служба и охрана границ с Османской империей. Активным было их участие в войнах с Турцией в 1735—1739 гг. и 1768—1774 гг. Вместе с тем, преобладающие развитие получила новая для Сечи тенденция — росла роль семейных казаков-домохозяев, а также хозяйственное освоение владений с помощью поселенцев извне. Большое значение для развития земледелия и промыслов во владениях Сечи имел приток беглых крепостных. К 1775 г. на землях «Вольностей Войска Запорожского» проживало до 100 тыс. человек (с учетом окраин, которые были отняты правительством для создания новых подчиненных ему областей — Новой Сербии, </a:t>
            </a:r>
            <a:r>
              <a:rPr lang="ru-RU" dirty="0" err="1" smtClean="0"/>
              <a:t>Славяно-Сербии</a:t>
            </a:r>
            <a:r>
              <a:rPr lang="ru-RU" dirty="0" smtClean="0"/>
              <a:t>, Новороссийской губернии).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(</a:t>
            </a:r>
            <a:r>
              <a:rPr lang="ru-RU" dirty="0" err="1" smtClean="0"/>
              <a:t>Пидпильненская</a:t>
            </a:r>
            <a:r>
              <a:rPr lang="ru-RU" dirty="0" smtClean="0"/>
              <a:t>) Сечь.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Несмотря на то, что и ранее Сечь не была однородной, в новых условиях все более значимый характер приобретало социальное расслоение, подобно тому процессу, что происходил в Малороссии. Это провоцировало многочисленные восстания, чему содействовали прочные связи, которые существовали между сечевиками и гайдамаками Правобережной Украины. Известны восстания на Сечи в 1749, 1754, 1758, 1759, 1761 и 1768 гг. Особенных размеров приобрело возмущение в начале 1768 г.: под воздействием «</a:t>
            </a:r>
            <a:r>
              <a:rPr lang="ru-RU" dirty="0" err="1" smtClean="0"/>
              <a:t>колиивщины</a:t>
            </a:r>
            <a:r>
              <a:rPr lang="ru-RU" dirty="0" smtClean="0"/>
              <a:t>» сечевики восстали во время очередных перевыборов старшины на войсковой раде. Запорожская </a:t>
            </a:r>
            <a:r>
              <a:rPr lang="ru-RU" dirty="0" err="1" smtClean="0"/>
              <a:t>сирома</a:t>
            </a:r>
            <a:r>
              <a:rPr lang="ru-RU" dirty="0" smtClean="0"/>
              <a:t> выгнала кошевого П. </a:t>
            </a:r>
            <a:r>
              <a:rPr lang="ru-RU" dirty="0" err="1" smtClean="0"/>
              <a:t>Калнышевского</a:t>
            </a:r>
            <a:r>
              <a:rPr lang="ru-RU" dirty="0" smtClean="0"/>
              <a:t> со старшиной и разграбила их имущество. Восставшие планировали уйти в Турцию вместе с артиллерией и казной, но были перехвачены и разбиты российскими войсками. </a:t>
            </a:r>
          </a:p>
          <a:p>
            <a:pPr>
              <a:buNone/>
            </a:pPr>
            <a:r>
              <a:rPr lang="ru-RU" dirty="0" smtClean="0"/>
              <a:t>	Растущая </a:t>
            </a:r>
            <a:r>
              <a:rPr lang="ru-RU" dirty="0" err="1" smtClean="0"/>
              <a:t>пророссийская</a:t>
            </a:r>
            <a:r>
              <a:rPr lang="ru-RU" dirty="0" smtClean="0"/>
              <a:t> позиция </a:t>
            </a:r>
            <a:r>
              <a:rPr lang="ru-RU" dirty="0" err="1" smtClean="0"/>
              <a:t>сечевой</a:t>
            </a:r>
            <a:r>
              <a:rPr lang="ru-RU" dirty="0" smtClean="0"/>
              <a:t> старшины, обособившейся от рядового казачества, позволила еще в 1750—1764 гг. управление Запорожьем безболезненно передать в руки гетмана К. Разумовского.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запорожской вольницы.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России огромное значение приобретало экономическое освоение плодородных владений «Вольностей Войска Запорожского». Особенно значимым этот фактор стал с середины XVIII в., что было связано с достижением Россией (и ее украинских территорий) необходимого уровня социального и военно-технического развития, которое позволяло превозмочь многовековое давление кочевых народов степной зоны Евразии, прежде всего крымских татар. В 1752 г. на территории </a:t>
            </a:r>
            <a:r>
              <a:rPr lang="ru-RU" dirty="0" err="1" smtClean="0"/>
              <a:t>Бугогардовской</a:t>
            </a:r>
            <a:r>
              <a:rPr lang="ru-RU" dirty="0" smtClean="0"/>
              <a:t> и </a:t>
            </a:r>
            <a:r>
              <a:rPr lang="ru-RU" dirty="0" err="1" smtClean="0"/>
              <a:t>Кодакской</a:t>
            </a:r>
            <a:r>
              <a:rPr lang="ru-RU" dirty="0" smtClean="0"/>
              <a:t> </a:t>
            </a:r>
            <a:r>
              <a:rPr lang="ru-RU" dirty="0" err="1" smtClean="0"/>
              <a:t>паланок</a:t>
            </a:r>
            <a:r>
              <a:rPr lang="ru-RU" dirty="0" smtClean="0"/>
              <a:t> была образована Новая Сербия, населяемая сербами, венграми, </a:t>
            </a:r>
            <a:r>
              <a:rPr lang="ru-RU" dirty="0" err="1" smtClean="0"/>
              <a:t>молдованами</a:t>
            </a:r>
            <a:r>
              <a:rPr lang="ru-RU" dirty="0" smtClean="0"/>
              <a:t>, болгарами, греками. В 1753 г. на левом берегу Днепра возникла </a:t>
            </a:r>
            <a:r>
              <a:rPr lang="ru-RU" dirty="0" err="1" smtClean="0"/>
              <a:t>Славяно-Сербия</a:t>
            </a:r>
            <a:r>
              <a:rPr lang="ru-RU" dirty="0" smtClean="0"/>
              <a:t>. В 1754 г. по соседству с крепостью Св. Елизаветы появился </a:t>
            </a:r>
            <a:r>
              <a:rPr lang="ru-RU" dirty="0" err="1" smtClean="0"/>
              <a:t>Новослободский</a:t>
            </a:r>
            <a:r>
              <a:rPr lang="ru-RU" dirty="0" smtClean="0"/>
              <a:t> полк. Во взаимных земельных спорах новообразованных районов и Новой Сечи российское правительство неизменно игнорировала права сечевиков.</a:t>
            </a:r>
          </a:p>
          <a:p>
            <a:endParaRPr lang="ru-RU" dirty="0"/>
          </a:p>
        </p:txBody>
      </p:sp>
      <p:pic>
        <p:nvPicPr>
          <p:cNvPr id="5" name="Содержимое 4" descr="bank_3854_189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5000660" cy="3964809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запорожской вольницы.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686800" cy="4608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	Тревожным для сечевиков стал 1764 г., когда из состава Новой Сербии, </a:t>
            </a:r>
            <a:r>
              <a:rPr lang="ru-RU" sz="1400" dirty="0" err="1" smtClean="0"/>
              <a:t>Славяно-Сербии</a:t>
            </a:r>
            <a:r>
              <a:rPr lang="ru-RU" sz="1400" dirty="0" smtClean="0"/>
              <a:t> и «Заднепровских мест» была образована Новороссийская губерния с центром в Кременчуге. Она существовала в 1764—1783 гг. и стала своеобразным инструментом интеграции Запорожья в состав России. В 1775 г. губерния была разделена на 3 провинции: Кременчугскую, Екатерининскую и </a:t>
            </a:r>
            <a:r>
              <a:rPr lang="ru-RU" sz="1400" dirty="0" err="1" smtClean="0"/>
              <a:t>Елисаветградскую</a:t>
            </a:r>
            <a:r>
              <a:rPr lang="ru-RU" sz="1400" dirty="0" smtClean="0"/>
              <a:t>. Губернская администрация рассматривала область «Вольностей Войска Запорожского» как «порожние» (т. е. вольные) земли и всячески содействовала притоку поселенцев в регион. В 1760-е гг. началось переселение в </a:t>
            </a:r>
            <a:r>
              <a:rPr lang="ru-RU" sz="1400" dirty="0" err="1" smtClean="0"/>
              <a:t>Новороссию</a:t>
            </a:r>
            <a:r>
              <a:rPr lang="ru-RU" sz="1400" dirty="0" smtClean="0"/>
              <a:t> масс немецких колонистов, хотя до конца XVIII в. решающее значение в деле освоения края имел приток поселенцев из украинских земель, Молдовы, российских старообрядцев. Если в 1730-е гг. наступление на владение Сечи обеспечила возникшая тогда Украинская укрепленная линия, то окончательному поглощению края способствовало сооружение в 1770 г. на его южных границах (от Днепра до Азова) Днепровской линии из 7 крепостей. По образному выражению, Сечь была «убрана в мешок», который осталось лишь «завязать». </a:t>
            </a:r>
          </a:p>
          <a:p>
            <a:pPr>
              <a:buNone/>
            </a:pPr>
            <a:r>
              <a:rPr lang="ru-RU" sz="1400" dirty="0" smtClean="0"/>
              <a:t>	По итогам российско-турецкой войны 1768—1774 гг. Османской империи в Северном Причерноморье было нанесено сокрушительное поражение. </a:t>
            </a:r>
            <a:r>
              <a:rPr lang="ru-RU" sz="1400" dirty="0" err="1" smtClean="0"/>
              <a:t>Кучюк-Кайнарджийский</a:t>
            </a:r>
            <a:r>
              <a:rPr lang="ru-RU" sz="1400" dirty="0" smtClean="0"/>
              <a:t> мирный договор 1774 г. обеспечил России присоединение земель между Южным Бугом и Доном до Черного и Азовского морей и </a:t>
            </a:r>
            <a:r>
              <a:rPr lang="ru-RU" sz="1400" dirty="0" err="1" smtClean="0"/>
              <a:t>Перекопского</a:t>
            </a:r>
            <a:r>
              <a:rPr lang="ru-RU" sz="1400" dirty="0" smtClean="0"/>
              <a:t> перешейка. Крым становился независимым от Турции, что позволяло России вмешиваться во внутренние дела ханства и ставило вопрос о его </a:t>
            </a:r>
            <a:r>
              <a:rPr lang="ru-RU" sz="1400" dirty="0" err="1" smtClean="0"/>
              <a:t>поглащении</a:t>
            </a:r>
            <a:r>
              <a:rPr lang="ru-RU" sz="1400" dirty="0" smtClean="0"/>
              <a:t> империей. Россия удерживала ряд крепостей (Керчь, </a:t>
            </a:r>
            <a:r>
              <a:rPr lang="ru-RU" sz="1400" dirty="0" err="1" smtClean="0"/>
              <a:t>Еникале</a:t>
            </a:r>
            <a:r>
              <a:rPr lang="ru-RU" sz="1400" dirty="0" smtClean="0"/>
              <a:t>, Азов, </a:t>
            </a:r>
            <a:r>
              <a:rPr lang="ru-RU" sz="1400" dirty="0" err="1" smtClean="0"/>
              <a:t>Кинбурн</a:t>
            </a:r>
            <a:r>
              <a:rPr lang="ru-RU" sz="1400" dirty="0" smtClean="0"/>
              <a:t>), что лишало своего значения как Днепровскую укрепленную линию, так и Сечь. </a:t>
            </a:r>
            <a:endParaRPr lang="ru-RU" sz="1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запорожской вольницы.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В начале 1775 г. для России стало нецелесообразным существование Запорожья как форпоста и буфера на юге страны. В апреле 1775 г. Екатерина II приняла принципиальное решение об окончательном упразднении Запорожской Сечи. Деятельно направлял ее инициативу наместник в Малороссии Г. А. Потемкин. Для ликвидации Сечи было привлечено до 100 тыс. российских солдат и донские казачьи полки, которые возвращались с театра боевых действий с Турцией и Крымом. Под командованием </a:t>
            </a:r>
            <a:r>
              <a:rPr lang="ru-RU" dirty="0" err="1" smtClean="0"/>
              <a:t>генерал-поручика</a:t>
            </a:r>
            <a:r>
              <a:rPr lang="ru-RU" dirty="0" smtClean="0"/>
              <a:t> Петра Текели в июне 1775 г. 10 тыс. </a:t>
            </a:r>
            <a:r>
              <a:rPr lang="ru-RU" dirty="0" err="1" smtClean="0"/>
              <a:t>росссийская</a:t>
            </a:r>
            <a:r>
              <a:rPr lang="ru-RU" dirty="0" smtClean="0"/>
              <a:t> армия окружили Новую Сечь и была затребована капитуляция сечевиков. В Сечи находилось 3 тыс. старых казаков, которые после </a:t>
            </a:r>
            <a:r>
              <a:rPr lang="ru-RU" dirty="0" err="1" smtClean="0"/>
              <a:t>бурних</a:t>
            </a:r>
            <a:r>
              <a:rPr lang="ru-RU" dirty="0" smtClean="0"/>
              <a:t> споров на созванной раде решили сдаться на милость царского генерала. Часть </a:t>
            </a:r>
            <a:r>
              <a:rPr lang="ru-RU" dirty="0" err="1" smtClean="0"/>
              <a:t>сечевой</a:t>
            </a:r>
            <a:r>
              <a:rPr lang="ru-RU" dirty="0" smtClean="0"/>
              <a:t> старшины, в том числе кошевой атаман П. </a:t>
            </a:r>
            <a:r>
              <a:rPr lang="ru-RU" dirty="0" err="1" smtClean="0"/>
              <a:t>Калнышевский</a:t>
            </a:r>
            <a:r>
              <a:rPr lang="ru-RU" dirty="0" smtClean="0"/>
              <a:t>, судья П. Головатый и войсковой писарь И. </a:t>
            </a:r>
            <a:r>
              <a:rPr lang="ru-RU" dirty="0" err="1" smtClean="0"/>
              <a:t>Глоба</a:t>
            </a:r>
            <a:r>
              <a:rPr lang="ru-RU" dirty="0" smtClean="0"/>
              <a:t>, были сосланы в Сибирь. </a:t>
            </a:r>
          </a:p>
          <a:p>
            <a:pPr>
              <a:buNone/>
            </a:pPr>
            <a:r>
              <a:rPr lang="ru-RU" dirty="0" smtClean="0"/>
              <a:t>	В августе 1775 г. последовал императорский манифест, согласно которому само имя «запорожский казак» было поставлено вне закона и его употребление расценивалось как оскорбление императорской власти. Область Запорожского Коша вошла в состав Новороссийской и Азовской губерний. Важным мероприятием правительства по упрочнению своего контроля над новыми землями стала раздача в прежних владениях Запорожья имений российскому дворянству: К. Разумовский получил 35 тыс. десятин, Г. А. Потемкин — 150 тыс., А. А. Вяземский — 200 тыс. Сечевики должны были записаться или в одни из двух иррегулярных </a:t>
            </a:r>
            <a:r>
              <a:rPr lang="ru-RU" dirty="0" err="1" smtClean="0"/>
              <a:t>пикинерских</a:t>
            </a:r>
            <a:r>
              <a:rPr lang="ru-RU" dirty="0" smtClean="0"/>
              <a:t> полков, или в мещанское или крестьянское сословие.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Задунайская Сечь и основание Черноморского казачьего войска.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Большая часть сечевиков (свыше 9 тыс.) бежала в Османскую империю и </a:t>
            </a:r>
            <a:r>
              <a:rPr lang="ru-RU" dirty="0" err="1" smtClean="0"/>
              <a:t>осела</a:t>
            </a:r>
            <a:r>
              <a:rPr lang="ru-RU" dirty="0" smtClean="0"/>
              <a:t> возле Очакова. Российское правительство пыталось убедить казаков вернуться, но те получили от султана земли в устье Дуная и Днестра и основали в 1778 г. Задунайскую Сечь, существовавшую в 1778—1828 гг. По своему устройству она копировала Запорожскую Сечь. Казаки получили права владения землями, а также промыслов и торговли, за что предоставляли султану 1 тыс. отряд в помощь во время войны. Проблемными стали отношения запорожцев с «</a:t>
            </a:r>
            <a:r>
              <a:rPr lang="ru-RU" dirty="0" err="1" smtClean="0"/>
              <a:t>некрасовцами</a:t>
            </a:r>
            <a:r>
              <a:rPr lang="ru-RU" dirty="0" smtClean="0"/>
              <a:t>» — потомками донских казаков, которые бежали во владения султана в 1708 г. после поражения восстания К. Булавина. Во главе с Игнатием Некрасовым они поселились на Кубани, но под натиском российской армии в 1739 г. переселились в устье Дуная. Здесь две группы казаков постоянно конфликтовали, особенно из-за мест для рыболовных промыслов. </a:t>
            </a:r>
            <a:endParaRPr lang="ru-RU" dirty="0"/>
          </a:p>
        </p:txBody>
      </p:sp>
      <p:pic>
        <p:nvPicPr>
          <p:cNvPr id="10" name="Содержимое 9" descr="800px-Alex_K_Chornomorske_Kozacke_Viysko.svg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142984"/>
            <a:ext cx="5102225" cy="3667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85720" y="4857760"/>
            <a:ext cx="3857652" cy="14287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1400" b="1" i="1" dirty="0" smtClean="0"/>
              <a:t>Флаги Черноморского казачьего войска (1. Военное знамя 1788 года 3. Куренные значки 1788 года, пожалованные Екатериной ІІ. 2. Знамёна 1803 года, пожалованные Александром І.)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Задунайская Сечь и основание Черноморского казачьего войска.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285992"/>
            <a:ext cx="3686172" cy="42885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Чрезвычайно обострились отношения между сечевиками и </a:t>
            </a:r>
            <a:r>
              <a:rPr lang="ru-RU" dirty="0" err="1" smtClean="0"/>
              <a:t>некрасовцами</a:t>
            </a:r>
            <a:r>
              <a:rPr lang="ru-RU" dirty="0" smtClean="0"/>
              <a:t> во время российско-турецкой войны 1787—1791 гг. Часть запорожцев покинула Задунайскую Сечь и переселилась в Россию, где из них в 1788 г. было сформировано Войско верных казаков. Для него отводились земли между Южным Бугом и Днестром с административным центром в г. </a:t>
            </a:r>
            <a:r>
              <a:rPr lang="ru-RU" dirty="0" err="1" smtClean="0"/>
              <a:t>Слободзея</a:t>
            </a:r>
            <a:r>
              <a:rPr lang="ru-RU" dirty="0" smtClean="0"/>
              <a:t>. Атаманом был избран Сидор Белый, а после его гибели при осаде Очакова в июне 1788 г. атаманом стал </a:t>
            </a:r>
            <a:r>
              <a:rPr lang="ru-RU" dirty="0" err="1" smtClean="0"/>
              <a:t>Захарий</a:t>
            </a:r>
            <a:r>
              <a:rPr lang="ru-RU" dirty="0" smtClean="0"/>
              <a:t> </a:t>
            </a:r>
            <a:r>
              <a:rPr lang="ru-RU" dirty="0" err="1" smtClean="0"/>
              <a:t>Чепега</a:t>
            </a:r>
            <a:r>
              <a:rPr lang="ru-RU" dirty="0" smtClean="0"/>
              <a:t>. Однако бразды реального управления находились в руках «начальника Малороссии» князя Г. А. Потемкина. В 1790 г. «верные казаки» проявили себя при взятии Измаила, а в 1794 г. — при подавлении восстания Т. </a:t>
            </a:r>
            <a:r>
              <a:rPr lang="ru-RU" dirty="0" err="1" smtClean="0"/>
              <a:t>Костюшко</a:t>
            </a:r>
            <a:r>
              <a:rPr lang="ru-RU" dirty="0" smtClean="0"/>
              <a:t> и штурме Варшавы.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ртём\Desktop\311424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4543892" cy="3027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Внутреннее устройство Запорожской Сечи и хозяйственные занятия ее населения.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>
                <a:cs typeface="Arial" pitchFamily="34" charset="0"/>
              </a:rPr>
              <a:t>	Запорожская Сечь — независимое, порой полунезависимое, казацкое государственно-военное образование, которое существовало на землях Южной Украины с 1555 г. до июня 1775 г. Сечь представляла собой укрепленное место (засека, сечь — укрепления из дерева), но под общим названием «Сечь» понималось все не определенное четко пространство, как его называли «Кош», где жили и вели хозяйственно-промысловую деятельность запорожские казаки. Эта территория изначально занимала Великий Луг (пойма Днепра на юг от о. </a:t>
            </a:r>
            <a:r>
              <a:rPr lang="ru-RU" sz="2900" dirty="0" err="1" smtClean="0">
                <a:cs typeface="Arial" pitchFamily="34" charset="0"/>
              </a:rPr>
              <a:t>Хортица</a:t>
            </a:r>
            <a:r>
              <a:rPr lang="ru-RU" sz="2900" dirty="0" smtClean="0">
                <a:cs typeface="Arial" pitchFamily="34" charset="0"/>
              </a:rPr>
              <a:t> общей площадью 400 км² с множеством протоков, стариц и островов). </a:t>
            </a:r>
          </a:p>
          <a:p>
            <a:pPr>
              <a:buNone/>
            </a:pPr>
            <a:r>
              <a:rPr lang="ru-RU" sz="2900" dirty="0" smtClean="0">
                <a:cs typeface="Arial" pitchFamily="34" charset="0"/>
              </a:rPr>
              <a:t>	Цвет казачества составляли «сечевики», но преобладали т. н. «</a:t>
            </a:r>
            <a:r>
              <a:rPr lang="ru-RU" sz="2900" dirty="0" err="1" smtClean="0">
                <a:cs typeface="Arial" pitchFamily="34" charset="0"/>
              </a:rPr>
              <a:t>зимовые</a:t>
            </a:r>
            <a:r>
              <a:rPr lang="ru-RU" sz="2900" dirty="0" smtClean="0">
                <a:cs typeface="Arial" pitchFamily="34" charset="0"/>
              </a:rPr>
              <a:t> казаки», которые проживала не в Сечи, а в разбросанных по всему Запорожскому Кошу («кочевью») хуторах («зимовниках»). Вообще владения «Вольностей Войска Запорожского» распространялись от Южного Буга на западе до р. </a:t>
            </a:r>
            <a:r>
              <a:rPr lang="ru-RU" sz="2900" dirty="0" err="1" smtClean="0">
                <a:cs typeface="Arial" pitchFamily="34" charset="0"/>
              </a:rPr>
              <a:t>Кальмиус</a:t>
            </a:r>
            <a:r>
              <a:rPr lang="ru-RU" sz="2900" dirty="0" smtClean="0">
                <a:cs typeface="Arial" pitchFamily="34" charset="0"/>
              </a:rPr>
              <a:t> на востоке. На севере они ограничивались рекой </a:t>
            </a:r>
            <a:r>
              <a:rPr lang="ru-RU" sz="2900" dirty="0" err="1" smtClean="0">
                <a:cs typeface="Arial" pitchFamily="34" charset="0"/>
              </a:rPr>
              <a:t>Орель</a:t>
            </a:r>
            <a:r>
              <a:rPr lang="ru-RU" sz="2900" dirty="0" smtClean="0">
                <a:cs typeface="Arial" pitchFamily="34" charset="0"/>
              </a:rPr>
              <a:t> (со времен И. Мазепы — рекой Самара), а на юге — ареалом татарских и ногайских кочевий.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Задунайская Сечь и основание Черноморского казачьего войска.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285992"/>
            <a:ext cx="4043362" cy="478634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1790 г., в связи с переселением «верных казаков» на Черноморскую пограничную линию (сначала на р. Ея, а затем на правый берег Кубани от устья р. Лабы до Азовского моря), Войско верных казаков было переименовано в Черноморское казачье войско. Под таким названием оно существовало до 1860 г., когда было переименовано в Кубанское казацкое войско. В Черноморском казачьем войске сохранялись многие запорожские традиции: выборность старшины, подразделение на курени (их насчитывалось 40). В 1795 г. были введены Правила для управления Черноморским казачьим войском, согласно которым создавались 5 округов, которые копировали систему прежних </a:t>
            </a:r>
            <a:r>
              <a:rPr lang="ru-RU" dirty="0" err="1" smtClean="0"/>
              <a:t>паланок</a:t>
            </a:r>
            <a:r>
              <a:rPr lang="ru-RU" dirty="0" smtClean="0"/>
              <a:t>. Кроме того, с 1801 г. существовало разделение на полки (их насчитывалось 20). Быстро росла численность нового казачьего войска: если в 1792 г. насчитывалось до 14,5 тыс. поселенцев, то в 1801 г. их было уже 32,6 тыс.</a:t>
            </a:r>
          </a:p>
          <a:p>
            <a:endParaRPr lang="ru-RU" dirty="0"/>
          </a:p>
        </p:txBody>
      </p:sp>
      <p:pic>
        <p:nvPicPr>
          <p:cNvPr id="2050" name="Picture 2" descr="C:\Users\Артём\Desktop\Black_sea_cossac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74" y="2285988"/>
            <a:ext cx="2358662" cy="329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ртём\Desktop\Black_sea_cossack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285992"/>
            <a:ext cx="231453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572140"/>
            <a:ext cx="2071702" cy="9953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000" dirty="0" smtClean="0"/>
              <a:t>Казак </a:t>
            </a:r>
            <a:r>
              <a:rPr lang="ru-RU" sz="1000" dirty="0" err="1" smtClean="0"/>
              <a:t>конно-артиллерийских</a:t>
            </a:r>
            <a:r>
              <a:rPr lang="ru-RU" sz="1000" dirty="0" smtClean="0"/>
              <a:t> батарей Черноморского Казачьего войска. 1840-1845.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14612" y="5643578"/>
            <a:ext cx="2143140" cy="85248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000" dirty="0" smtClean="0"/>
              <a:t>Трубач </a:t>
            </a:r>
            <a:r>
              <a:rPr lang="ru-RU" sz="1000" dirty="0" err="1" smtClean="0"/>
              <a:t>конно-артиллерийских</a:t>
            </a:r>
            <a:r>
              <a:rPr lang="ru-RU" sz="1000" dirty="0" smtClean="0"/>
              <a:t> батарей Черноморского Казачьего войска. 1840-1845.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Задунайская Сечь и основание Черноморского казачьего войска.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В 1792 г. по условиям </a:t>
            </a:r>
            <a:r>
              <a:rPr lang="ru-RU" dirty="0" err="1" smtClean="0"/>
              <a:t>Ясского</a:t>
            </a:r>
            <a:r>
              <a:rPr lang="ru-RU" dirty="0" smtClean="0"/>
              <a:t> мира Бессарабия (область между р. Днестр, Прут и Дунай) отходила к России и задунайским сечевикам была выделена местность </a:t>
            </a:r>
            <a:r>
              <a:rPr lang="ru-RU" dirty="0" err="1" smtClean="0"/>
              <a:t>Катерлец</a:t>
            </a:r>
            <a:r>
              <a:rPr lang="ru-RU" dirty="0" smtClean="0"/>
              <a:t> для переноса Сечи в самое устье Дуная. Перед этим, в 1791 г., запорожцы напали на главное поселение </a:t>
            </a:r>
            <a:r>
              <a:rPr lang="ru-RU" dirty="0" err="1" smtClean="0"/>
              <a:t>некрасовцев</a:t>
            </a:r>
            <a:r>
              <a:rPr lang="ru-RU" dirty="0" smtClean="0"/>
              <a:t> с. </a:t>
            </a:r>
            <a:r>
              <a:rPr lang="ru-RU" dirty="0" err="1" smtClean="0"/>
              <a:t>Дунавцы</a:t>
            </a:r>
            <a:r>
              <a:rPr lang="ru-RU" dirty="0" smtClean="0"/>
              <a:t> и изгнали основную их часть из области, пожалованной сечевикам султаном. </a:t>
            </a:r>
            <a:r>
              <a:rPr lang="ru-RU" dirty="0" err="1" smtClean="0"/>
              <a:t>Некрасовцы</a:t>
            </a:r>
            <a:r>
              <a:rPr lang="ru-RU" dirty="0" smtClean="0"/>
              <a:t> (</a:t>
            </a:r>
            <a:r>
              <a:rPr lang="ru-RU" dirty="0" err="1" smtClean="0"/>
              <a:t>ок</a:t>
            </a:r>
            <a:r>
              <a:rPr lang="ru-RU" dirty="0" smtClean="0"/>
              <a:t>. 5 тыс. человек) переселились в окрестности г. </a:t>
            </a:r>
            <a:r>
              <a:rPr lang="ru-RU" dirty="0" err="1" smtClean="0"/>
              <a:t>Энос</a:t>
            </a:r>
            <a:r>
              <a:rPr lang="ru-RU" dirty="0" smtClean="0"/>
              <a:t> в Восточной Фракии и на оз. </a:t>
            </a:r>
            <a:r>
              <a:rPr lang="ru-RU" dirty="0" err="1" smtClean="0"/>
              <a:t>Майнос</a:t>
            </a:r>
            <a:r>
              <a:rPr lang="ru-RU" dirty="0" smtClean="0"/>
              <a:t> (Куш) в Западной Армении. Их часть в </a:t>
            </a:r>
            <a:r>
              <a:rPr lang="ru-RU" dirty="0" err="1" smtClean="0"/>
              <a:t>Добрудже</a:t>
            </a:r>
            <a:r>
              <a:rPr lang="ru-RU" dirty="0" smtClean="0"/>
              <a:t> (историческая область в дельте Дуная), в отличие от выходцев с Запорожья, были староверами и враждовали с задунайскими сечевиками. Они быстро сливались с беглыми российскими </a:t>
            </a:r>
            <a:r>
              <a:rPr lang="ru-RU" dirty="0" err="1" smtClean="0"/>
              <a:t>старообрядцами-липованами</a:t>
            </a:r>
            <a:r>
              <a:rPr lang="ru-RU" dirty="0" smtClean="0"/>
              <a:t>. В 1794 г. остатки </a:t>
            </a:r>
            <a:r>
              <a:rPr lang="ru-RU" dirty="0" err="1" smtClean="0"/>
              <a:t>некрасовцев</a:t>
            </a:r>
            <a:r>
              <a:rPr lang="ru-RU" dirty="0" smtClean="0"/>
              <a:t> уничтожили Сечь в </a:t>
            </a:r>
            <a:r>
              <a:rPr lang="ru-RU" dirty="0" err="1" smtClean="0"/>
              <a:t>Катерлевце</a:t>
            </a:r>
            <a:r>
              <a:rPr lang="ru-RU" dirty="0" smtClean="0"/>
              <a:t>, но задунайские казаки основали новую Сечь на </a:t>
            </a:r>
            <a:r>
              <a:rPr lang="ru-RU" dirty="0" err="1" smtClean="0"/>
              <a:t>Браиловском</a:t>
            </a:r>
            <a:r>
              <a:rPr lang="ru-RU" dirty="0" smtClean="0"/>
              <a:t> острове. </a:t>
            </a:r>
          </a:p>
          <a:p>
            <a:pPr>
              <a:buNone/>
            </a:pPr>
            <a:r>
              <a:rPr lang="ru-RU" dirty="0" smtClean="0"/>
              <a:t>	Противостояние двух ветвей казацкого населения в устье Дуная продолжалось до 1814 г. В 1812 г. </a:t>
            </a:r>
            <a:r>
              <a:rPr lang="ru-RU" dirty="0" err="1" smtClean="0"/>
              <a:t>некрасовцы</a:t>
            </a:r>
            <a:r>
              <a:rPr lang="ru-RU" dirty="0" smtClean="0"/>
              <a:t> воспользовались амнистией императора Александра І и вернулись в Россию, а их остатки были изгнаны задунайскими казаками в 1814 г. из с. Верхний </a:t>
            </a:r>
            <a:r>
              <a:rPr lang="ru-RU" dirty="0" err="1" smtClean="0"/>
              <a:t>Дунавец</a:t>
            </a:r>
            <a:r>
              <a:rPr lang="ru-RU" dirty="0" smtClean="0"/>
              <a:t> в Анатолию (область в Малой Азии). На территории Верхнего </a:t>
            </a:r>
            <a:r>
              <a:rPr lang="ru-RU" dirty="0" err="1" smtClean="0"/>
              <a:t>Дунавца</a:t>
            </a:r>
            <a:r>
              <a:rPr lang="ru-RU" dirty="0" smtClean="0"/>
              <a:t> была основана последняя Задунайская Сечь, которая существовала до 1828 г., когда большая часть задунайских сечевиков также вернулась в Россию.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8167685" y="6076949"/>
            <a:ext cx="500066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43900" y="5857892"/>
            <a:ext cx="571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Карта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тём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4995872" cy="5767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2514600" cy="8382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Внутреннее устройство Запорожской Сечи и хозяйственные занятия ее населения. 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400420" cy="4779982"/>
          </a:xfrm>
        </p:spPr>
        <p:txBody>
          <a:bodyPr>
            <a:normAutofit fontScale="85000" lnSpcReduction="10000"/>
          </a:bodyPr>
          <a:lstStyle/>
          <a:p>
            <a:r>
              <a:rPr lang="ru-RU" sz="1700" dirty="0" smtClean="0"/>
              <a:t>Всего исторически насчитывают 8 Сечей. Первой </a:t>
            </a:r>
            <a:r>
              <a:rPr lang="ru-RU" sz="1700" dirty="0" err="1" smtClean="0"/>
              <a:t>Сечью</a:t>
            </a:r>
            <a:r>
              <a:rPr lang="ru-RU" sz="1700" dirty="0" smtClean="0"/>
              <a:t> 1555—1557 гг. считается </a:t>
            </a:r>
            <a:r>
              <a:rPr lang="ru-RU" sz="1700" dirty="0" err="1" smtClean="0"/>
              <a:t>Хортицкая</a:t>
            </a:r>
            <a:r>
              <a:rPr lang="ru-RU" sz="1700" dirty="0" smtClean="0"/>
              <a:t> (от о. </a:t>
            </a:r>
            <a:r>
              <a:rPr lang="ru-RU" sz="1700" dirty="0" err="1" smtClean="0"/>
              <a:t>Хортица</a:t>
            </a:r>
            <a:r>
              <a:rPr lang="ru-RU" sz="1700" dirty="0" smtClean="0"/>
              <a:t>), с 15</a:t>
            </a:r>
            <a:r>
              <a:rPr lang="be-BY" sz="1700" dirty="0" smtClean="0"/>
              <a:t>6</a:t>
            </a:r>
            <a:r>
              <a:rPr lang="ru-RU" sz="1700" dirty="0" smtClean="0"/>
              <a:t>0-х до 159</a:t>
            </a:r>
            <a:r>
              <a:rPr lang="be-BY" sz="1700" dirty="0" smtClean="0"/>
              <a:t>3</a:t>
            </a:r>
            <a:r>
              <a:rPr lang="ru-RU" sz="1700" dirty="0" smtClean="0"/>
              <a:t> г. существовала </a:t>
            </a:r>
            <a:r>
              <a:rPr lang="ru-RU" sz="1700" dirty="0" err="1" smtClean="0"/>
              <a:t>Томаковская</a:t>
            </a:r>
            <a:r>
              <a:rPr lang="ru-RU" sz="1700" dirty="0" smtClean="0"/>
              <a:t> Сечь (о. Томаковка на одноименной реке), в 1593—1638 гг. — </a:t>
            </a:r>
            <a:r>
              <a:rPr lang="ru-RU" sz="1700" dirty="0" err="1" smtClean="0"/>
              <a:t>Базавлуцкая</a:t>
            </a:r>
            <a:r>
              <a:rPr lang="ru-RU" sz="1700" dirty="0" smtClean="0"/>
              <a:t> (о. </a:t>
            </a:r>
            <a:r>
              <a:rPr lang="ru-RU" sz="1700" dirty="0" err="1" smtClean="0"/>
              <a:t>Базавлук</a:t>
            </a:r>
            <a:r>
              <a:rPr lang="ru-RU" sz="1700" dirty="0" smtClean="0"/>
              <a:t>), в 163</a:t>
            </a:r>
            <a:r>
              <a:rPr lang="be-BY" sz="1700" dirty="0" smtClean="0"/>
              <a:t>8</a:t>
            </a:r>
            <a:r>
              <a:rPr lang="ru-RU" sz="1700" dirty="0" smtClean="0"/>
              <a:t>—1652 гг. — Никитинская (урочище Никитин Рог на территории современного г. Никополь), в 1652—1709 гг. — </a:t>
            </a:r>
            <a:r>
              <a:rPr lang="ru-RU" sz="1700" dirty="0" err="1" smtClean="0"/>
              <a:t>Чертомлыкская</a:t>
            </a:r>
            <a:r>
              <a:rPr lang="ru-RU" sz="1700" dirty="0" smtClean="0"/>
              <a:t> (в устье р. Чертомлык), в 1709—1711 и 1730—1734 гг. — Каменская (на р. Каменка в низовье Днепра), в 1734—1775 гг. — Новая, или П</a:t>
            </a:r>
            <a:r>
              <a:rPr lang="be-BY" sz="1700" dirty="0" smtClean="0"/>
              <a:t>о</a:t>
            </a:r>
            <a:r>
              <a:rPr lang="ru-RU" sz="1700" dirty="0" err="1" smtClean="0"/>
              <a:t>дпильненская</a:t>
            </a:r>
            <a:r>
              <a:rPr lang="ru-RU" sz="1700" dirty="0" smtClean="0"/>
              <a:t> (на р. П</a:t>
            </a:r>
            <a:r>
              <a:rPr lang="be-BY" sz="1700" dirty="0" smtClean="0"/>
              <a:t>о</a:t>
            </a:r>
            <a:r>
              <a:rPr lang="ru-RU" sz="1700" dirty="0" err="1" smtClean="0"/>
              <a:t>дпильная</a:t>
            </a:r>
            <a:r>
              <a:rPr lang="ru-RU" sz="1700" dirty="0" smtClean="0"/>
              <a:t>). Кроме того, в 1711—1734 гг. в урочище Алешки на </a:t>
            </a:r>
            <a:r>
              <a:rPr lang="ru-RU" sz="1700" dirty="0" err="1" smtClean="0"/>
              <a:t>Кардашинском</a:t>
            </a:r>
            <a:r>
              <a:rPr lang="ru-RU" sz="1700" dirty="0" smtClean="0"/>
              <a:t> лимане Днепра (близ Херсона) существовала </a:t>
            </a:r>
            <a:r>
              <a:rPr lang="ru-RU" sz="1700" dirty="0" err="1" smtClean="0"/>
              <a:t>Алешковская</a:t>
            </a:r>
            <a:r>
              <a:rPr lang="ru-RU" sz="1700" dirty="0" smtClean="0"/>
              <a:t> Сечь, которая подчинялась крымскому хану. Под протекцией турецкого султана в 1775—1828 гг. в устье Дуная известна Задунайская Сечь.</a:t>
            </a:r>
          </a:p>
          <a:p>
            <a:endParaRPr lang="ru-RU" dirty="0"/>
          </a:p>
        </p:txBody>
      </p:sp>
      <p:pic>
        <p:nvPicPr>
          <p:cNvPr id="5" name="Содержимое 4" descr="Запорожская_Сечь_кар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928670"/>
            <a:ext cx="4902460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Внутреннее устройство Запорожской Сечи и хозяйственные занятия ее населения.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Собственно в Сечи (или Коше, казацкой крепости) находились войсковая канцелярия, арсенал, школа, церковь, дома старшины и складские помещения, а также 38 куреней (казарм), в которых жили </a:t>
            </a:r>
            <a:r>
              <a:rPr lang="ru-RU" dirty="0" err="1" smtClean="0"/>
              <a:t>сечевые</a:t>
            </a:r>
            <a:r>
              <a:rPr lang="ru-RU" dirty="0" smtClean="0"/>
              <a:t> казаки. Курени были основными военными и административно-хозяйственными единицами и назывались по </a:t>
            </a:r>
            <a:r>
              <a:rPr lang="ru-RU" dirty="0" err="1" smtClean="0"/>
              <a:t>городамв</a:t>
            </a:r>
            <a:r>
              <a:rPr lang="ru-RU" dirty="0" smtClean="0"/>
              <a:t>, из которых происходили их основатели (</a:t>
            </a:r>
            <a:r>
              <a:rPr lang="ru-RU" dirty="0" err="1" smtClean="0"/>
              <a:t>Каневский</a:t>
            </a:r>
            <a:r>
              <a:rPr lang="ru-RU" dirty="0" smtClean="0"/>
              <a:t>, Полтавский, </a:t>
            </a:r>
            <a:r>
              <a:rPr lang="ru-RU" dirty="0" err="1" smtClean="0"/>
              <a:t>Переяславский</a:t>
            </a:r>
            <a:r>
              <a:rPr lang="ru-RU" dirty="0" smtClean="0"/>
              <a:t> и т. д.). Большая часть казаков жило вне Сечи (Коша), формируя военно-административные округа — </a:t>
            </a:r>
            <a:r>
              <a:rPr lang="ru-RU" dirty="0" err="1" smtClean="0"/>
              <a:t>паланки</a:t>
            </a:r>
            <a:r>
              <a:rPr lang="ru-RU" dirty="0" smtClean="0"/>
              <a:t>. В наибольшей степени это характеризовало Новую Сечь 1734—1775 гг., во времена которой широко развернулась мирная хозяйственная деятельность запорожских казаков (в отличие от предыдущих времен военных походов за добычей). </a:t>
            </a:r>
          </a:p>
          <a:p>
            <a:pPr>
              <a:buNone/>
            </a:pPr>
            <a:r>
              <a:rPr lang="ru-RU" dirty="0" smtClean="0"/>
              <a:t>	На момент упразднения Запорожской Сечи в 1775 г. на ее территории находилось 45 сел и 1601 хутор («зимовник») с населением около 60 тыс. человек, из которых крестьяне (</a:t>
            </a:r>
            <a:r>
              <a:rPr lang="ru-RU" dirty="0" err="1" smtClean="0"/>
              <a:t>посполитые</a:t>
            </a:r>
            <a:r>
              <a:rPr lang="ru-RU" dirty="0" smtClean="0"/>
              <a:t>) составляли 36 тыс. В Новой Сечи до 1768 г. насчитывалось 5, затем 8 </a:t>
            </a:r>
            <a:r>
              <a:rPr lang="ru-RU" dirty="0" err="1" smtClean="0"/>
              <a:t>паланок</a:t>
            </a:r>
            <a:r>
              <a:rPr lang="ru-RU" dirty="0" smtClean="0"/>
              <a:t> (</a:t>
            </a:r>
            <a:r>
              <a:rPr lang="ru-RU" dirty="0" err="1" smtClean="0"/>
              <a:t>Бугогардиевская</a:t>
            </a:r>
            <a:r>
              <a:rPr lang="ru-RU" dirty="0" smtClean="0"/>
              <a:t>, </a:t>
            </a:r>
            <a:r>
              <a:rPr lang="ru-RU" dirty="0" err="1" smtClean="0"/>
              <a:t>Ингульская</a:t>
            </a:r>
            <a:r>
              <a:rPr lang="ru-RU" dirty="0" smtClean="0"/>
              <a:t>, </a:t>
            </a:r>
            <a:r>
              <a:rPr lang="ru-RU" dirty="0" err="1" smtClean="0"/>
              <a:t>Кодакская</a:t>
            </a:r>
            <a:r>
              <a:rPr lang="ru-RU" dirty="0" smtClean="0"/>
              <a:t>, Самарская, </a:t>
            </a:r>
            <a:r>
              <a:rPr lang="ru-RU" dirty="0" err="1" smtClean="0"/>
              <a:t>Кальмиусская</a:t>
            </a:r>
            <a:r>
              <a:rPr lang="ru-RU" dirty="0" smtClean="0"/>
              <a:t>, а в 1768 г. появились </a:t>
            </a:r>
            <a:r>
              <a:rPr lang="ru-RU" dirty="0" err="1" smtClean="0"/>
              <a:t>Протовчанская</a:t>
            </a:r>
            <a:r>
              <a:rPr lang="ru-RU" dirty="0" smtClean="0"/>
              <a:t>, </a:t>
            </a:r>
            <a:r>
              <a:rPr lang="ru-RU" dirty="0" err="1" smtClean="0"/>
              <a:t>Орельская</a:t>
            </a:r>
            <a:r>
              <a:rPr lang="ru-RU" dirty="0" smtClean="0"/>
              <a:t>, а также в гирле Днепра недалеко от Очакова небольшая </a:t>
            </a:r>
            <a:r>
              <a:rPr lang="ru-RU" dirty="0" err="1" smtClean="0"/>
              <a:t>Прогноинская</a:t>
            </a:r>
            <a:r>
              <a:rPr lang="ru-RU" dirty="0" smtClean="0"/>
              <a:t> </a:t>
            </a:r>
            <a:r>
              <a:rPr lang="ru-RU" dirty="0" err="1" smtClean="0"/>
              <a:t>паланка</a:t>
            </a:r>
            <a:r>
              <a:rPr lang="ru-RU" dirty="0" smtClean="0"/>
              <a:t>). Центром </a:t>
            </a:r>
            <a:r>
              <a:rPr lang="ru-RU" dirty="0" err="1" smtClean="0"/>
              <a:t>паланок</a:t>
            </a:r>
            <a:r>
              <a:rPr lang="ru-RU" dirty="0" smtClean="0"/>
              <a:t> были укрепленные слободы, в которых (в отличие от собственно Сечи) проживали женатые казаки, имевшие собственные хозяйства.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Внутреннее устройство Запорожской Сечи и хозяйственные занятия ее населения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В Новой Сечи наблюдался очень быстрый экономический подъем Запорожья. Этому содействовали как ощутимое ослабление в XVIII в. угрозы нападений татар, так и приток крестьян из Гетманщины и иных соседних земель. Также стало приносить свои плоды благоприятное географическое положение местности. В области «Вольностей Войска Запорожского» быстро формировались крупное землевладение и хозяйства. Распространение получило земледелие, а также традиционные для Запорожья скотоводство, пчеловодство, соляной и рыбный промыслы. Например, у кошевого атамана Петра </a:t>
            </a:r>
            <a:r>
              <a:rPr lang="ru-RU" dirty="0" err="1" smtClean="0"/>
              <a:t>Калнышевского</a:t>
            </a:r>
            <a:r>
              <a:rPr lang="ru-RU" dirty="0" smtClean="0"/>
              <a:t> имелось 16 тыс. голов скота, в том числе свыше 600 лошадей. Последний войсковой писарь Запорожской Сечи Иван </a:t>
            </a:r>
            <a:r>
              <a:rPr lang="ru-RU" dirty="0" err="1" smtClean="0"/>
              <a:t>Глоба</a:t>
            </a:r>
            <a:r>
              <a:rPr lang="ru-RU" dirty="0" smtClean="0"/>
              <a:t> владел стадом в 14 тыс. голов скота. В эпоху хозяйственного подъема Новой Сечи размах и новый качественный уровень приобрели кузнечное и оружейное ремесло, </a:t>
            </a:r>
            <a:r>
              <a:rPr lang="ru-RU" dirty="0" err="1" smtClean="0"/>
              <a:t>кожевничество</a:t>
            </a:r>
            <a:r>
              <a:rPr lang="ru-RU" dirty="0" smtClean="0"/>
              <a:t>. Богатели артели чумаков — торговцев солью. Кроме соли на внешний рынок вывозились кони, кожи, рыба, рыбий жир, соль, сало, воск, сыр. Ввозились же хлеб, железо, ткани, табак, порох, свинец, водка, вино.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Запорожская Сечь во второй половине XVII — начале XVIII в.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Запорожская Сечь до июня 1648 г. была очагом борьбы украинского народа за религиозные, социальные и национальные права. Однако после возникновения Гетманщины она утратила свое прежнее значение: при Б. Хмельницком на Сечи оставались лишь небольшие сторожевые отряды. В 1654 г., согласно </a:t>
            </a:r>
            <a:r>
              <a:rPr lang="ru-RU" dirty="0" err="1" smtClean="0"/>
              <a:t>Переяславским</a:t>
            </a:r>
            <a:r>
              <a:rPr lang="ru-RU" dirty="0" smtClean="0"/>
              <a:t> статьям, Запорожье было признано одним из казацких войск, которое получало жалование от российского царя. Это создавало возможность сечевикам бороться с усилением власти гетмана, который постоянно претендовал на роль вершителя судеб Запорожья. </a:t>
            </a:r>
          </a:p>
          <a:p>
            <a:endParaRPr lang="ru-RU" dirty="0"/>
          </a:p>
        </p:txBody>
      </p:sp>
      <p:pic>
        <p:nvPicPr>
          <p:cNvPr id="5" name="Содержимое 4" descr="podol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714356"/>
            <a:ext cx="5076425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Запорожская Сечь во второй половине XVII — начале XVIII 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Низ (Запорожье) вновь стал центром, куда стекались недовольные своим положением крестьяне, мещане, казаки, а также представители старшины, боровшиеся за гетманскую булаву. Особенно возрастала роль Сечи в периоды обострения внутренней борьбы и ослабления Гетманщины (Левобережья) и гетманства в Правобережной Украине. Ярко роль Запорожья как центра для недовольных из «черни» (простое украинское население) и «</a:t>
            </a:r>
            <a:r>
              <a:rPr lang="ru-RU" dirty="0" err="1" smtClean="0"/>
              <a:t>сиромы</a:t>
            </a:r>
            <a:r>
              <a:rPr lang="ru-RU" dirty="0" smtClean="0"/>
              <a:t>» (беднейшие слои </a:t>
            </a:r>
            <a:r>
              <a:rPr lang="ru-RU" dirty="0" err="1" smtClean="0"/>
              <a:t>сечевых</a:t>
            </a:r>
            <a:r>
              <a:rPr lang="ru-RU" dirty="0" smtClean="0"/>
              <a:t> казаков) проявилась во время установления гетманства И. </a:t>
            </a:r>
            <a:r>
              <a:rPr lang="ru-RU" dirty="0" err="1" smtClean="0"/>
              <a:t>Брюховецкого</a:t>
            </a:r>
            <a:r>
              <a:rPr lang="ru-RU" dirty="0" smtClean="0"/>
              <a:t>. В 1657 г. при избрании гетманом И. Выговского запорожцы не были приглашены на раду и не признали ее решений. И с этого момента Сечь вновь стала обособленным от остальной Украины военно-государственным образованием. Россия поддержала в противостоянии кошевого атамана сечевиков </a:t>
            </a:r>
            <a:r>
              <a:rPr lang="be-BY" dirty="0" smtClean="0"/>
              <a:t>Я</a:t>
            </a:r>
            <a:r>
              <a:rPr lang="ru-RU" dirty="0" smtClean="0"/>
              <a:t>. Барабаша. В 1659 г. кошевым атаманом был избран «</a:t>
            </a:r>
            <a:r>
              <a:rPr lang="ru-RU" dirty="0" err="1" smtClean="0"/>
              <a:t>Мартынец</a:t>
            </a:r>
            <a:r>
              <a:rPr lang="ru-RU" dirty="0" smtClean="0"/>
              <a:t>», доверенное лицо и слуга Б. Хмельницкого Иван </a:t>
            </a:r>
            <a:r>
              <a:rPr lang="ru-RU" dirty="0" err="1" smtClean="0"/>
              <a:t>Мартынович</a:t>
            </a:r>
            <a:r>
              <a:rPr lang="ru-RU" dirty="0" smtClean="0"/>
              <a:t> </a:t>
            </a:r>
            <a:r>
              <a:rPr lang="ru-RU" dirty="0" err="1" smtClean="0"/>
              <a:t>Брюховецкий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	Новый кошевой при поддержке Сечи и Москвы, а также масс голытьбы, в 1663 г. стал гетманом на Левобережье. Подобные всплески активности Запорожья, которое пыталось влиять на ситуацию на Правобережной Украине, имели место в 1668—1669 гг. в виде претензий на гетманство П. </a:t>
            </a:r>
            <a:r>
              <a:rPr lang="ru-RU" dirty="0" err="1" smtClean="0"/>
              <a:t>Суховеенко</a:t>
            </a:r>
            <a:r>
              <a:rPr lang="ru-RU" dirty="0" smtClean="0"/>
              <a:t> (Суховея), а также в 1692—1696 гг., когда претензии на гетманство в Левобережной Украине предъявил беглый канцелярист Генеральной войсковой канцелярии П. Иваненко (Петрик). Оба претендента на гетманство находили поддержку в Запорожье.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Запорожская Сечь во второй половине XVII — начале XVIII 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Закрепила самостоятельное положение Запорожья в отношении украинского гетманского государства </a:t>
            </a:r>
            <a:r>
              <a:rPr lang="ru-RU" dirty="0" err="1" smtClean="0"/>
              <a:t>Андрусовское</a:t>
            </a:r>
            <a:r>
              <a:rPr lang="ru-RU" dirty="0" smtClean="0"/>
              <a:t> перемирие 1667 г. Оно поставило Сечь под совместный протекторат России и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, что благоприятствовало сохранению Запорожской Сечи как обособленного военно-государственного образования. В 1686 г. Запорожье по «Вечному миру» было передано в подданство России, после чего активизировалась борьба запорожцев за свои вольности. В этом они нашли поддержку у Крыма — своего извечного противника и той силы, без которой существование Сечи теряло бы свой исторический смысл. Поддержку казакам оказывали также турки и поляки. </a:t>
            </a:r>
          </a:p>
          <a:p>
            <a:pPr>
              <a:buNone/>
            </a:pPr>
            <a:r>
              <a:rPr lang="ru-RU" dirty="0" smtClean="0"/>
              <a:t>	В отношении запорожского казачества периода после национально-освободительной войны 1648—1654 гг. применяют определение «анархичный» и «антигосударственный» элемент. Примером неутомимого борца за вольности Запорожья можно считать кошевого атамана Ивана </a:t>
            </a:r>
            <a:r>
              <a:rPr lang="ru-RU" dirty="0" err="1" smtClean="0"/>
              <a:t>Сирко</a:t>
            </a:r>
            <a:r>
              <a:rPr lang="ru-RU" dirty="0" smtClean="0"/>
              <a:t> — выходца из мелкой шляхетской семьи. В 1646 г. он участвовал во взятии г. Дюнкерка войсками прославленного французского полководца </a:t>
            </a:r>
            <a:r>
              <a:rPr lang="ru-RU" dirty="0" err="1" smtClean="0"/>
              <a:t>Конде</a:t>
            </a:r>
            <a:r>
              <a:rPr lang="ru-RU" dirty="0" smtClean="0"/>
              <a:t>, в дальнейшем был участником Освободительной войны украинского народа, но в 1654 г. выступил против </a:t>
            </a:r>
            <a:r>
              <a:rPr lang="ru-RU" dirty="0" err="1" smtClean="0"/>
              <a:t>Переяславского</a:t>
            </a:r>
            <a:r>
              <a:rPr lang="ru-RU" dirty="0" smtClean="0"/>
              <a:t> договора. В 1660 г. И. </a:t>
            </a:r>
            <a:r>
              <a:rPr lang="ru-RU" dirty="0" err="1" smtClean="0"/>
              <a:t>Сирко</a:t>
            </a:r>
            <a:r>
              <a:rPr lang="ru-RU" dirty="0" smtClean="0"/>
              <a:t> стал противником Ю. Хмельницкого, пошедшего на альянс с Речью </a:t>
            </a:r>
            <a:r>
              <a:rPr lang="ru-RU" dirty="0" err="1" smtClean="0"/>
              <a:t>Посполитой</a:t>
            </a:r>
            <a:r>
              <a:rPr lang="ru-RU" dirty="0" smtClean="0"/>
              <a:t>, и ушел на Сечь. Здесь в 1660—1680-е гг. его 12 раз избирали кошевым атаманом Войска Запорожского. Считается, что И. </a:t>
            </a:r>
            <a:r>
              <a:rPr lang="ru-RU" dirty="0" err="1" smtClean="0"/>
              <a:t>Сирко</a:t>
            </a:r>
            <a:r>
              <a:rPr lang="ru-RU" dirty="0" smtClean="0"/>
              <a:t> возглавлял свыше 60 походов и не потерпел ни одного поражения. Кошевой не только нанес немало поражений Османской империи и Крымскому ханству, но также доставлял неприятности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, России и Гетманщине.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3088" y="6500834"/>
            <a:ext cx="47091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53425" y="6503215"/>
            <a:ext cx="50006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428628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</TotalTime>
  <Words>1482</Words>
  <Application>Microsoft Office PowerPoint</Application>
  <PresentationFormat>Экран (4:3)</PresentationFormat>
  <Paragraphs>102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Tahoma</vt:lpstr>
      <vt:lpstr>Trebuchet MS</vt:lpstr>
      <vt:lpstr>Wingdings 2</vt:lpstr>
      <vt:lpstr>Городская</vt:lpstr>
      <vt:lpstr>Запорожская Сечь во второй половине XVII—XVIII в.  </vt:lpstr>
      <vt:lpstr>Структура лекции</vt:lpstr>
      <vt:lpstr>Внутреннее устройство Запорожской Сечи и хозяйственные занятия ее населения. </vt:lpstr>
      <vt:lpstr>Внутреннее устройство Запорожской Сечи и хозяйственные занятия ее населения. </vt:lpstr>
      <vt:lpstr>Внутреннее устройство Запорожской Сечи и хозяйственные занятия ее населения. </vt:lpstr>
      <vt:lpstr>Внутреннее устройство Запорожской Сечи и хозяйственные занятия ее населения. </vt:lpstr>
      <vt:lpstr>Запорожская Сечь во второй половине XVII — начале XVIII в. </vt:lpstr>
      <vt:lpstr>Запорожская Сечь во второй половине XVII — начале XVIII в. </vt:lpstr>
      <vt:lpstr>Запорожская Сечь во второй половине XVII — начале XVIII в. </vt:lpstr>
      <vt:lpstr>Запорожская Сечь во второй половине XVII — начале XVIII в. </vt:lpstr>
      <vt:lpstr>Запорожская Сечь во второй половине XVII — начале XVIII в. </vt:lpstr>
      <vt:lpstr>Запорожская Сечь во второй половине XVII — начале XVIII в. </vt:lpstr>
      <vt:lpstr>Запорожская Сечь во второй половине XVII — начале XVIII в. </vt:lpstr>
      <vt:lpstr>      Запорожье и Петр I</vt:lpstr>
      <vt:lpstr>Отношения с Россией, первая половина XVIII в. Запорожье и Петр I.</vt:lpstr>
      <vt:lpstr>Отношения с Россией, первая половина XVIII в. Запорожье и Петр I.</vt:lpstr>
      <vt:lpstr>Отношения с Россией, первая половина XVIII в. Запорожье и Петр I.</vt:lpstr>
      <vt:lpstr>Алешковская Сечь. Турецко-крымский фактор в судьбе Сечи. </vt:lpstr>
      <vt:lpstr>Алешковская Сечь. Турецко-крымский фактор в судьбе Сечи. </vt:lpstr>
      <vt:lpstr>Алешковская Сечь. Турецко-крымский фактор в судьбе Сечи. </vt:lpstr>
      <vt:lpstr>Подписание мирного договора в Ништадте.</vt:lpstr>
      <vt:lpstr>Новая (Пидпильненская) Сечь.</vt:lpstr>
      <vt:lpstr>Новая (Пидпильненская) Сечь.</vt:lpstr>
      <vt:lpstr>Новая (Пидпильненская) Сечь.</vt:lpstr>
      <vt:lpstr>Конец запорожской вольницы. </vt:lpstr>
      <vt:lpstr>Конец запорожской вольницы. </vt:lpstr>
      <vt:lpstr>Конец запорожской вольницы. </vt:lpstr>
      <vt:lpstr>Задунайская Сечь и основание Черноморского казачьего войска. </vt:lpstr>
      <vt:lpstr>Задунайская Сечь и основание Черноморского казачьего войска. </vt:lpstr>
      <vt:lpstr>Задунайская Сечь и основание Черноморского казачьего войска. </vt:lpstr>
      <vt:lpstr>Задунайская Сечь и основание Черноморского казачьего войска.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onza.by</cp:lastModifiedBy>
  <cp:revision>20</cp:revision>
  <dcterms:created xsi:type="dcterms:W3CDTF">2013-03-16T07:14:31Z</dcterms:created>
  <dcterms:modified xsi:type="dcterms:W3CDTF">2017-11-08T12:49:55Z</dcterms:modified>
</cp:coreProperties>
</file>