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60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71" r:id="rId14"/>
    <p:sldId id="272" r:id="rId15"/>
    <p:sldId id="329" r:id="rId16"/>
    <p:sldId id="273" r:id="rId17"/>
    <p:sldId id="274" r:id="rId18"/>
    <p:sldId id="276" r:id="rId19"/>
    <p:sldId id="277" r:id="rId20"/>
    <p:sldId id="278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90" r:id="rId30"/>
    <p:sldId id="291" r:id="rId31"/>
    <p:sldId id="292" r:id="rId32"/>
    <p:sldId id="293" r:id="rId33"/>
    <p:sldId id="294" r:id="rId34"/>
    <p:sldId id="296" r:id="rId35"/>
    <p:sldId id="298" r:id="rId36"/>
    <p:sldId id="299" r:id="rId37"/>
    <p:sldId id="301" r:id="rId38"/>
    <p:sldId id="302" r:id="rId39"/>
    <p:sldId id="304" r:id="rId40"/>
    <p:sldId id="306" r:id="rId41"/>
    <p:sldId id="307" r:id="rId42"/>
    <p:sldId id="308" r:id="rId43"/>
    <p:sldId id="311" r:id="rId44"/>
    <p:sldId id="313" r:id="rId45"/>
    <p:sldId id="314" r:id="rId46"/>
    <p:sldId id="315" r:id="rId47"/>
    <p:sldId id="316" r:id="rId48"/>
    <p:sldId id="317" r:id="rId49"/>
    <p:sldId id="318" r:id="rId50"/>
    <p:sldId id="319" r:id="rId51"/>
    <p:sldId id="320" r:id="rId52"/>
    <p:sldId id="322" r:id="rId53"/>
    <p:sldId id="323" r:id="rId54"/>
    <p:sldId id="330" r:id="rId55"/>
    <p:sldId id="324" r:id="rId56"/>
    <p:sldId id="325" r:id="rId57"/>
    <p:sldId id="326" r:id="rId58"/>
    <p:sldId id="327" r:id="rId5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4624" autoAdjust="0"/>
  </p:normalViewPr>
  <p:slideViewPr>
    <p:cSldViewPr>
      <p:cViewPr varScale="1">
        <p:scale>
          <a:sx n="72" d="100"/>
          <a:sy n="72" d="100"/>
        </p:scale>
        <p:origin x="126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04BCCC-7D96-4657-BBC6-75605F901B45}" type="doc">
      <dgm:prSet loTypeId="urn:microsoft.com/office/officeart/2005/8/layout/hProcess11" loCatId="process" qsTypeId="urn:microsoft.com/office/officeart/2005/8/quickstyle/simple1" qsCatId="simple" csTypeId="urn:microsoft.com/office/officeart/2005/8/colors/accent1_3" csCatId="accent1" phldr="1"/>
      <dgm:spPr/>
    </dgm:pt>
    <dgm:pt modelId="{A393C422-D4BB-4315-AC12-53E34F18A870}">
      <dgm:prSet phldrT="[Текст]"/>
      <dgm:spPr/>
      <dgm:t>
        <a:bodyPr/>
        <a:lstStyle/>
        <a:p>
          <a:r>
            <a:rPr lang="ru-RU" dirty="0" smtClean="0"/>
            <a:t>Приток благородных металлов</a:t>
          </a:r>
          <a:endParaRPr lang="ru-RU" dirty="0"/>
        </a:p>
      </dgm:t>
    </dgm:pt>
    <dgm:pt modelId="{63E90854-4466-4506-8C3B-34C10D4232C8}" type="parTrans" cxnId="{6199FFF1-AD81-4BAC-9C55-6C09A596208C}">
      <dgm:prSet/>
      <dgm:spPr/>
      <dgm:t>
        <a:bodyPr/>
        <a:lstStyle/>
        <a:p>
          <a:endParaRPr lang="ru-RU"/>
        </a:p>
      </dgm:t>
    </dgm:pt>
    <dgm:pt modelId="{0571D85C-9D95-4AF3-BEA6-B78CCFA6E377}" type="sibTrans" cxnId="{6199FFF1-AD81-4BAC-9C55-6C09A596208C}">
      <dgm:prSet/>
      <dgm:spPr/>
      <dgm:t>
        <a:bodyPr/>
        <a:lstStyle/>
        <a:p>
          <a:endParaRPr lang="ru-RU"/>
        </a:p>
      </dgm:t>
    </dgm:pt>
    <dgm:pt modelId="{BCD2C5B2-DE95-4F54-9CA9-298D844FEB65}">
      <dgm:prSet phldrT="[Текст]"/>
      <dgm:spPr/>
      <dgm:t>
        <a:bodyPr/>
        <a:lstStyle/>
        <a:p>
          <a:r>
            <a:rPr lang="ru-RU" dirty="0" smtClean="0"/>
            <a:t>Рост городов в Западной Европе</a:t>
          </a:r>
          <a:endParaRPr lang="ru-RU" dirty="0"/>
        </a:p>
      </dgm:t>
    </dgm:pt>
    <dgm:pt modelId="{2FF48609-B35E-4438-9DC5-AB3AF487E797}" type="parTrans" cxnId="{DE381BCE-FD0E-4BB1-924A-44D1E1DAB4E3}">
      <dgm:prSet/>
      <dgm:spPr/>
      <dgm:t>
        <a:bodyPr/>
        <a:lstStyle/>
        <a:p>
          <a:endParaRPr lang="ru-RU"/>
        </a:p>
      </dgm:t>
    </dgm:pt>
    <dgm:pt modelId="{7B0D3672-64D3-4CB1-9143-FD69BBEA15FF}" type="sibTrans" cxnId="{DE381BCE-FD0E-4BB1-924A-44D1E1DAB4E3}">
      <dgm:prSet/>
      <dgm:spPr/>
      <dgm:t>
        <a:bodyPr/>
        <a:lstStyle/>
        <a:p>
          <a:endParaRPr lang="ru-RU"/>
        </a:p>
      </dgm:t>
    </dgm:pt>
    <dgm:pt modelId="{D441DF90-F088-4B08-9A17-3354EE800BF3}">
      <dgm:prSet phldrT="[Текст]"/>
      <dgm:spPr/>
      <dgm:t>
        <a:bodyPr/>
        <a:lstStyle/>
        <a:p>
          <a:r>
            <a:rPr lang="ru-RU" dirty="0" smtClean="0"/>
            <a:t>Рост спроса на продукцию сельского хозяйства</a:t>
          </a:r>
          <a:endParaRPr lang="ru-RU" dirty="0"/>
        </a:p>
      </dgm:t>
    </dgm:pt>
    <dgm:pt modelId="{E7D48291-004F-4A1C-B315-CE0D7533A7CD}" type="parTrans" cxnId="{45857231-DE8D-4E33-86AF-58C5580C987E}">
      <dgm:prSet/>
      <dgm:spPr/>
      <dgm:t>
        <a:bodyPr/>
        <a:lstStyle/>
        <a:p>
          <a:endParaRPr lang="ru-RU"/>
        </a:p>
      </dgm:t>
    </dgm:pt>
    <dgm:pt modelId="{5A04DA99-B146-444B-9175-9891B2C2B5EB}" type="sibTrans" cxnId="{45857231-DE8D-4E33-86AF-58C5580C987E}">
      <dgm:prSet/>
      <dgm:spPr/>
      <dgm:t>
        <a:bodyPr/>
        <a:lstStyle/>
        <a:p>
          <a:endParaRPr lang="ru-RU"/>
        </a:p>
      </dgm:t>
    </dgm:pt>
    <dgm:pt modelId="{75981C03-1BC3-4DA2-A07A-1EB79E664F49}">
      <dgm:prSet phldrT="[Текст]"/>
      <dgm:spPr/>
      <dgm:t>
        <a:bodyPr/>
        <a:lstStyle/>
        <a:p>
          <a:r>
            <a:rPr lang="ru-RU" dirty="0" smtClean="0"/>
            <a:t>Усиление крепостничества</a:t>
          </a:r>
          <a:endParaRPr lang="ru-RU" dirty="0"/>
        </a:p>
      </dgm:t>
    </dgm:pt>
    <dgm:pt modelId="{1AC83D69-5D86-472C-BC88-04F162DABA8A}" type="parTrans" cxnId="{D79074D2-ECE3-40B0-AB93-4D111C000A8D}">
      <dgm:prSet/>
      <dgm:spPr/>
      <dgm:t>
        <a:bodyPr/>
        <a:lstStyle/>
        <a:p>
          <a:endParaRPr lang="ru-RU"/>
        </a:p>
      </dgm:t>
    </dgm:pt>
    <dgm:pt modelId="{44CAA16C-C6BA-409F-8D50-C3B6DA5CA173}" type="sibTrans" cxnId="{D79074D2-ECE3-40B0-AB93-4D111C000A8D}">
      <dgm:prSet/>
      <dgm:spPr/>
      <dgm:t>
        <a:bodyPr/>
        <a:lstStyle/>
        <a:p>
          <a:endParaRPr lang="ru-RU"/>
        </a:p>
      </dgm:t>
    </dgm:pt>
    <dgm:pt modelId="{7E59834C-AB0D-4785-8F6D-F18CABCE5D3E}">
      <dgm:prSet phldrT="[Текст]"/>
      <dgm:spPr/>
      <dgm:t>
        <a:bodyPr/>
        <a:lstStyle/>
        <a:p>
          <a:r>
            <a:rPr lang="ru-RU" dirty="0" smtClean="0"/>
            <a:t>Распространение в Речи </a:t>
          </a:r>
          <a:r>
            <a:rPr lang="ru-RU" dirty="0" err="1" smtClean="0"/>
            <a:t>Посполитой</a:t>
          </a:r>
          <a:r>
            <a:rPr lang="ru-RU" dirty="0" smtClean="0"/>
            <a:t> </a:t>
          </a:r>
          <a:r>
            <a:rPr lang="ru-RU" dirty="0" err="1" smtClean="0"/>
            <a:t>фольварково-барщинной</a:t>
          </a:r>
          <a:r>
            <a:rPr lang="ru-RU" dirty="0" smtClean="0"/>
            <a:t> системы</a:t>
          </a:r>
          <a:endParaRPr lang="ru-RU" dirty="0"/>
        </a:p>
      </dgm:t>
    </dgm:pt>
    <dgm:pt modelId="{C12D64A5-7854-482D-ACDA-07376A0ECBC6}" type="parTrans" cxnId="{84997B50-BAE0-4BF5-8464-E7F68BA9C3BA}">
      <dgm:prSet/>
      <dgm:spPr/>
      <dgm:t>
        <a:bodyPr/>
        <a:lstStyle/>
        <a:p>
          <a:endParaRPr lang="ru-RU"/>
        </a:p>
      </dgm:t>
    </dgm:pt>
    <dgm:pt modelId="{02ACAF60-16A7-4079-9FD8-D51806B0EDAD}" type="sibTrans" cxnId="{84997B50-BAE0-4BF5-8464-E7F68BA9C3BA}">
      <dgm:prSet/>
      <dgm:spPr/>
      <dgm:t>
        <a:bodyPr/>
        <a:lstStyle/>
        <a:p>
          <a:endParaRPr lang="ru-RU"/>
        </a:p>
      </dgm:t>
    </dgm:pt>
    <dgm:pt modelId="{A23C98F4-E68A-4040-B3AA-BD080497B584}" type="pres">
      <dgm:prSet presAssocID="{C804BCCC-7D96-4657-BBC6-75605F901B45}" presName="Name0" presStyleCnt="0">
        <dgm:presLayoutVars>
          <dgm:dir/>
          <dgm:resizeHandles val="exact"/>
        </dgm:presLayoutVars>
      </dgm:prSet>
      <dgm:spPr/>
    </dgm:pt>
    <dgm:pt modelId="{C83F70B0-9C72-4F6D-A16D-28A714EDA8DD}" type="pres">
      <dgm:prSet presAssocID="{C804BCCC-7D96-4657-BBC6-75605F901B45}" presName="arrow" presStyleLbl="bgShp" presStyleIdx="0" presStyleCnt="1" custLinFactNeighborY="3489"/>
      <dgm:spPr/>
    </dgm:pt>
    <dgm:pt modelId="{CD8319CF-411E-407E-B041-0360C253F9B9}" type="pres">
      <dgm:prSet presAssocID="{C804BCCC-7D96-4657-BBC6-75605F901B45}" presName="points" presStyleCnt="0"/>
      <dgm:spPr/>
    </dgm:pt>
    <dgm:pt modelId="{7343DA79-6254-4E4F-9D86-95E3A0689A1D}" type="pres">
      <dgm:prSet presAssocID="{A393C422-D4BB-4315-AC12-53E34F18A870}" presName="compositeA" presStyleCnt="0"/>
      <dgm:spPr/>
    </dgm:pt>
    <dgm:pt modelId="{F706E65E-8E94-428D-9502-EB122C76C37E}" type="pres">
      <dgm:prSet presAssocID="{A393C422-D4BB-4315-AC12-53E34F18A870}" presName="textA" presStyleLbl="revTx" presStyleIdx="0" presStyleCnt="5" custLinFactNeighborX="151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CBFBC3-7414-4CDD-BD49-68864D565372}" type="pres">
      <dgm:prSet presAssocID="{A393C422-D4BB-4315-AC12-53E34F18A870}" presName="circleA" presStyleLbl="node1" presStyleIdx="0" presStyleCnt="5" custLinFactNeighborX="48429" custLinFactNeighborY="7852"/>
      <dgm:spPr/>
    </dgm:pt>
    <dgm:pt modelId="{73F595AA-3154-49EA-BE60-388F4123BD52}" type="pres">
      <dgm:prSet presAssocID="{A393C422-D4BB-4315-AC12-53E34F18A870}" presName="spaceA" presStyleCnt="0"/>
      <dgm:spPr/>
    </dgm:pt>
    <dgm:pt modelId="{FA5376F1-3708-4D80-9E58-4F00A1DB886D}" type="pres">
      <dgm:prSet presAssocID="{0571D85C-9D95-4AF3-BEA6-B78CCFA6E377}" presName="space" presStyleCnt="0"/>
      <dgm:spPr/>
    </dgm:pt>
    <dgm:pt modelId="{8D0D7741-A5BE-40BE-9411-4BECFADE142D}" type="pres">
      <dgm:prSet presAssocID="{BCD2C5B2-DE95-4F54-9CA9-298D844FEB65}" presName="compositeB" presStyleCnt="0"/>
      <dgm:spPr/>
    </dgm:pt>
    <dgm:pt modelId="{926B7711-8831-4D08-9963-D44EE5D869B0}" type="pres">
      <dgm:prSet presAssocID="{BCD2C5B2-DE95-4F54-9CA9-298D844FEB65}" presName="text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D465BE-10E8-487F-8AFF-579F00AED046}" type="pres">
      <dgm:prSet presAssocID="{BCD2C5B2-DE95-4F54-9CA9-298D844FEB65}" presName="circleB" presStyleLbl="node1" presStyleIdx="1" presStyleCnt="5" custLinFactNeighborX="-6675" custLinFactNeighborY="7852"/>
      <dgm:spPr/>
    </dgm:pt>
    <dgm:pt modelId="{B19E4FDF-0858-4E67-9F1C-E75AFABAC45E}" type="pres">
      <dgm:prSet presAssocID="{BCD2C5B2-DE95-4F54-9CA9-298D844FEB65}" presName="spaceB" presStyleCnt="0"/>
      <dgm:spPr/>
    </dgm:pt>
    <dgm:pt modelId="{5B5F0183-72E8-4CC1-9D93-E67275DE22F0}" type="pres">
      <dgm:prSet presAssocID="{7B0D3672-64D3-4CB1-9143-FD69BBEA15FF}" presName="space" presStyleCnt="0"/>
      <dgm:spPr/>
    </dgm:pt>
    <dgm:pt modelId="{2296567E-BBEE-42DC-AC56-E9B4A9E9ADE4}" type="pres">
      <dgm:prSet presAssocID="{D441DF90-F088-4B08-9A17-3354EE800BF3}" presName="compositeA" presStyleCnt="0"/>
      <dgm:spPr/>
    </dgm:pt>
    <dgm:pt modelId="{0F35B3EE-4A7E-44C1-88BE-A07E7A28B15E}" type="pres">
      <dgm:prSet presAssocID="{D441DF90-F088-4B08-9A17-3354EE800BF3}" presName="textA" presStyleLbl="revTx" presStyleIdx="2" presStyleCnt="5" custLinFactNeighborX="-20878" custLinFactNeighborY="32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3FBCB8-ED70-4D11-8428-469B1C7B386C}" type="pres">
      <dgm:prSet presAssocID="{D441DF90-F088-4B08-9A17-3354EE800BF3}" presName="circleA" presStyleLbl="node1" presStyleIdx="2" presStyleCnt="5" custLinFactNeighborX="-65771" custLinFactNeighborY="7852"/>
      <dgm:spPr/>
    </dgm:pt>
    <dgm:pt modelId="{8DC3358C-B56B-440B-82A8-4776EB9DD57B}" type="pres">
      <dgm:prSet presAssocID="{D441DF90-F088-4B08-9A17-3354EE800BF3}" presName="spaceA" presStyleCnt="0"/>
      <dgm:spPr/>
    </dgm:pt>
    <dgm:pt modelId="{1B726738-4423-4295-8AA8-580B43B91C27}" type="pres">
      <dgm:prSet presAssocID="{5A04DA99-B146-444B-9175-9891B2C2B5EB}" presName="space" presStyleCnt="0"/>
      <dgm:spPr/>
    </dgm:pt>
    <dgm:pt modelId="{FF9390BC-B135-41AD-A35C-9D07958EE192}" type="pres">
      <dgm:prSet presAssocID="{7E59834C-AB0D-4785-8F6D-F18CABCE5D3E}" presName="compositeB" presStyleCnt="0"/>
      <dgm:spPr/>
    </dgm:pt>
    <dgm:pt modelId="{B45049A8-21AA-4E6E-B566-CF7A3DE37E2B}" type="pres">
      <dgm:prSet presAssocID="{7E59834C-AB0D-4785-8F6D-F18CABCE5D3E}" presName="textB" presStyleLbl="revTx" presStyleIdx="3" presStyleCnt="5" custLinFactNeighborX="-43997" custLinFactNeighborY="4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4C9072-E65B-429F-91DC-949986EBD838}" type="pres">
      <dgm:prSet presAssocID="{7E59834C-AB0D-4785-8F6D-F18CABCE5D3E}" presName="circleB" presStyleLbl="node1" presStyleIdx="3" presStyleCnt="5" custLinFactX="-11785" custLinFactNeighborX="-100000" custLinFactNeighborY="7852"/>
      <dgm:spPr/>
    </dgm:pt>
    <dgm:pt modelId="{59397838-221D-415F-9F40-AAE2F1563BCE}" type="pres">
      <dgm:prSet presAssocID="{7E59834C-AB0D-4785-8F6D-F18CABCE5D3E}" presName="spaceB" presStyleCnt="0"/>
      <dgm:spPr/>
    </dgm:pt>
    <dgm:pt modelId="{D0E5930C-8955-4E75-AFDE-DDBF7A453EC0}" type="pres">
      <dgm:prSet presAssocID="{02ACAF60-16A7-4079-9FD8-D51806B0EDAD}" presName="space" presStyleCnt="0"/>
      <dgm:spPr/>
    </dgm:pt>
    <dgm:pt modelId="{908F0387-E4A3-4131-9510-DC91F0D5FEF6}" type="pres">
      <dgm:prSet presAssocID="{75981C03-1BC3-4DA2-A07A-1EB79E664F49}" presName="compositeA" presStyleCnt="0"/>
      <dgm:spPr/>
    </dgm:pt>
    <dgm:pt modelId="{2E32B721-EBC8-4123-8D59-F3A93FFB30E0}" type="pres">
      <dgm:prSet presAssocID="{75981C03-1BC3-4DA2-A07A-1EB79E664F49}" presName="textA" presStyleLbl="revTx" presStyleIdx="4" presStyleCnt="5" custLinFactNeighborX="-517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6AA0E8-889A-4718-8518-A34BF35BF6D7}" type="pres">
      <dgm:prSet presAssocID="{75981C03-1BC3-4DA2-A07A-1EB79E664F49}" presName="circleA" presStyleLbl="node1" presStyleIdx="4" presStyleCnt="5" custLinFactX="-57800" custLinFactNeighborX="-100000" custLinFactNeighborY="7852"/>
      <dgm:spPr/>
    </dgm:pt>
    <dgm:pt modelId="{60A0D4B9-B2EF-4383-B019-6ADCB657F176}" type="pres">
      <dgm:prSet presAssocID="{75981C03-1BC3-4DA2-A07A-1EB79E664F49}" presName="spaceA" presStyleCnt="0"/>
      <dgm:spPr/>
    </dgm:pt>
  </dgm:ptLst>
  <dgm:cxnLst>
    <dgm:cxn modelId="{9AB42E35-4E86-463A-B44C-8D1FF58CCECA}" type="presOf" srcId="{75981C03-1BC3-4DA2-A07A-1EB79E664F49}" destId="{2E32B721-EBC8-4123-8D59-F3A93FFB30E0}" srcOrd="0" destOrd="0" presId="urn:microsoft.com/office/officeart/2005/8/layout/hProcess11"/>
    <dgm:cxn modelId="{1D47BB74-4F96-4195-8300-7B7798C836ED}" type="presOf" srcId="{D441DF90-F088-4B08-9A17-3354EE800BF3}" destId="{0F35B3EE-4A7E-44C1-88BE-A07E7A28B15E}" srcOrd="0" destOrd="0" presId="urn:microsoft.com/office/officeart/2005/8/layout/hProcess11"/>
    <dgm:cxn modelId="{13ABAB7E-7C9C-4B79-91A5-5B23F02135EC}" type="presOf" srcId="{BCD2C5B2-DE95-4F54-9CA9-298D844FEB65}" destId="{926B7711-8831-4D08-9963-D44EE5D869B0}" srcOrd="0" destOrd="0" presId="urn:microsoft.com/office/officeart/2005/8/layout/hProcess11"/>
    <dgm:cxn modelId="{45857231-DE8D-4E33-86AF-58C5580C987E}" srcId="{C804BCCC-7D96-4657-BBC6-75605F901B45}" destId="{D441DF90-F088-4B08-9A17-3354EE800BF3}" srcOrd="2" destOrd="0" parTransId="{E7D48291-004F-4A1C-B315-CE0D7533A7CD}" sibTransId="{5A04DA99-B146-444B-9175-9891B2C2B5EB}"/>
    <dgm:cxn modelId="{18BA8D86-04EB-4C3E-8AC0-3ED31D629EF7}" type="presOf" srcId="{7E59834C-AB0D-4785-8F6D-F18CABCE5D3E}" destId="{B45049A8-21AA-4E6E-B566-CF7A3DE37E2B}" srcOrd="0" destOrd="0" presId="urn:microsoft.com/office/officeart/2005/8/layout/hProcess11"/>
    <dgm:cxn modelId="{DE381BCE-FD0E-4BB1-924A-44D1E1DAB4E3}" srcId="{C804BCCC-7D96-4657-BBC6-75605F901B45}" destId="{BCD2C5B2-DE95-4F54-9CA9-298D844FEB65}" srcOrd="1" destOrd="0" parTransId="{2FF48609-B35E-4438-9DC5-AB3AF487E797}" sibTransId="{7B0D3672-64D3-4CB1-9143-FD69BBEA15FF}"/>
    <dgm:cxn modelId="{5698CA7F-DDE8-4C3B-A425-101C4514B25A}" type="presOf" srcId="{C804BCCC-7D96-4657-BBC6-75605F901B45}" destId="{A23C98F4-E68A-4040-B3AA-BD080497B584}" srcOrd="0" destOrd="0" presId="urn:microsoft.com/office/officeart/2005/8/layout/hProcess11"/>
    <dgm:cxn modelId="{C3F5043D-5683-4CB4-8C6A-7C1753DDF7B9}" type="presOf" srcId="{A393C422-D4BB-4315-AC12-53E34F18A870}" destId="{F706E65E-8E94-428D-9502-EB122C76C37E}" srcOrd="0" destOrd="0" presId="urn:microsoft.com/office/officeart/2005/8/layout/hProcess11"/>
    <dgm:cxn modelId="{84997B50-BAE0-4BF5-8464-E7F68BA9C3BA}" srcId="{C804BCCC-7D96-4657-BBC6-75605F901B45}" destId="{7E59834C-AB0D-4785-8F6D-F18CABCE5D3E}" srcOrd="3" destOrd="0" parTransId="{C12D64A5-7854-482D-ACDA-07376A0ECBC6}" sibTransId="{02ACAF60-16A7-4079-9FD8-D51806B0EDAD}"/>
    <dgm:cxn modelId="{D79074D2-ECE3-40B0-AB93-4D111C000A8D}" srcId="{C804BCCC-7D96-4657-BBC6-75605F901B45}" destId="{75981C03-1BC3-4DA2-A07A-1EB79E664F49}" srcOrd="4" destOrd="0" parTransId="{1AC83D69-5D86-472C-BC88-04F162DABA8A}" sibTransId="{44CAA16C-C6BA-409F-8D50-C3B6DA5CA173}"/>
    <dgm:cxn modelId="{6199FFF1-AD81-4BAC-9C55-6C09A596208C}" srcId="{C804BCCC-7D96-4657-BBC6-75605F901B45}" destId="{A393C422-D4BB-4315-AC12-53E34F18A870}" srcOrd="0" destOrd="0" parTransId="{63E90854-4466-4506-8C3B-34C10D4232C8}" sibTransId="{0571D85C-9D95-4AF3-BEA6-B78CCFA6E377}"/>
    <dgm:cxn modelId="{1EA99B05-9E2D-470F-94CA-E8E460A0F4C2}" type="presParOf" srcId="{A23C98F4-E68A-4040-B3AA-BD080497B584}" destId="{C83F70B0-9C72-4F6D-A16D-28A714EDA8DD}" srcOrd="0" destOrd="0" presId="urn:microsoft.com/office/officeart/2005/8/layout/hProcess11"/>
    <dgm:cxn modelId="{7786B70E-274E-44AF-A1C7-539E1D842BC2}" type="presParOf" srcId="{A23C98F4-E68A-4040-B3AA-BD080497B584}" destId="{CD8319CF-411E-407E-B041-0360C253F9B9}" srcOrd="1" destOrd="0" presId="urn:microsoft.com/office/officeart/2005/8/layout/hProcess11"/>
    <dgm:cxn modelId="{12F86554-F4BA-4E9A-A87D-BCFEAC29D5AF}" type="presParOf" srcId="{CD8319CF-411E-407E-B041-0360C253F9B9}" destId="{7343DA79-6254-4E4F-9D86-95E3A0689A1D}" srcOrd="0" destOrd="0" presId="urn:microsoft.com/office/officeart/2005/8/layout/hProcess11"/>
    <dgm:cxn modelId="{B8996788-8AC2-461A-A250-6DD16BA20277}" type="presParOf" srcId="{7343DA79-6254-4E4F-9D86-95E3A0689A1D}" destId="{F706E65E-8E94-428D-9502-EB122C76C37E}" srcOrd="0" destOrd="0" presId="urn:microsoft.com/office/officeart/2005/8/layout/hProcess11"/>
    <dgm:cxn modelId="{93B5D390-7DB6-4DD2-810A-F056ABE41DB4}" type="presParOf" srcId="{7343DA79-6254-4E4F-9D86-95E3A0689A1D}" destId="{2FCBFBC3-7414-4CDD-BD49-68864D565372}" srcOrd="1" destOrd="0" presId="urn:microsoft.com/office/officeart/2005/8/layout/hProcess11"/>
    <dgm:cxn modelId="{3B934DEC-3B1D-45BC-B416-981FEE8B7450}" type="presParOf" srcId="{7343DA79-6254-4E4F-9D86-95E3A0689A1D}" destId="{73F595AA-3154-49EA-BE60-388F4123BD52}" srcOrd="2" destOrd="0" presId="urn:microsoft.com/office/officeart/2005/8/layout/hProcess11"/>
    <dgm:cxn modelId="{3A084798-1C7D-4FD4-8C70-94C4FD7B6373}" type="presParOf" srcId="{CD8319CF-411E-407E-B041-0360C253F9B9}" destId="{FA5376F1-3708-4D80-9E58-4F00A1DB886D}" srcOrd="1" destOrd="0" presId="urn:microsoft.com/office/officeart/2005/8/layout/hProcess11"/>
    <dgm:cxn modelId="{9E14292F-DDD1-4752-99B5-ECE10C454331}" type="presParOf" srcId="{CD8319CF-411E-407E-B041-0360C253F9B9}" destId="{8D0D7741-A5BE-40BE-9411-4BECFADE142D}" srcOrd="2" destOrd="0" presId="urn:microsoft.com/office/officeart/2005/8/layout/hProcess11"/>
    <dgm:cxn modelId="{8A2B58AF-CAFF-44CB-8520-A2853142E005}" type="presParOf" srcId="{8D0D7741-A5BE-40BE-9411-4BECFADE142D}" destId="{926B7711-8831-4D08-9963-D44EE5D869B0}" srcOrd="0" destOrd="0" presId="urn:microsoft.com/office/officeart/2005/8/layout/hProcess11"/>
    <dgm:cxn modelId="{BCE76330-B9A3-430E-AD28-BB4978A5D682}" type="presParOf" srcId="{8D0D7741-A5BE-40BE-9411-4BECFADE142D}" destId="{9FD465BE-10E8-487F-8AFF-579F00AED046}" srcOrd="1" destOrd="0" presId="urn:microsoft.com/office/officeart/2005/8/layout/hProcess11"/>
    <dgm:cxn modelId="{CBE844AC-D6F7-4273-876E-FC2D4B19FAE3}" type="presParOf" srcId="{8D0D7741-A5BE-40BE-9411-4BECFADE142D}" destId="{B19E4FDF-0858-4E67-9F1C-E75AFABAC45E}" srcOrd="2" destOrd="0" presId="urn:microsoft.com/office/officeart/2005/8/layout/hProcess11"/>
    <dgm:cxn modelId="{29FFED41-D210-402C-BC84-B283A4A8CA50}" type="presParOf" srcId="{CD8319CF-411E-407E-B041-0360C253F9B9}" destId="{5B5F0183-72E8-4CC1-9D93-E67275DE22F0}" srcOrd="3" destOrd="0" presId="urn:microsoft.com/office/officeart/2005/8/layout/hProcess11"/>
    <dgm:cxn modelId="{1BE9E25F-2046-4CE1-B593-CFBD35A29F3A}" type="presParOf" srcId="{CD8319CF-411E-407E-B041-0360C253F9B9}" destId="{2296567E-BBEE-42DC-AC56-E9B4A9E9ADE4}" srcOrd="4" destOrd="0" presId="urn:microsoft.com/office/officeart/2005/8/layout/hProcess11"/>
    <dgm:cxn modelId="{7A6D1C1A-0787-4609-BEDC-09BAD6A65BE7}" type="presParOf" srcId="{2296567E-BBEE-42DC-AC56-E9B4A9E9ADE4}" destId="{0F35B3EE-4A7E-44C1-88BE-A07E7A28B15E}" srcOrd="0" destOrd="0" presId="urn:microsoft.com/office/officeart/2005/8/layout/hProcess11"/>
    <dgm:cxn modelId="{C859A30D-0249-441E-A749-DF8C93BCC12A}" type="presParOf" srcId="{2296567E-BBEE-42DC-AC56-E9B4A9E9ADE4}" destId="{A03FBCB8-ED70-4D11-8428-469B1C7B386C}" srcOrd="1" destOrd="0" presId="urn:microsoft.com/office/officeart/2005/8/layout/hProcess11"/>
    <dgm:cxn modelId="{A976A45A-074E-442D-BF8C-1E24B8F9638D}" type="presParOf" srcId="{2296567E-BBEE-42DC-AC56-E9B4A9E9ADE4}" destId="{8DC3358C-B56B-440B-82A8-4776EB9DD57B}" srcOrd="2" destOrd="0" presId="urn:microsoft.com/office/officeart/2005/8/layout/hProcess11"/>
    <dgm:cxn modelId="{40A2A236-256C-47FF-9699-AE1461A89B68}" type="presParOf" srcId="{CD8319CF-411E-407E-B041-0360C253F9B9}" destId="{1B726738-4423-4295-8AA8-580B43B91C27}" srcOrd="5" destOrd="0" presId="urn:microsoft.com/office/officeart/2005/8/layout/hProcess11"/>
    <dgm:cxn modelId="{CCF6DEF5-4007-4BFD-B156-BC9DD9BC9974}" type="presParOf" srcId="{CD8319CF-411E-407E-B041-0360C253F9B9}" destId="{FF9390BC-B135-41AD-A35C-9D07958EE192}" srcOrd="6" destOrd="0" presId="urn:microsoft.com/office/officeart/2005/8/layout/hProcess11"/>
    <dgm:cxn modelId="{05385952-2BFF-4C2A-96AD-6A3C6E18CBA6}" type="presParOf" srcId="{FF9390BC-B135-41AD-A35C-9D07958EE192}" destId="{B45049A8-21AA-4E6E-B566-CF7A3DE37E2B}" srcOrd="0" destOrd="0" presId="urn:microsoft.com/office/officeart/2005/8/layout/hProcess11"/>
    <dgm:cxn modelId="{F66A9269-D2DD-46BE-8C6F-8FEA16426673}" type="presParOf" srcId="{FF9390BC-B135-41AD-A35C-9D07958EE192}" destId="{504C9072-E65B-429F-91DC-949986EBD838}" srcOrd="1" destOrd="0" presId="urn:microsoft.com/office/officeart/2005/8/layout/hProcess11"/>
    <dgm:cxn modelId="{9613F63F-F925-4981-A687-5F8F5CF66EFF}" type="presParOf" srcId="{FF9390BC-B135-41AD-A35C-9D07958EE192}" destId="{59397838-221D-415F-9F40-AAE2F1563BCE}" srcOrd="2" destOrd="0" presId="urn:microsoft.com/office/officeart/2005/8/layout/hProcess11"/>
    <dgm:cxn modelId="{C6F145D9-8D0A-4F30-BEDD-F410506F3900}" type="presParOf" srcId="{CD8319CF-411E-407E-B041-0360C253F9B9}" destId="{D0E5930C-8955-4E75-AFDE-DDBF7A453EC0}" srcOrd="7" destOrd="0" presId="urn:microsoft.com/office/officeart/2005/8/layout/hProcess11"/>
    <dgm:cxn modelId="{95018433-4350-42FB-803A-5E8205D15153}" type="presParOf" srcId="{CD8319CF-411E-407E-B041-0360C253F9B9}" destId="{908F0387-E4A3-4131-9510-DC91F0D5FEF6}" srcOrd="8" destOrd="0" presId="urn:microsoft.com/office/officeart/2005/8/layout/hProcess11"/>
    <dgm:cxn modelId="{B6265554-FAEC-4A28-AAC3-EEC0985A9047}" type="presParOf" srcId="{908F0387-E4A3-4131-9510-DC91F0D5FEF6}" destId="{2E32B721-EBC8-4123-8D59-F3A93FFB30E0}" srcOrd="0" destOrd="0" presId="urn:microsoft.com/office/officeart/2005/8/layout/hProcess11"/>
    <dgm:cxn modelId="{1DEE4E8A-27A6-42C0-8DAA-C0165E80A11B}" type="presParOf" srcId="{908F0387-E4A3-4131-9510-DC91F0D5FEF6}" destId="{2D6AA0E8-889A-4718-8518-A34BF35BF6D7}" srcOrd="1" destOrd="0" presId="urn:microsoft.com/office/officeart/2005/8/layout/hProcess11"/>
    <dgm:cxn modelId="{A8F4BB51-3CB0-4E9A-B912-EE1C0C3D553B}" type="presParOf" srcId="{908F0387-E4A3-4131-9510-DC91F0D5FEF6}" destId="{60A0D4B9-B2EF-4383-B019-6ADCB657F176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8C79-A0D9-4E1D-910C-DDE180301021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A48F7B-8898-4946-9903-E84314047B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695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13" Type="http://schemas.openxmlformats.org/officeDocument/2006/relationships/slide" Target="slide33.xml"/><Relationship Id="rId18" Type="http://schemas.openxmlformats.org/officeDocument/2006/relationships/slide" Target="slide46.xml"/><Relationship Id="rId3" Type="http://schemas.openxmlformats.org/officeDocument/2006/relationships/slide" Target="slide5.xml"/><Relationship Id="rId7" Type="http://schemas.openxmlformats.org/officeDocument/2006/relationships/slide" Target="slide17.xml"/><Relationship Id="rId12" Type="http://schemas.openxmlformats.org/officeDocument/2006/relationships/slide" Target="slide32.xml"/><Relationship Id="rId17" Type="http://schemas.openxmlformats.org/officeDocument/2006/relationships/slide" Target="slide43.xml"/><Relationship Id="rId2" Type="http://schemas.openxmlformats.org/officeDocument/2006/relationships/slide" Target="slide3.xml"/><Relationship Id="rId16" Type="http://schemas.openxmlformats.org/officeDocument/2006/relationships/slide" Target="slide41.xml"/><Relationship Id="rId20" Type="http://schemas.openxmlformats.org/officeDocument/2006/relationships/slide" Target="slide5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11" Type="http://schemas.openxmlformats.org/officeDocument/2006/relationships/slide" Target="slide30.xml"/><Relationship Id="rId5" Type="http://schemas.openxmlformats.org/officeDocument/2006/relationships/slide" Target="slide9.xml"/><Relationship Id="rId15" Type="http://schemas.openxmlformats.org/officeDocument/2006/relationships/slide" Target="slide38.xml"/><Relationship Id="rId10" Type="http://schemas.openxmlformats.org/officeDocument/2006/relationships/slide" Target="slide27.xml"/><Relationship Id="rId19" Type="http://schemas.openxmlformats.org/officeDocument/2006/relationships/slide" Target="slide52.xml"/><Relationship Id="rId4" Type="http://schemas.openxmlformats.org/officeDocument/2006/relationships/slide" Target="slide7.xml"/><Relationship Id="rId9" Type="http://schemas.openxmlformats.org/officeDocument/2006/relationships/slide" Target="slide23.xml"/><Relationship Id="rId14" Type="http://schemas.openxmlformats.org/officeDocument/2006/relationships/slide" Target="slide3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214290"/>
            <a:ext cx="8305800" cy="2643206"/>
          </a:xfrm>
        </p:spPr>
        <p:txBody>
          <a:bodyPr/>
          <a:lstStyle/>
          <a:p>
            <a:pPr algn="ctr"/>
            <a:r>
              <a:rPr lang="ru-RU" sz="2800" b="1" cap="all" dirty="0" smtClean="0"/>
              <a:t>Освободительная война украинского народа. Включение Левобережной Украины</a:t>
            </a:r>
            <a:br>
              <a:rPr lang="ru-RU" sz="2800" b="1" cap="all" dirty="0" smtClean="0"/>
            </a:br>
            <a:r>
              <a:rPr lang="ru-RU" sz="2800" b="1" cap="all" dirty="0" smtClean="0"/>
              <a:t>в состав России</a:t>
            </a:r>
            <a:r>
              <a:rPr lang="ru-RU" b="1" cap="all" dirty="0" smtClean="0"/>
              <a:t/>
            </a:r>
            <a:br>
              <a:rPr lang="ru-RU" b="1" cap="all" dirty="0" smtClean="0"/>
            </a:br>
            <a:endParaRPr lang="ru-RU" dirty="0"/>
          </a:p>
        </p:txBody>
      </p:sp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8286776" y="6143644"/>
            <a:ext cx="642942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0" y="6215082"/>
            <a:ext cx="2214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hlinkClick r:id="rId2" action="ppaction://hlinksldjump"/>
              </a:rPr>
              <a:t>Содержание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021813"/>
            <a:ext cx="9144000" cy="33855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e-BY" sz="1600" b="1" dirty="0">
                <a:solidFill>
                  <a:srgbClr val="4F81BD">
                    <a:lumMod val="75000"/>
                  </a:srgbClr>
                </a:solidFill>
                <a:cs typeface="Arial" charset="0"/>
              </a:rPr>
              <a:t>в</a:t>
            </a:r>
            <a:r>
              <a:rPr lang="be-BY" sz="1600" b="1" dirty="0" smtClean="0">
                <a:solidFill>
                  <a:srgbClr val="4F81BD">
                    <a:lumMod val="75000"/>
                  </a:srgbClr>
                </a:solidFill>
                <a:cs typeface="Arial" charset="0"/>
              </a:rPr>
              <a:t>ыполник </a:t>
            </a:r>
            <a:r>
              <a:rPr lang="be-BY" sz="1600" b="1" dirty="0" smtClean="0">
                <a:solidFill>
                  <a:srgbClr val="4F81BD">
                    <a:lumMod val="75000"/>
                  </a:srgbClr>
                </a:solidFill>
                <a:cs typeface="Arial" charset="0"/>
              </a:rPr>
              <a:t>студент Крайко К.К.; по тексту, а также </a:t>
            </a:r>
            <a:r>
              <a:rPr lang="be-BY" sz="1600" b="1" dirty="0" smtClean="0">
                <a:solidFill>
                  <a:srgbClr val="4F81BD">
                    <a:lumMod val="75000"/>
                  </a:srgbClr>
                </a:solidFill>
                <a:cs typeface="Arial" charset="0"/>
              </a:rPr>
              <a:t>научный консультант </a:t>
            </a:r>
            <a:r>
              <a:rPr lang="be-BY" sz="1600" b="1" dirty="0" smtClean="0">
                <a:solidFill>
                  <a:srgbClr val="4F81BD">
                    <a:lumMod val="75000"/>
                  </a:srgbClr>
                </a:solidFill>
                <a:cs typeface="Arial" charset="0"/>
              </a:rPr>
              <a:t>и </a:t>
            </a:r>
            <a:r>
              <a:rPr lang="be-BY" sz="1600" b="1" dirty="0">
                <a:solidFill>
                  <a:srgbClr val="4F81BD">
                    <a:lumMod val="75000"/>
                  </a:srgbClr>
                </a:solidFill>
                <a:cs typeface="Arial" charset="0"/>
              </a:rPr>
              <a:t>редактор </a:t>
            </a:r>
            <a:r>
              <a:rPr lang="be-BY" sz="1600" b="1" dirty="0" smtClean="0">
                <a:solidFill>
                  <a:srgbClr val="4F81BD">
                    <a:lumMod val="75000"/>
                  </a:srgbClr>
                </a:solidFill>
                <a:cs typeface="Arial" charset="0"/>
              </a:rPr>
              <a:t>В.А. Кохнович</a:t>
            </a:r>
            <a:endParaRPr lang="ru-RU" sz="1600" b="1" dirty="0">
              <a:solidFill>
                <a:srgbClr val="4F81BD">
                  <a:lumMod val="75000"/>
                </a:srgbClr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pPr algn="ctr"/>
            <a:r>
              <a:rPr lang="ru-RU" b="1" dirty="0" smtClean="0"/>
              <a:t>Первые битвы</a:t>
            </a:r>
            <a:endParaRPr lang="ru-RU" dirty="0"/>
          </a:p>
        </p:txBody>
      </p:sp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8215338" y="5929330"/>
            <a:ext cx="714380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>
            <a:hlinkClick r:id="" action="ppaction://hlinkshowjump?jump=previousslide"/>
          </p:cNvPr>
          <p:cNvSpPr/>
          <p:nvPr/>
        </p:nvSpPr>
        <p:spPr>
          <a:xfrm rot="10800000">
            <a:off x="142844" y="5929330"/>
            <a:ext cx="714380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500826" y="6072206"/>
            <a:ext cx="142876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2" action="ppaction://hlinksldjump"/>
              </a:rPr>
              <a:t>Содержание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28596" y="1785926"/>
            <a:ext cx="5643602" cy="280076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200" dirty="0" smtClean="0"/>
              <a:t>Войско Б. Хмельницкого вынудила коронного гетмана Н. </a:t>
            </a:r>
            <a:r>
              <a:rPr lang="ru-RU" sz="2200" dirty="0" err="1" smtClean="0"/>
              <a:t>Потоцкого</a:t>
            </a:r>
            <a:r>
              <a:rPr lang="ru-RU" sz="2200" dirty="0" smtClean="0"/>
              <a:t> отступить и </a:t>
            </a:r>
            <a:r>
              <a:rPr lang="ru-RU" sz="2200" b="1" dirty="0" smtClean="0"/>
              <a:t>26 мая 1648 г. устроило армии Н. </a:t>
            </a:r>
            <a:r>
              <a:rPr lang="ru-RU" sz="2200" b="1" dirty="0" err="1" smtClean="0"/>
              <a:t>Потоцкого</a:t>
            </a:r>
            <a:r>
              <a:rPr lang="ru-RU" sz="2200" b="1" dirty="0" smtClean="0"/>
              <a:t> засаду в Гороховой Дубраве (близ </a:t>
            </a:r>
            <a:r>
              <a:rPr lang="ru-RU" sz="2200" b="1" dirty="0" err="1" smtClean="0"/>
              <a:t>Корсуня</a:t>
            </a:r>
            <a:r>
              <a:rPr lang="ru-RU" sz="2200" b="1" dirty="0" smtClean="0"/>
              <a:t>).  </a:t>
            </a:r>
            <a:r>
              <a:rPr lang="ru-RU" sz="2200" dirty="0" smtClean="0"/>
              <a:t>Разорвав укрепленный обоз, казаки создали условия для окружения всей коронной армии подоспевшими главными силами Б. Хмельницкого и </a:t>
            </a:r>
            <a:r>
              <a:rPr lang="ru-RU" sz="2200" dirty="0" err="1" smtClean="0"/>
              <a:t>Тугай-бея</a:t>
            </a:r>
            <a:r>
              <a:rPr lang="ru-RU" sz="2200" dirty="0" smtClean="0"/>
              <a:t>. </a:t>
            </a:r>
            <a:endParaRPr lang="ru-RU" sz="2200" dirty="0"/>
          </a:p>
        </p:txBody>
      </p:sp>
      <p:pic>
        <p:nvPicPr>
          <p:cNvPr id="10" name="Рисунок 9" descr="458px-Mikołaj_Potock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388" y="2357430"/>
            <a:ext cx="2451436" cy="320613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6357950" y="1785926"/>
            <a:ext cx="257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Коронный гетман </a:t>
            </a:r>
          </a:p>
          <a:p>
            <a:pPr algn="ctr"/>
            <a:r>
              <a:rPr lang="ru-RU" sz="1600" dirty="0" smtClean="0"/>
              <a:t>Н. </a:t>
            </a:r>
            <a:r>
              <a:rPr lang="ru-RU" sz="1600" dirty="0" err="1" smtClean="0"/>
              <a:t>Потоцкий</a:t>
            </a:r>
            <a:r>
              <a:rPr lang="ru-RU" sz="1600" dirty="0" smtClean="0"/>
              <a:t> (1595-1651)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pPr algn="ctr"/>
            <a:r>
              <a:rPr lang="ru-RU" b="1" dirty="0" smtClean="0"/>
              <a:t>Первые битвы</a:t>
            </a:r>
            <a:endParaRPr lang="ru-RU" dirty="0"/>
          </a:p>
        </p:txBody>
      </p:sp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8215338" y="5929330"/>
            <a:ext cx="714380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>
            <a:hlinkClick r:id="" action="ppaction://hlinkshowjump?jump=previousslide"/>
          </p:cNvPr>
          <p:cNvSpPr/>
          <p:nvPr/>
        </p:nvSpPr>
        <p:spPr>
          <a:xfrm rot="10800000">
            <a:off x="142844" y="5929330"/>
            <a:ext cx="714380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500826" y="6072206"/>
            <a:ext cx="142876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2" action="ppaction://hlinksldjump"/>
              </a:rPr>
              <a:t>Содержание</a:t>
            </a:r>
            <a:endParaRPr lang="ru-RU" dirty="0"/>
          </a:p>
        </p:txBody>
      </p:sp>
      <p:pic>
        <p:nvPicPr>
          <p:cNvPr id="10" name="Рисунок 9" descr="Spotkanie_z_Tuhaj_Bejem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9058" y="1857364"/>
            <a:ext cx="5059593" cy="314327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3857620" y="1500174"/>
            <a:ext cx="507209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dirty="0" smtClean="0"/>
              <a:t>Встреча </a:t>
            </a:r>
            <a:r>
              <a:rPr lang="ru-RU" sz="1700" dirty="0" err="1" smtClean="0"/>
              <a:t>Тугай-бея</a:t>
            </a:r>
            <a:r>
              <a:rPr lang="ru-RU" sz="1700" dirty="0" smtClean="0"/>
              <a:t> и Хмельницкого под </a:t>
            </a:r>
            <a:r>
              <a:rPr lang="ru-RU" sz="1700" dirty="0" err="1" smtClean="0"/>
              <a:t>Корсунем</a:t>
            </a:r>
            <a:endParaRPr lang="ru-RU" sz="1700" dirty="0"/>
          </a:p>
        </p:txBody>
      </p:sp>
      <p:sp>
        <p:nvSpPr>
          <p:cNvPr id="12" name="TextBox 11"/>
          <p:cNvSpPr txBox="1"/>
          <p:nvPr/>
        </p:nvSpPr>
        <p:spPr>
          <a:xfrm>
            <a:off x="214282" y="1928802"/>
            <a:ext cx="3571900" cy="280076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 Результаты битвы под </a:t>
            </a:r>
            <a:r>
              <a:rPr lang="ru-RU" sz="2400" b="1" dirty="0" err="1" smtClean="0"/>
              <a:t>Корсунем</a:t>
            </a:r>
            <a:r>
              <a:rPr lang="ru-RU" sz="2400" b="1" dirty="0" smtClean="0"/>
              <a:t>:</a:t>
            </a:r>
          </a:p>
          <a:p>
            <a:pPr algn="just">
              <a:buFont typeface="Arial" pitchFamily="34" charset="0"/>
              <a:buChar char="•"/>
            </a:pPr>
            <a:r>
              <a:rPr lang="ru-RU" sz="2200" dirty="0" smtClean="0"/>
              <a:t> Полная победа казаков</a:t>
            </a:r>
            <a:r>
              <a:rPr lang="en-US" sz="2200" dirty="0" smtClean="0"/>
              <a:t>;</a:t>
            </a:r>
            <a:endParaRPr lang="ru-RU" sz="2200" dirty="0" smtClean="0"/>
          </a:p>
          <a:p>
            <a:pPr algn="just">
              <a:buFont typeface="Arial" pitchFamily="34" charset="0"/>
              <a:buChar char="•"/>
            </a:pPr>
            <a:r>
              <a:rPr lang="ru-RU" sz="2200" dirty="0" smtClean="0"/>
              <a:t> Захват обоих гетманов Короны Польской</a:t>
            </a:r>
            <a:r>
              <a:rPr lang="en-US" sz="2200" dirty="0" smtClean="0"/>
              <a:t>;</a:t>
            </a:r>
            <a:endParaRPr lang="ru-RU" sz="2200" dirty="0" smtClean="0"/>
          </a:p>
          <a:p>
            <a:pPr algn="just">
              <a:buFont typeface="Arial" pitchFamily="34" charset="0"/>
              <a:buChar char="•"/>
            </a:pPr>
            <a:r>
              <a:rPr lang="ru-RU" sz="2200" dirty="0" smtClean="0"/>
              <a:t> Захват 41 пушки и других трофеев.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pPr algn="ctr"/>
            <a:r>
              <a:rPr lang="ru-RU" b="1" dirty="0" smtClean="0"/>
              <a:t>Первые битвы</a:t>
            </a:r>
            <a:endParaRPr lang="ru-RU" dirty="0"/>
          </a:p>
        </p:txBody>
      </p:sp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8215338" y="5929330"/>
            <a:ext cx="714380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>
            <a:hlinkClick r:id="" action="ppaction://hlinkshowjump?jump=previousslide"/>
          </p:cNvPr>
          <p:cNvSpPr/>
          <p:nvPr/>
        </p:nvSpPr>
        <p:spPr>
          <a:xfrm rot="10800000">
            <a:off x="142844" y="5929330"/>
            <a:ext cx="714380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500826" y="6072206"/>
            <a:ext cx="142876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2" action="ppaction://hlinksldjump"/>
              </a:rPr>
              <a:t>Содержание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42910" y="2214554"/>
            <a:ext cx="5214974" cy="307776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just"/>
            <a:r>
              <a:rPr lang="ru-RU" sz="2200" b="1" dirty="0" smtClean="0"/>
              <a:t>20 мая 1648 г. </a:t>
            </a:r>
            <a:r>
              <a:rPr lang="ru-RU" sz="2200" dirty="0" smtClean="0"/>
              <a:t>умер Владислав IV. В июне 1648 г. восставшие овладели почти всем Левобережьем, а к концу августа восстание охватило </a:t>
            </a:r>
            <a:r>
              <a:rPr lang="ru-RU" sz="2200" dirty="0" err="1" smtClean="0"/>
              <a:t>Брацлавское</a:t>
            </a:r>
            <a:r>
              <a:rPr lang="ru-RU" sz="2200" dirty="0" smtClean="0"/>
              <a:t>, Киевское и Подольское воеводства. </a:t>
            </a:r>
            <a:r>
              <a:rPr lang="ru-RU" sz="2200" b="1" dirty="0" smtClean="0"/>
              <a:t>26—26 июля было нанесено поражение армии И. Вишневецкого под Староконстантиновом. </a:t>
            </a:r>
          </a:p>
          <a:p>
            <a:endParaRPr lang="ru-RU" dirty="0"/>
          </a:p>
        </p:txBody>
      </p:sp>
      <p:pic>
        <p:nvPicPr>
          <p:cNvPr id="9" name="Рисунок 8" descr="Rubens_Władysław_Vas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3636" y="2071678"/>
            <a:ext cx="2663666" cy="335756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6357950" y="1500174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Владислав </a:t>
            </a:r>
            <a:r>
              <a:rPr lang="en-US" dirty="0" smtClean="0"/>
              <a:t>IV </a:t>
            </a:r>
            <a:r>
              <a:rPr lang="ru-RU" dirty="0" smtClean="0"/>
              <a:t>Ваза (правление 1632-1648)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Время выжидания и закрепления достигнутого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57158" y="1785926"/>
            <a:ext cx="8143932" cy="215443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Требования Б. Хмельницкого:</a:t>
            </a:r>
          </a:p>
          <a:p>
            <a:pPr algn="just">
              <a:buFont typeface="Arial" pitchFamily="34" charset="0"/>
              <a:buChar char="•"/>
            </a:pPr>
            <a:r>
              <a:rPr lang="ru-RU" sz="2200" dirty="0" smtClean="0"/>
              <a:t> Упразднения «</a:t>
            </a:r>
            <a:r>
              <a:rPr lang="ru-RU" sz="2200" dirty="0" err="1" smtClean="0"/>
              <a:t>Ординации</a:t>
            </a:r>
            <a:r>
              <a:rPr lang="ru-RU" sz="2200" dirty="0" smtClean="0"/>
              <a:t>» 1638 г.;</a:t>
            </a:r>
          </a:p>
          <a:p>
            <a:pPr algn="just">
              <a:buFont typeface="Arial" pitchFamily="34" charset="0"/>
              <a:buChar char="•"/>
            </a:pPr>
            <a:r>
              <a:rPr lang="ru-RU" sz="2200" dirty="0" smtClean="0"/>
              <a:t> Увеличения реестра до 12 тыс. казаков;</a:t>
            </a:r>
          </a:p>
          <a:p>
            <a:pPr algn="just">
              <a:buFont typeface="Arial" pitchFamily="34" charset="0"/>
              <a:buChar char="•"/>
            </a:pPr>
            <a:r>
              <a:rPr lang="ru-RU" sz="2200" dirty="0" smtClean="0"/>
              <a:t> Выплаты им жалованья за 5 лет;</a:t>
            </a:r>
          </a:p>
          <a:p>
            <a:pPr algn="just">
              <a:buFont typeface="Arial" pitchFamily="34" charset="0"/>
              <a:buChar char="•"/>
            </a:pPr>
            <a:r>
              <a:rPr lang="ru-RU" sz="2200" dirty="0" smtClean="0"/>
              <a:t> Гарантий защиты православной веры и автономии Войска Запорожского.</a:t>
            </a:r>
            <a:endParaRPr lang="ru-RU" sz="2200" dirty="0"/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8215338" y="5929330"/>
            <a:ext cx="714380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>
            <a:hlinkClick r:id="" action="ppaction://hlinkshowjump?jump=previousslide"/>
          </p:cNvPr>
          <p:cNvSpPr/>
          <p:nvPr/>
        </p:nvSpPr>
        <p:spPr>
          <a:xfrm rot="10800000">
            <a:off x="142844" y="5929330"/>
            <a:ext cx="714380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500826" y="6072206"/>
            <a:ext cx="142876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2" action="ppaction://hlinksldjump"/>
              </a:rPr>
              <a:t>Содержание</a:t>
            </a:r>
            <a:endParaRPr lang="ru-RU" dirty="0"/>
          </a:p>
        </p:txBody>
      </p:sp>
      <p:pic>
        <p:nvPicPr>
          <p:cNvPr id="11" name="Рисунок 10" descr="attach.asp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4071942"/>
            <a:ext cx="3413755" cy="239281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1000100" y="6488668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Казак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Время выжидания и закрепления достигнутого</a:t>
            </a:r>
            <a:endParaRPr lang="ru-RU" dirty="0"/>
          </a:p>
        </p:txBody>
      </p:sp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8215338" y="5929330"/>
            <a:ext cx="714380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>
            <a:hlinkClick r:id="" action="ppaction://hlinkshowjump?jump=previousslide"/>
          </p:cNvPr>
          <p:cNvSpPr/>
          <p:nvPr/>
        </p:nvSpPr>
        <p:spPr>
          <a:xfrm rot="10800000">
            <a:off x="142844" y="5929330"/>
            <a:ext cx="714380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500826" y="6072206"/>
            <a:ext cx="142876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2" action="ppaction://hlinksldjump"/>
              </a:rPr>
              <a:t>Содержание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85720" y="1571612"/>
            <a:ext cx="8643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Соотношение сил к осени 1648 года:</a:t>
            </a:r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57158" y="2214554"/>
            <a:ext cx="3857652" cy="350865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Армия Б. Хмельницкого: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 smtClean="0"/>
              <a:t> 100 – 110 тыс. человек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 smtClean="0"/>
              <a:t> 100 пушек</a:t>
            </a:r>
          </a:p>
          <a:p>
            <a:endParaRPr lang="ru-RU" sz="2200" dirty="0" smtClean="0"/>
          </a:p>
          <a:p>
            <a:pPr algn="just"/>
            <a:r>
              <a:rPr lang="ru-RU" sz="2200" b="1" dirty="0" smtClean="0"/>
              <a:t>Тактика:</a:t>
            </a:r>
          </a:p>
          <a:p>
            <a:pPr algn="just"/>
            <a:r>
              <a:rPr lang="ru-RU" sz="2200" dirty="0" smtClean="0"/>
              <a:t>Оборонительная тактика с использованием казацкой пехоты (около половины войск армии состояло из бывших крестьян)</a:t>
            </a:r>
            <a:endParaRPr lang="ru-RU" sz="2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643438" y="2214554"/>
            <a:ext cx="3857652" cy="350865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Армия Речи </a:t>
            </a:r>
            <a:r>
              <a:rPr lang="ru-RU" sz="2400" b="1" dirty="0" err="1" smtClean="0"/>
              <a:t>Посполитой</a:t>
            </a:r>
            <a:r>
              <a:rPr lang="ru-RU" sz="2400" b="1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 smtClean="0"/>
              <a:t> 80 тыс. человек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 smtClean="0"/>
              <a:t> 100 пушек</a:t>
            </a:r>
          </a:p>
          <a:p>
            <a:endParaRPr lang="ru-RU" sz="2200" dirty="0" smtClean="0"/>
          </a:p>
          <a:p>
            <a:r>
              <a:rPr lang="ru-RU" sz="2200" b="1" dirty="0" smtClean="0"/>
              <a:t>Тактика:</a:t>
            </a:r>
          </a:p>
          <a:p>
            <a:pPr algn="just"/>
            <a:r>
              <a:rPr lang="ru-RU" sz="2200" dirty="0" smtClean="0"/>
              <a:t>Наступательная тактика основанная на мощи кавалерии и общей подготовленности войск</a:t>
            </a:r>
          </a:p>
          <a:p>
            <a:pPr algn="just"/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50px-Bytwa_pid_Pylyavciam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3000372"/>
            <a:ext cx="7104181" cy="271464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071538" y="5715016"/>
            <a:ext cx="2571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Битва под </a:t>
            </a:r>
            <a:r>
              <a:rPr lang="ru-RU" dirty="0" err="1" smtClean="0"/>
              <a:t>Пилявцами</a:t>
            </a:r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Время выжидания и закрепления достигнутого</a:t>
            </a:r>
            <a:endParaRPr lang="ru-RU" dirty="0"/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8215338" y="5929330"/>
            <a:ext cx="714380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>
            <a:hlinkClick r:id="" action="ppaction://hlinkshowjump?jump=previousslide"/>
          </p:cNvPr>
          <p:cNvSpPr/>
          <p:nvPr/>
        </p:nvSpPr>
        <p:spPr>
          <a:xfrm rot="10800000">
            <a:off x="142844" y="5929330"/>
            <a:ext cx="714380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500826" y="6072206"/>
            <a:ext cx="142876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3" action="ppaction://hlinksldjump"/>
              </a:rPr>
              <a:t>Содержание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71472" y="1714488"/>
            <a:ext cx="8072494" cy="110799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200" dirty="0" smtClean="0"/>
              <a:t>В</a:t>
            </a:r>
            <a:r>
              <a:rPr lang="ru-RU" sz="2200" b="1" dirty="0" smtClean="0"/>
              <a:t> </a:t>
            </a:r>
            <a:r>
              <a:rPr lang="ru-RU" sz="2200" dirty="0" smtClean="0"/>
              <a:t>сентябре 1868 возле м. </a:t>
            </a:r>
            <a:r>
              <a:rPr lang="ru-RU" sz="2200" b="1" dirty="0" err="1" smtClean="0"/>
              <a:t>Пилява</a:t>
            </a:r>
            <a:r>
              <a:rPr lang="ru-RU" sz="2200" dirty="0" smtClean="0"/>
              <a:t> произошло упорное сражение, выигранное украинской стороной. В конце сентября был осажден</a:t>
            </a:r>
            <a:r>
              <a:rPr lang="ru-RU" sz="2200" b="1" dirty="0" smtClean="0"/>
              <a:t> Львов.</a:t>
            </a:r>
            <a:r>
              <a:rPr lang="ru-RU" sz="2200" dirty="0" smtClean="0"/>
              <a:t> В октябре Б. Хмельницкий осадил </a:t>
            </a:r>
            <a:r>
              <a:rPr lang="ru-RU" sz="2200" b="1" dirty="0" err="1" smtClean="0"/>
              <a:t>Замостье</a:t>
            </a:r>
            <a:r>
              <a:rPr lang="ru-RU" sz="2200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Время выжидания и закрепления достигнутого</a:t>
            </a:r>
            <a:endParaRPr lang="ru-RU" dirty="0"/>
          </a:p>
        </p:txBody>
      </p:sp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8215338" y="5929330"/>
            <a:ext cx="714380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>
            <a:hlinkClick r:id="" action="ppaction://hlinkshowjump?jump=previousslide"/>
          </p:cNvPr>
          <p:cNvSpPr/>
          <p:nvPr/>
        </p:nvSpPr>
        <p:spPr>
          <a:xfrm rot="10800000">
            <a:off x="142844" y="5929330"/>
            <a:ext cx="714380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500826" y="6072206"/>
            <a:ext cx="142876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2" action="ppaction://hlinksldjump"/>
              </a:rPr>
              <a:t>Содержание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71472" y="1714488"/>
            <a:ext cx="8215370" cy="34778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200" dirty="0" smtClean="0"/>
              <a:t>Б.Хмельницкий поддержал Яна Казимира как претендента на трон, то позволило ему принудить короля к </a:t>
            </a:r>
            <a:r>
              <a:rPr lang="ru-RU" sz="2400" b="1" dirty="0" smtClean="0"/>
              <a:t>некоторым уступкам</a:t>
            </a:r>
            <a:r>
              <a:rPr lang="ru-RU" sz="2200" dirty="0" smtClean="0"/>
              <a:t>:</a:t>
            </a:r>
          </a:p>
          <a:p>
            <a:pPr algn="just"/>
            <a:endParaRPr lang="ru-RU" sz="2200" dirty="0" smtClean="0"/>
          </a:p>
          <a:p>
            <a:pPr algn="just">
              <a:buFont typeface="Arial" pitchFamily="34" charset="0"/>
              <a:buChar char="•"/>
            </a:pPr>
            <a:r>
              <a:rPr lang="ru-RU" sz="2200" dirty="0" smtClean="0"/>
              <a:t> Восстановление казацких привилегий, упраздненных «</a:t>
            </a:r>
            <a:r>
              <a:rPr lang="ru-RU" sz="2200" dirty="0" err="1" smtClean="0"/>
              <a:t>Ординацией</a:t>
            </a:r>
            <a:r>
              <a:rPr lang="ru-RU" sz="2200" dirty="0" smtClean="0"/>
              <a:t>» 1638 г.</a:t>
            </a:r>
            <a:r>
              <a:rPr lang="en-US" sz="2200" dirty="0" smtClean="0"/>
              <a:t>;</a:t>
            </a:r>
            <a:endParaRPr lang="ru-RU" sz="2200" dirty="0" smtClean="0"/>
          </a:p>
          <a:p>
            <a:pPr algn="just"/>
            <a:endParaRPr lang="ru-RU" sz="2200" dirty="0" smtClean="0"/>
          </a:p>
          <a:p>
            <a:pPr algn="just">
              <a:buFont typeface="Arial" pitchFamily="34" charset="0"/>
              <a:buChar char="•"/>
            </a:pPr>
            <a:r>
              <a:rPr lang="ru-RU" sz="2200" dirty="0" smtClean="0"/>
              <a:t>  Передача под управление казачества значительных области на волости.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214414" y="5500702"/>
            <a:ext cx="44291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Общая (черная) рада 19 ноября высказалась за возвращение на </a:t>
            </a:r>
            <a:r>
              <a:rPr lang="ru-RU" b="1" dirty="0" err="1" smtClean="0"/>
              <a:t>Поднепровье</a:t>
            </a:r>
            <a:r>
              <a:rPr lang="ru-RU" b="1" dirty="0" smtClean="0"/>
              <a:t>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/>
              <a:t>Государственная программа Б. Хмельницкого. </a:t>
            </a:r>
            <a:r>
              <a:rPr lang="ru-RU" sz="2800" b="1" dirty="0" err="1" smtClean="0"/>
              <a:t>Зборовский</a:t>
            </a:r>
            <a:r>
              <a:rPr lang="ru-RU" sz="2800" b="1" dirty="0" smtClean="0"/>
              <a:t> договор</a:t>
            </a:r>
            <a:endParaRPr lang="ru-RU" sz="2800" dirty="0"/>
          </a:p>
        </p:txBody>
      </p:sp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8215338" y="5929330"/>
            <a:ext cx="714380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>
            <a:hlinkClick r:id="" action="ppaction://hlinkshowjump?jump=previousslide"/>
          </p:cNvPr>
          <p:cNvSpPr/>
          <p:nvPr/>
        </p:nvSpPr>
        <p:spPr>
          <a:xfrm rot="10800000">
            <a:off x="142844" y="5929330"/>
            <a:ext cx="714380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500826" y="6072206"/>
            <a:ext cx="142876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2" action="ppaction://hlinksldjump"/>
              </a:rPr>
              <a:t>Содержание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85720" y="1571612"/>
            <a:ext cx="8501122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/>
              <a:t>27 декабря 1648 г. </a:t>
            </a:r>
            <a:r>
              <a:rPr lang="ru-RU" sz="2000" dirty="0" smtClean="0"/>
              <a:t>Б. Хмельницкий въехал в Киев. Патриарх назвал Б. Хмельницкого «светлейшим князем» и «князем Руси». В дипломатических документах Б. Хмельницкий стал титуловать </a:t>
            </a:r>
            <a:r>
              <a:rPr lang="ru-RU" sz="2000" b="1" dirty="0" smtClean="0"/>
              <a:t>«гетман Божьей милостью».</a:t>
            </a:r>
            <a:endParaRPr lang="ru-RU" sz="2000" b="1" dirty="0"/>
          </a:p>
        </p:txBody>
      </p:sp>
      <p:pic>
        <p:nvPicPr>
          <p:cNvPr id="8" name="Рисунок 7" descr="Pic_I_V_Ivasiuk_Mykola_Bohdan_Khmelnytskys_Entry_to_Kyi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2643183"/>
            <a:ext cx="5329501" cy="335758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6000760" y="2643182"/>
            <a:ext cx="27860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Въезд Богдана Хмельницкого в Киев. Картина Николая </a:t>
            </a:r>
            <a:r>
              <a:rPr lang="ru-RU" dirty="0" err="1" smtClean="0"/>
              <a:t>Ивасюка</a:t>
            </a:r>
            <a:r>
              <a:rPr lang="ru-RU" dirty="0" smtClean="0"/>
              <a:t>, конец XIX века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Государственная программа Б. Хмельницкого. </a:t>
            </a:r>
            <a:r>
              <a:rPr lang="ru-RU" sz="2800" b="1" dirty="0" err="1" smtClean="0"/>
              <a:t>Зборовский</a:t>
            </a:r>
            <a:r>
              <a:rPr lang="ru-RU" sz="2800" b="1" dirty="0" smtClean="0"/>
              <a:t> договор</a:t>
            </a:r>
            <a:endParaRPr lang="ru-RU" sz="2800" dirty="0"/>
          </a:p>
        </p:txBody>
      </p:sp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8215338" y="5929330"/>
            <a:ext cx="714380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>
            <a:hlinkClick r:id="" action="ppaction://hlinkshowjump?jump=previousslide"/>
          </p:cNvPr>
          <p:cNvSpPr/>
          <p:nvPr/>
        </p:nvSpPr>
        <p:spPr>
          <a:xfrm rot="10800000">
            <a:off x="142844" y="5929330"/>
            <a:ext cx="714380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500826" y="6072206"/>
            <a:ext cx="142876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2" action="ppaction://hlinksldjump"/>
              </a:rPr>
              <a:t>Содержание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71472" y="1571612"/>
            <a:ext cx="5500726" cy="280076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 smtClean="0"/>
              <a:t>В январе—феврале 1649 г. </a:t>
            </a:r>
            <a:r>
              <a:rPr lang="ru-RU" sz="2200" dirty="0" err="1" smtClean="0"/>
              <a:t>польный</a:t>
            </a:r>
            <a:r>
              <a:rPr lang="ru-RU" sz="2200" dirty="0" smtClean="0"/>
              <a:t> гетман Великого Княжества Литовского </a:t>
            </a:r>
            <a:r>
              <a:rPr lang="ru-RU" sz="2200" dirty="0" err="1" smtClean="0"/>
              <a:t>Януш</a:t>
            </a:r>
            <a:r>
              <a:rPr lang="ru-RU" sz="2200" dirty="0" smtClean="0"/>
              <a:t> </a:t>
            </a:r>
            <a:r>
              <a:rPr lang="ru-RU" sz="2200" dirty="0" err="1" smtClean="0"/>
              <a:t>Радзивилл</a:t>
            </a:r>
            <a:r>
              <a:rPr lang="ru-RU" sz="2200" dirty="0" smtClean="0"/>
              <a:t> жестоко подавил восстание на Полесье: были взяты штурмом и истреблены города </a:t>
            </a:r>
            <a:r>
              <a:rPr lang="ru-RU" sz="2200" b="1" dirty="0" smtClean="0"/>
              <a:t>Пинск, Туров, Мозырь</a:t>
            </a:r>
            <a:r>
              <a:rPr lang="ru-RU" sz="2200" dirty="0" smtClean="0"/>
              <a:t>.</a:t>
            </a:r>
          </a:p>
          <a:p>
            <a:pPr algn="just"/>
            <a:endParaRPr lang="ru-RU" sz="2200" dirty="0" smtClean="0"/>
          </a:p>
          <a:p>
            <a:pPr algn="just"/>
            <a:r>
              <a:rPr lang="ru-RU" sz="2200" b="1" dirty="0" smtClean="0"/>
              <a:t>В июле </a:t>
            </a:r>
            <a:r>
              <a:rPr lang="ru-RU" sz="2200" dirty="0" smtClean="0"/>
              <a:t>в битве под </a:t>
            </a:r>
            <a:r>
              <a:rPr lang="ru-RU" sz="2200" b="1" dirty="0" err="1" smtClean="0"/>
              <a:t>Лоевом</a:t>
            </a:r>
            <a:r>
              <a:rPr lang="ru-RU" sz="2200" dirty="0" smtClean="0"/>
              <a:t> Я. </a:t>
            </a:r>
            <a:r>
              <a:rPr lang="ru-RU" sz="2200" dirty="0" err="1" smtClean="0"/>
              <a:t>Радзивилл</a:t>
            </a:r>
            <a:r>
              <a:rPr lang="ru-RU" sz="2200" dirty="0" smtClean="0"/>
              <a:t> одержал первую победу над казаками. </a:t>
            </a:r>
          </a:p>
        </p:txBody>
      </p:sp>
      <p:pic>
        <p:nvPicPr>
          <p:cNvPr id="13" name="Рисунок 12" descr="280px-JRadziwił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72264" y="1500174"/>
            <a:ext cx="2000264" cy="430439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6500826" y="928670"/>
            <a:ext cx="2214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Януш</a:t>
            </a:r>
            <a:r>
              <a:rPr lang="ru-RU" dirty="0" smtClean="0"/>
              <a:t> </a:t>
            </a:r>
            <a:r>
              <a:rPr lang="ru-RU" dirty="0" err="1" smtClean="0"/>
              <a:t>Радзивилл</a:t>
            </a:r>
            <a:endParaRPr lang="ru-RU" dirty="0" smtClean="0"/>
          </a:p>
          <a:p>
            <a:pPr algn="ctr"/>
            <a:r>
              <a:rPr lang="ru-RU" dirty="0" smtClean="0"/>
              <a:t>(1612-1655)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571604" y="5143512"/>
            <a:ext cx="4143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15—16 августа 1649 г. </a:t>
            </a:r>
            <a:r>
              <a:rPr lang="ru-RU" sz="2400" dirty="0" smtClean="0"/>
              <a:t>-  битва под Зборовом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Государственная программа Б. Хмельницкого. </a:t>
            </a:r>
            <a:r>
              <a:rPr lang="ru-RU" sz="2800" b="1" dirty="0" err="1" smtClean="0"/>
              <a:t>Зборовский</a:t>
            </a:r>
            <a:r>
              <a:rPr lang="ru-RU" sz="2800" b="1" dirty="0" smtClean="0"/>
              <a:t> договор</a:t>
            </a:r>
            <a:endParaRPr lang="ru-RU" sz="2800" dirty="0"/>
          </a:p>
        </p:txBody>
      </p:sp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8215338" y="5929330"/>
            <a:ext cx="714380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>
            <a:hlinkClick r:id="" action="ppaction://hlinkshowjump?jump=previousslide"/>
          </p:cNvPr>
          <p:cNvSpPr/>
          <p:nvPr/>
        </p:nvSpPr>
        <p:spPr>
          <a:xfrm rot="10800000">
            <a:off x="142844" y="5929330"/>
            <a:ext cx="714380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500826" y="6072206"/>
            <a:ext cx="142876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2" action="ppaction://hlinksldjump"/>
              </a:rPr>
              <a:t>Содержание</a:t>
            </a:r>
            <a:endParaRPr lang="ru-RU" dirty="0"/>
          </a:p>
        </p:txBody>
      </p:sp>
      <p:pic>
        <p:nvPicPr>
          <p:cNvPr id="9" name="Рисунок 8" descr="s3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1571612"/>
            <a:ext cx="6699955" cy="435769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214414" y="1500174"/>
            <a:ext cx="6786610" cy="51706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ru-RU" sz="1500" dirty="0" smtClean="0">
                <a:hlinkClick r:id="rId2" action="ppaction://hlinksldjump"/>
              </a:rPr>
              <a:t>Условия экономического и социального развития.</a:t>
            </a:r>
            <a:endParaRPr lang="ru-RU" sz="1500" dirty="0" smtClean="0"/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1500" dirty="0" smtClean="0">
                <a:hlinkClick r:id="rId3" action="ppaction://hlinksldjump"/>
              </a:rPr>
              <a:t>Научное осмысление «украинской революции XVII в.».</a:t>
            </a:r>
            <a:endParaRPr lang="ru-RU" sz="1500" dirty="0" smtClean="0"/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1500" dirty="0" smtClean="0">
                <a:hlinkClick r:id="rId4" action="ppaction://hlinksldjump"/>
              </a:rPr>
              <a:t>Богдан Хмельницкий. Начало освободительной борьбы 1648—1654 гг.</a:t>
            </a:r>
            <a:endParaRPr lang="ru-RU" sz="1500" dirty="0" smtClean="0"/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1500" dirty="0" smtClean="0">
                <a:hlinkClick r:id="rId5" action="ppaction://hlinksldjump"/>
              </a:rPr>
              <a:t>Первые битвы.</a:t>
            </a:r>
            <a:endParaRPr lang="ru-RU" sz="1500" dirty="0" smtClean="0"/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1500" dirty="0" smtClean="0">
                <a:hlinkClick r:id="rId6" action="ppaction://hlinksldjump"/>
              </a:rPr>
              <a:t>Время выжидания и закрепления достигнутого.</a:t>
            </a:r>
            <a:endParaRPr lang="ru-RU" sz="1500" dirty="0" smtClean="0"/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1500" dirty="0" smtClean="0">
                <a:hlinkClick r:id="rId7" action="ppaction://hlinksldjump"/>
              </a:rPr>
              <a:t>Государственная программа Б. Хмельницкого. </a:t>
            </a:r>
            <a:r>
              <a:rPr lang="ru-RU" sz="1500" dirty="0" err="1" smtClean="0">
                <a:hlinkClick r:id="rId7" action="ppaction://hlinksldjump"/>
              </a:rPr>
              <a:t>Зборовский</a:t>
            </a:r>
            <a:r>
              <a:rPr lang="ru-RU" sz="1500" dirty="0" smtClean="0">
                <a:hlinkClick r:id="rId7" action="ppaction://hlinksldjump"/>
              </a:rPr>
              <a:t> договор.</a:t>
            </a:r>
            <a:endParaRPr lang="ru-RU" sz="1500" dirty="0" smtClean="0"/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1500" dirty="0" smtClean="0">
                <a:hlinkClick r:id="rId8" action="ppaction://hlinksldjump"/>
              </a:rPr>
              <a:t>Последствия </a:t>
            </a:r>
            <a:r>
              <a:rPr lang="ru-RU" sz="1500" dirty="0" err="1" smtClean="0">
                <a:hlinkClick r:id="rId8" action="ppaction://hlinksldjump"/>
              </a:rPr>
              <a:t>Зборовского</a:t>
            </a:r>
            <a:r>
              <a:rPr lang="ru-RU" sz="1500" dirty="0" smtClean="0">
                <a:hlinkClick r:id="rId8" action="ppaction://hlinksldjump"/>
              </a:rPr>
              <a:t> договора и обострение конфликта.</a:t>
            </a:r>
            <a:endParaRPr lang="ru-RU" sz="1500" dirty="0" smtClean="0"/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1500" dirty="0" err="1" smtClean="0">
                <a:hlinkClick r:id="rId9" action="ppaction://hlinksldjump"/>
              </a:rPr>
              <a:t>Белоцерковный</a:t>
            </a:r>
            <a:r>
              <a:rPr lang="ru-RU" sz="1500" dirty="0" smtClean="0">
                <a:hlinkClick r:id="rId9" action="ppaction://hlinksldjump"/>
              </a:rPr>
              <a:t> договор и его тяжелые последствия.</a:t>
            </a:r>
            <a:endParaRPr lang="ru-RU" sz="1500" dirty="0" smtClean="0"/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1500" dirty="0" smtClean="0">
                <a:hlinkClick r:id="rId10" action="ppaction://hlinksldjump"/>
              </a:rPr>
              <a:t>«Украинская казацкая монархия»</a:t>
            </a:r>
            <a:endParaRPr lang="ru-RU" sz="1500" dirty="0" smtClean="0"/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1500" dirty="0" smtClean="0">
                <a:hlinkClick r:id="rId11" action="ppaction://hlinksldjump"/>
              </a:rPr>
              <a:t>Союз с Россией. </a:t>
            </a:r>
            <a:r>
              <a:rPr lang="ru-RU" sz="1500" dirty="0" err="1" smtClean="0">
                <a:hlinkClick r:id="rId11" action="ppaction://hlinksldjump"/>
              </a:rPr>
              <a:t>Переяславская</a:t>
            </a:r>
            <a:r>
              <a:rPr lang="ru-RU" sz="1500" dirty="0" smtClean="0">
                <a:hlinkClick r:id="rId11" action="ppaction://hlinksldjump"/>
              </a:rPr>
              <a:t> рада.</a:t>
            </a:r>
            <a:endParaRPr lang="ru-RU" sz="1500" dirty="0" smtClean="0"/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1500" dirty="0" smtClean="0">
                <a:hlinkClick r:id="rId12" action="ppaction://hlinksldjump"/>
              </a:rPr>
              <a:t>Договорные «просительные» статьи.</a:t>
            </a:r>
            <a:endParaRPr lang="ru-RU" sz="1500" dirty="0" smtClean="0"/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1500" dirty="0" smtClean="0">
                <a:hlinkClick r:id="rId13" action="ppaction://hlinksldjump"/>
              </a:rPr>
              <a:t>Новые политические комбинации в условиях войны.</a:t>
            </a:r>
            <a:endParaRPr lang="ru-RU" sz="1500" dirty="0" smtClean="0"/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1500" dirty="0" smtClean="0">
                <a:hlinkClick r:id="rId14" action="ppaction://hlinksldjump"/>
              </a:rPr>
              <a:t>Расцвет державы Б. Хмельницкого. Новая расстановка сил.</a:t>
            </a:r>
            <a:endParaRPr lang="ru-RU" sz="1500" dirty="0" smtClean="0"/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1500" dirty="0" smtClean="0">
                <a:hlinkClick r:id="rId15" action="ppaction://hlinksldjump"/>
              </a:rPr>
              <a:t>Гетманство И. Выговского. </a:t>
            </a:r>
            <a:r>
              <a:rPr lang="ru-RU" sz="1500" dirty="0" err="1" smtClean="0">
                <a:hlinkClick r:id="rId15" action="ppaction://hlinksldjump"/>
              </a:rPr>
              <a:t>Гадячский</a:t>
            </a:r>
            <a:r>
              <a:rPr lang="ru-RU" sz="1500" dirty="0" smtClean="0">
                <a:hlinkClick r:id="rId15" action="ppaction://hlinksldjump"/>
              </a:rPr>
              <a:t> договор и его последствия.</a:t>
            </a:r>
            <a:endParaRPr lang="ru-RU" sz="1500" dirty="0" smtClean="0"/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1500" dirty="0" smtClean="0">
                <a:hlinkClick r:id="rId16" action="ppaction://hlinksldjump"/>
              </a:rPr>
              <a:t>Гетманство Ю. Хмельницкого: от новых </a:t>
            </a:r>
            <a:r>
              <a:rPr lang="ru-RU" sz="1500" dirty="0" err="1" smtClean="0">
                <a:hlinkClick r:id="rId16" action="ppaction://hlinksldjump"/>
              </a:rPr>
              <a:t>Переяславских</a:t>
            </a:r>
            <a:r>
              <a:rPr lang="ru-RU" sz="1500" dirty="0" smtClean="0">
                <a:hlinkClick r:id="rId16" action="ppaction://hlinksldjump"/>
              </a:rPr>
              <a:t> статей к </a:t>
            </a:r>
            <a:r>
              <a:rPr lang="ru-RU" sz="1500" dirty="0" err="1" smtClean="0">
                <a:hlinkClick r:id="rId16" action="ppaction://hlinksldjump"/>
              </a:rPr>
              <a:t>Слободищенскому</a:t>
            </a:r>
            <a:r>
              <a:rPr lang="ru-RU" sz="1500" dirty="0" smtClean="0">
                <a:hlinkClick r:id="rId16" action="ppaction://hlinksldjump"/>
              </a:rPr>
              <a:t> трактату.</a:t>
            </a:r>
            <a:endParaRPr lang="ru-RU" sz="1500" dirty="0" smtClean="0"/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1500" dirty="0" smtClean="0">
                <a:hlinkClick r:id="rId17" action="ppaction://hlinksldjump"/>
              </a:rPr>
              <a:t>Обособление Левобережья. Гетманство И. </a:t>
            </a:r>
            <a:r>
              <a:rPr lang="ru-RU" sz="1500" dirty="0" err="1" smtClean="0">
                <a:hlinkClick r:id="rId17" action="ppaction://hlinksldjump"/>
              </a:rPr>
              <a:t>Брюховецкого</a:t>
            </a:r>
            <a:r>
              <a:rPr lang="ru-RU" sz="1500" dirty="0" smtClean="0">
                <a:hlinkClick r:id="rId17" action="ppaction://hlinksldjump"/>
              </a:rPr>
              <a:t>.</a:t>
            </a:r>
            <a:endParaRPr lang="ru-RU" sz="1500" dirty="0" smtClean="0"/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1500" dirty="0" smtClean="0">
                <a:hlinkClick r:id="rId18" action="ppaction://hlinksldjump"/>
              </a:rPr>
              <a:t>Укрепление позиций Левобережья в 1669—1680-е гг. Гетманство Д. Многогрешного и И. Самойловича.</a:t>
            </a:r>
            <a:endParaRPr lang="ru-RU" sz="1500" dirty="0" smtClean="0"/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1500" dirty="0" smtClean="0">
                <a:hlinkClick r:id="rId19" action="ppaction://hlinksldjump"/>
              </a:rPr>
              <a:t>Начало гетманства Ивана Мазепы.</a:t>
            </a:r>
            <a:endParaRPr lang="ru-RU" sz="1500" dirty="0" smtClean="0"/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1500" dirty="0" smtClean="0">
                <a:hlinkClick r:id="rId20" action="ppaction://hlinksldjump"/>
              </a:rPr>
              <a:t>Приложение: Карты</a:t>
            </a:r>
            <a:endParaRPr lang="ru-RU" sz="1500" dirty="0" smtClean="0"/>
          </a:p>
          <a:p>
            <a:pPr marL="342900" indent="-342900">
              <a:buFont typeface="Arial" pitchFamily="34" charset="0"/>
              <a:buChar char="•"/>
            </a:pPr>
            <a:endParaRPr lang="ru-RU" sz="1500" dirty="0"/>
          </a:p>
        </p:txBody>
      </p:sp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8286776" y="5929330"/>
            <a:ext cx="714380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>
            <a:hlinkClick r:id="" action="ppaction://hlinkshowjump?jump=previousslide"/>
          </p:cNvPr>
          <p:cNvSpPr/>
          <p:nvPr/>
        </p:nvSpPr>
        <p:spPr>
          <a:xfrm rot="10800000">
            <a:off x="142844" y="5929330"/>
            <a:ext cx="714380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Государственная программа Б. Хмельницкого. </a:t>
            </a:r>
            <a:r>
              <a:rPr lang="ru-RU" sz="2800" b="1" dirty="0" err="1" smtClean="0"/>
              <a:t>Зборовский</a:t>
            </a:r>
            <a:r>
              <a:rPr lang="ru-RU" sz="2800" b="1" dirty="0" smtClean="0"/>
              <a:t> договор</a:t>
            </a:r>
            <a:endParaRPr lang="ru-RU" sz="2800" dirty="0"/>
          </a:p>
        </p:txBody>
      </p:sp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8215338" y="5929330"/>
            <a:ext cx="714380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>
            <a:hlinkClick r:id="" action="ppaction://hlinkshowjump?jump=previousslide"/>
          </p:cNvPr>
          <p:cNvSpPr/>
          <p:nvPr/>
        </p:nvSpPr>
        <p:spPr>
          <a:xfrm rot="10800000">
            <a:off x="142844" y="5929330"/>
            <a:ext cx="714380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500826" y="6072206"/>
            <a:ext cx="142876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2" action="ppaction://hlinksldjump"/>
              </a:rPr>
              <a:t>Содержание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42844" y="1714488"/>
            <a:ext cx="5786478" cy="184665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200" dirty="0" smtClean="0"/>
              <a:t>В ходе битвы под Зборовом полякам удалось подкупить крымского хана, лишившись поддержки татар Б. Хмельницкий вынужден был согласиться на подписание </a:t>
            </a:r>
            <a:r>
              <a:rPr lang="ru-RU" sz="2400" b="1" dirty="0" smtClean="0"/>
              <a:t>19 августа 1649 года </a:t>
            </a:r>
            <a:r>
              <a:rPr lang="ru-RU" sz="2200" dirty="0" err="1" smtClean="0"/>
              <a:t>Зборовского</a:t>
            </a:r>
            <a:r>
              <a:rPr lang="ru-RU" sz="2200" dirty="0" smtClean="0"/>
              <a:t> мира. </a:t>
            </a:r>
            <a:endParaRPr lang="ru-RU" sz="2200" dirty="0"/>
          </a:p>
        </p:txBody>
      </p:sp>
      <p:pic>
        <p:nvPicPr>
          <p:cNvPr id="9" name="Рисунок 8" descr="280px-Johncasimir3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2198" y="1643050"/>
            <a:ext cx="2638329" cy="350520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6000760" y="5214950"/>
            <a:ext cx="29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Ян </a:t>
            </a:r>
            <a:r>
              <a:rPr lang="en-US" dirty="0" smtClean="0"/>
              <a:t>II </a:t>
            </a:r>
            <a:r>
              <a:rPr lang="ru-RU" dirty="0" smtClean="0"/>
              <a:t>Казимир Ваза</a:t>
            </a:r>
          </a:p>
          <a:p>
            <a:pPr algn="ctr"/>
            <a:r>
              <a:rPr lang="ru-RU" dirty="0" smtClean="0"/>
              <a:t>(правление 1648-1668)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3643314"/>
            <a:ext cx="607223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Условия </a:t>
            </a:r>
            <a:r>
              <a:rPr lang="ru-RU" sz="2000" b="1" dirty="0" err="1" smtClean="0"/>
              <a:t>Зборовского</a:t>
            </a:r>
            <a:r>
              <a:rPr lang="ru-RU" sz="2000" b="1" dirty="0" smtClean="0"/>
              <a:t> договора: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Установление реестрового казачьего войска в размере 40 тыс. чел.</a:t>
            </a:r>
            <a:r>
              <a:rPr lang="en-US" dirty="0" smtClean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Казацкая Украина получала автономное устройство</a:t>
            </a:r>
            <a:r>
              <a:rPr lang="en-US" dirty="0" smtClean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Православный митрополит получал место в сенате</a:t>
            </a:r>
            <a:r>
              <a:rPr lang="en-US" dirty="0" smtClean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Гетман подчинялся непосредственно королю</a:t>
            </a:r>
            <a:r>
              <a:rPr lang="en-US" dirty="0" smtClean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Шляхта получала разрешение вернуться на украинские земли.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Autofit/>
          </a:bodyPr>
          <a:lstStyle/>
          <a:p>
            <a:pPr algn="ctr"/>
            <a:r>
              <a:rPr lang="ru-RU" sz="3500" b="1" dirty="0" smtClean="0"/>
              <a:t>Последствия </a:t>
            </a:r>
            <a:r>
              <a:rPr lang="ru-RU" sz="3500" b="1" dirty="0" err="1" smtClean="0"/>
              <a:t>Зборовского</a:t>
            </a:r>
            <a:r>
              <a:rPr lang="ru-RU" sz="3500" b="1" dirty="0" smtClean="0"/>
              <a:t> договора и обострение конфликта</a:t>
            </a:r>
            <a:endParaRPr lang="ru-RU" sz="3500" dirty="0"/>
          </a:p>
        </p:txBody>
      </p:sp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8215338" y="5929330"/>
            <a:ext cx="714380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>
            <a:hlinkClick r:id="" action="ppaction://hlinkshowjump?jump=previousslide"/>
          </p:cNvPr>
          <p:cNvSpPr/>
          <p:nvPr/>
        </p:nvSpPr>
        <p:spPr>
          <a:xfrm rot="10800000">
            <a:off x="142844" y="5929330"/>
            <a:ext cx="714380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500826" y="6072206"/>
            <a:ext cx="142876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2" action="ppaction://hlinksldjump"/>
              </a:rPr>
              <a:t>Содержание</a:t>
            </a:r>
            <a:endParaRPr lang="ru-RU" dirty="0"/>
          </a:p>
        </p:txBody>
      </p:sp>
      <p:pic>
        <p:nvPicPr>
          <p:cNvPr id="8" name="Рисунок 7" descr="02_210_Book_illustrations_of_Historical_description_of_the_clothes_and_weapons_of_Russian_troop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1714488"/>
            <a:ext cx="3012275" cy="40433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2910" y="5786454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Запорожец в </a:t>
            </a:r>
            <a:r>
              <a:rPr lang="en-US" dirty="0" smtClean="0"/>
              <a:t>XVII </a:t>
            </a:r>
            <a:r>
              <a:rPr lang="ru-RU" dirty="0" smtClean="0"/>
              <a:t>столетии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857620" y="1785926"/>
            <a:ext cx="4857784" cy="20313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Альянс с Польшей составил господарь Молдовы Василий Лупул. Поэтому </a:t>
            </a:r>
            <a:r>
              <a:rPr lang="ru-RU" b="1" dirty="0" smtClean="0"/>
              <a:t>в августе 1650 г.</a:t>
            </a:r>
            <a:r>
              <a:rPr lang="ru-RU" dirty="0" smtClean="0"/>
              <a:t> 60-тыс. казацкое войско вместе с татарами выступило в поход на Молдову. В начале </a:t>
            </a:r>
            <a:r>
              <a:rPr lang="ru-RU" b="1" dirty="0" smtClean="0"/>
              <a:t>сентября 1650 г. </a:t>
            </a:r>
            <a:r>
              <a:rPr lang="ru-RU" dirty="0" smtClean="0"/>
              <a:t>была взята молдавская столица г. Ясы, а В. Лупула «принудили» к союзу с Украиной.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Autofit/>
          </a:bodyPr>
          <a:lstStyle/>
          <a:p>
            <a:pPr algn="ctr"/>
            <a:r>
              <a:rPr lang="ru-RU" sz="3500" b="1" dirty="0" smtClean="0"/>
              <a:t>Последствия </a:t>
            </a:r>
            <a:r>
              <a:rPr lang="ru-RU" sz="3500" b="1" dirty="0" err="1" smtClean="0"/>
              <a:t>Зборовского</a:t>
            </a:r>
            <a:r>
              <a:rPr lang="ru-RU" sz="3500" b="1" dirty="0" smtClean="0"/>
              <a:t> договора и обострение конфликта</a:t>
            </a:r>
            <a:endParaRPr lang="ru-RU" sz="3500" dirty="0"/>
          </a:p>
        </p:txBody>
      </p:sp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8215338" y="5929330"/>
            <a:ext cx="714380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>
            <a:hlinkClick r:id="" action="ppaction://hlinkshowjump?jump=previousslide"/>
          </p:cNvPr>
          <p:cNvSpPr/>
          <p:nvPr/>
        </p:nvSpPr>
        <p:spPr>
          <a:xfrm rot="10800000">
            <a:off x="142844" y="5929330"/>
            <a:ext cx="714380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500826" y="6072206"/>
            <a:ext cx="142876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2" action="ppaction://hlinksldjump"/>
              </a:rPr>
              <a:t>Содержание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71472" y="1785926"/>
            <a:ext cx="8143932" cy="14465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 smtClean="0"/>
              <a:t>20 февраля 1651 г.</a:t>
            </a:r>
            <a:r>
              <a:rPr lang="ru-RU" sz="2200" dirty="0" smtClean="0"/>
              <a:t> королевское войско </a:t>
            </a:r>
            <a:r>
              <a:rPr lang="ru-RU" sz="2200" dirty="0" err="1" smtClean="0"/>
              <a:t>польного</a:t>
            </a:r>
            <a:r>
              <a:rPr lang="ru-RU" sz="2200" dirty="0" smtClean="0"/>
              <a:t> гетмана М. Калиновского вторглось в </a:t>
            </a:r>
            <a:r>
              <a:rPr lang="ru-RU" sz="2200" b="1" dirty="0" smtClean="0"/>
              <a:t>местечко Красное на Подолье</a:t>
            </a:r>
            <a:r>
              <a:rPr lang="ru-RU" sz="2200" dirty="0" smtClean="0"/>
              <a:t>. В марте поляки атаковали </a:t>
            </a:r>
            <a:r>
              <a:rPr lang="ru-RU" sz="2200" b="1" dirty="0" smtClean="0"/>
              <a:t>Винницу</a:t>
            </a:r>
            <a:r>
              <a:rPr lang="ru-RU" sz="2200" dirty="0" smtClean="0"/>
              <a:t>, но были вынуждены отступить к </a:t>
            </a:r>
            <a:r>
              <a:rPr lang="ru-RU" sz="2200" b="1" dirty="0" smtClean="0"/>
              <a:t>Каменцу-Подольскому</a:t>
            </a:r>
            <a:r>
              <a:rPr lang="ru-RU" sz="2200" dirty="0" smtClean="0"/>
              <a:t>. </a:t>
            </a:r>
          </a:p>
        </p:txBody>
      </p:sp>
      <p:pic>
        <p:nvPicPr>
          <p:cNvPr id="9" name="Рисунок 8" descr="карта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3714752"/>
            <a:ext cx="5119692" cy="277225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err="1" smtClean="0"/>
              <a:t>Белоцерковный</a:t>
            </a:r>
            <a:r>
              <a:rPr lang="ru-RU" b="1" dirty="0" smtClean="0"/>
              <a:t> договор и его тяжелые последствия</a:t>
            </a:r>
            <a:endParaRPr lang="ru-RU" dirty="0"/>
          </a:p>
        </p:txBody>
      </p:sp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8215338" y="5929330"/>
            <a:ext cx="714380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>
            <a:hlinkClick r:id="" action="ppaction://hlinkshowjump?jump=previousslide"/>
          </p:cNvPr>
          <p:cNvSpPr/>
          <p:nvPr/>
        </p:nvSpPr>
        <p:spPr>
          <a:xfrm rot="10800000">
            <a:off x="142844" y="5929330"/>
            <a:ext cx="714380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500826" y="6072206"/>
            <a:ext cx="142876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2" action="ppaction://hlinksldjump"/>
              </a:rPr>
              <a:t>Содержание</a:t>
            </a:r>
            <a:endParaRPr lang="ru-RU" dirty="0"/>
          </a:p>
        </p:txBody>
      </p:sp>
      <p:pic>
        <p:nvPicPr>
          <p:cNvPr id="8" name="Рисунок 7" descr="БЕРЕСТЕЧК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1571612"/>
            <a:ext cx="3817942" cy="262674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214282" y="4143380"/>
            <a:ext cx="3786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 Художник А. Серебряков. Берестечко.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143372" y="1571612"/>
            <a:ext cx="4572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28 июня 1651 г.  - битва под Берестечком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143372" y="2500306"/>
            <a:ext cx="47149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Войско Запорожское: </a:t>
            </a:r>
            <a:r>
              <a:rPr lang="ru-RU" dirty="0" smtClean="0"/>
              <a:t>100 тыс. чел. (больше половины – крестьяне)</a:t>
            </a:r>
            <a:r>
              <a:rPr lang="en-US" dirty="0" smtClean="0"/>
              <a:t>;</a:t>
            </a:r>
          </a:p>
          <a:p>
            <a:r>
              <a:rPr lang="ru-RU" b="1" dirty="0" smtClean="0"/>
              <a:t>Польская армия: </a:t>
            </a:r>
            <a:r>
              <a:rPr lang="ru-RU" dirty="0" smtClean="0"/>
              <a:t>120 тыс. чел. (включая 20 тыс. немецких наемников). 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000496" y="4572008"/>
            <a:ext cx="4429156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30 июня </a:t>
            </a:r>
            <a:r>
              <a:rPr lang="ru-RU" dirty="0" err="1" smtClean="0"/>
              <a:t>Ислам-Гирей</a:t>
            </a:r>
            <a:r>
              <a:rPr lang="ru-RU" dirty="0" smtClean="0"/>
              <a:t> III с татарами бежал с поля боя, захватив в плен Б. Хмельницкого.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/>
              <a:t>Белоцерковный</a:t>
            </a:r>
            <a:r>
              <a:rPr lang="ru-RU" b="1" dirty="0" smtClean="0"/>
              <a:t> договор и его тяжелые последствия</a:t>
            </a:r>
            <a:endParaRPr lang="ru-RU" dirty="0"/>
          </a:p>
        </p:txBody>
      </p:sp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8215338" y="5929330"/>
            <a:ext cx="714380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500826" y="6072206"/>
            <a:ext cx="142876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2" action="ppaction://hlinksldjump"/>
              </a:rPr>
              <a:t>Содержание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57158" y="1643050"/>
            <a:ext cx="5500726" cy="178510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200" dirty="0" smtClean="0"/>
              <a:t>После возвращения из плена Б. Хмельницкому удалось организовать укрепленный лагерь под Белой церковью, где </a:t>
            </a:r>
            <a:r>
              <a:rPr lang="ru-RU" sz="2200" b="1" dirty="0" smtClean="0"/>
              <a:t>23—25 сентября 1651 г.  Была отбита атака польских сил. </a:t>
            </a:r>
            <a:endParaRPr lang="ru-RU" sz="2200" dirty="0"/>
          </a:p>
        </p:txBody>
      </p:sp>
      <p:pic>
        <p:nvPicPr>
          <p:cNvPr id="9" name="Рисунок 8" descr="e91be379253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5074" y="2000240"/>
            <a:ext cx="2755217" cy="250033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6072198" y="1428736"/>
            <a:ext cx="2857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Вооружение польской армии</a:t>
            </a:r>
            <a:endParaRPr lang="ru-RU" dirty="0"/>
          </a:p>
        </p:txBody>
      </p:sp>
      <p:sp>
        <p:nvSpPr>
          <p:cNvPr id="11" name="Стрелка вправо 10">
            <a:hlinkClick r:id="" action="ppaction://hlinkshowjump?jump=previousslide"/>
          </p:cNvPr>
          <p:cNvSpPr/>
          <p:nvPr/>
        </p:nvSpPr>
        <p:spPr>
          <a:xfrm rot="10800000">
            <a:off x="142844" y="5929330"/>
            <a:ext cx="714380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000100" y="4214818"/>
            <a:ext cx="43577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/>
              <a:t>28 сентября 1651 г. Состоялось подписание </a:t>
            </a:r>
            <a:r>
              <a:rPr lang="ru-RU" sz="2200" b="1" dirty="0" err="1" smtClean="0"/>
              <a:t>Белоцерковного</a:t>
            </a:r>
            <a:r>
              <a:rPr lang="ru-RU" sz="2200" b="1" dirty="0" smtClean="0"/>
              <a:t> договора</a:t>
            </a:r>
          </a:p>
          <a:p>
            <a:pPr algn="ctr"/>
            <a:endParaRPr lang="ru-RU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/>
              <a:t>Белоцерковный</a:t>
            </a:r>
            <a:r>
              <a:rPr lang="ru-RU" b="1" dirty="0" smtClean="0"/>
              <a:t> договор и его тяжелые последствия</a:t>
            </a:r>
            <a:endParaRPr lang="ru-RU" dirty="0"/>
          </a:p>
        </p:txBody>
      </p:sp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8215338" y="5929330"/>
            <a:ext cx="714380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>
            <a:hlinkClick r:id="" action="ppaction://hlinkshowjump?jump=previousslide"/>
          </p:cNvPr>
          <p:cNvSpPr/>
          <p:nvPr/>
        </p:nvSpPr>
        <p:spPr>
          <a:xfrm rot="10800000">
            <a:off x="142844" y="5929330"/>
            <a:ext cx="714380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500826" y="6072206"/>
            <a:ext cx="142876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2" action="ppaction://hlinksldjump"/>
              </a:rPr>
              <a:t>Содержание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0" y="1714488"/>
            <a:ext cx="507206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Условия </a:t>
            </a:r>
            <a:r>
              <a:rPr lang="ru-RU" sz="2400" b="1" dirty="0" err="1" smtClean="0"/>
              <a:t>Белоцерковного</a:t>
            </a:r>
            <a:r>
              <a:rPr lang="ru-RU" sz="2400" b="1" dirty="0" smtClean="0"/>
              <a:t> договора:</a:t>
            </a:r>
          </a:p>
          <a:p>
            <a:pPr algn="just">
              <a:buFont typeface="Arial" pitchFamily="34" charset="0"/>
              <a:buChar char="•"/>
            </a:pPr>
            <a:r>
              <a:rPr lang="ru-RU" b="1" dirty="0" smtClean="0"/>
              <a:t> </a:t>
            </a:r>
            <a:r>
              <a:rPr lang="ru-RU" dirty="0" smtClean="0"/>
              <a:t>Сокращение казацкого реестра до 20 тыс.</a:t>
            </a:r>
            <a:r>
              <a:rPr lang="en-US" dirty="0" smtClean="0"/>
              <a:t>;</a:t>
            </a:r>
            <a:endParaRPr lang="ru-RU" dirty="0" smtClean="0"/>
          </a:p>
          <a:p>
            <a:pPr algn="just">
              <a:buFont typeface="Arial" pitchFamily="34" charset="0"/>
              <a:buChar char="•"/>
            </a:pPr>
            <a:endParaRPr lang="ru-RU" b="1" dirty="0" smtClean="0"/>
          </a:p>
          <a:p>
            <a:pPr algn="just">
              <a:buFont typeface="Arial" pitchFamily="34" charset="0"/>
              <a:buChar char="•"/>
            </a:pPr>
            <a:r>
              <a:rPr lang="ru-RU" b="1" dirty="0" smtClean="0"/>
              <a:t> </a:t>
            </a:r>
            <a:r>
              <a:rPr lang="ru-RU" dirty="0" smtClean="0"/>
              <a:t>Власть гетмана ограничивалась Киевским воеводством</a:t>
            </a:r>
            <a:r>
              <a:rPr lang="en-US" dirty="0" smtClean="0"/>
              <a:t>;</a:t>
            </a:r>
            <a:endParaRPr lang="ru-RU" dirty="0" smtClean="0"/>
          </a:p>
          <a:p>
            <a:pPr algn="just">
              <a:buFont typeface="Arial" pitchFamily="34" charset="0"/>
              <a:buChar char="•"/>
            </a:pPr>
            <a:endParaRPr lang="ru-RU" b="1" dirty="0" smtClean="0"/>
          </a:p>
          <a:p>
            <a:pPr algn="just">
              <a:buFont typeface="Arial" pitchFamily="34" charset="0"/>
              <a:buChar char="•"/>
            </a:pPr>
            <a:r>
              <a:rPr lang="ru-RU" b="1" dirty="0" smtClean="0"/>
              <a:t> </a:t>
            </a:r>
            <a:r>
              <a:rPr lang="ru-RU" dirty="0" smtClean="0"/>
              <a:t>Гетману</a:t>
            </a:r>
            <a:r>
              <a:rPr lang="ru-RU" b="1" dirty="0" smtClean="0"/>
              <a:t> </a:t>
            </a:r>
            <a:r>
              <a:rPr lang="ru-RU" dirty="0" smtClean="0"/>
              <a:t>запрещались осуществлять отношения с другими государствами</a:t>
            </a:r>
            <a:r>
              <a:rPr lang="en-US" dirty="0" smtClean="0"/>
              <a:t>;</a:t>
            </a:r>
            <a:endParaRPr lang="ru-RU" dirty="0" smtClean="0"/>
          </a:p>
          <a:p>
            <a:pPr algn="just">
              <a:buFont typeface="Arial" pitchFamily="34" charset="0"/>
              <a:buChar char="•"/>
            </a:pPr>
            <a:endParaRPr lang="ru-RU" b="1" dirty="0" smtClean="0"/>
          </a:p>
          <a:p>
            <a:pPr algn="just">
              <a:buFont typeface="Arial" pitchFamily="34" charset="0"/>
              <a:buChar char="•"/>
            </a:pPr>
            <a:r>
              <a:rPr lang="ru-RU" b="1" dirty="0" smtClean="0"/>
              <a:t> </a:t>
            </a:r>
            <a:r>
              <a:rPr lang="ru-RU" dirty="0" smtClean="0"/>
              <a:t>Украину возвращалась королевская администрация, шляхта и арендаторы-евреи</a:t>
            </a:r>
            <a:r>
              <a:rPr lang="en-US" dirty="0" smtClean="0"/>
              <a:t>;</a:t>
            </a:r>
            <a:endParaRPr lang="ru-RU" dirty="0" smtClean="0"/>
          </a:p>
          <a:p>
            <a:pPr algn="just">
              <a:buFont typeface="Arial" pitchFamily="34" charset="0"/>
              <a:buChar char="•"/>
            </a:pPr>
            <a:endParaRPr lang="ru-RU" b="1" dirty="0" smtClean="0"/>
          </a:p>
          <a:p>
            <a:pPr algn="just">
              <a:buFont typeface="Arial" pitchFamily="34" charset="0"/>
              <a:buChar char="•"/>
            </a:pPr>
            <a:r>
              <a:rPr lang="ru-RU" b="1" dirty="0" smtClean="0"/>
              <a:t> </a:t>
            </a:r>
            <a:r>
              <a:rPr lang="ru-RU" dirty="0" smtClean="0"/>
              <a:t>Были расформированы </a:t>
            </a:r>
            <a:r>
              <a:rPr lang="ru-RU" dirty="0" err="1" smtClean="0"/>
              <a:t>Брацлавский</a:t>
            </a:r>
            <a:r>
              <a:rPr lang="ru-RU" dirty="0" smtClean="0"/>
              <a:t>, </a:t>
            </a:r>
            <a:r>
              <a:rPr lang="ru-RU" dirty="0" err="1" smtClean="0"/>
              <a:t>Кальницкий</a:t>
            </a:r>
            <a:r>
              <a:rPr lang="ru-RU" dirty="0" smtClean="0"/>
              <a:t> (Винницкий) и Уманский полки.</a:t>
            </a:r>
            <a:endParaRPr lang="ru-RU" b="1" dirty="0"/>
          </a:p>
        </p:txBody>
      </p:sp>
      <p:pic>
        <p:nvPicPr>
          <p:cNvPr id="9" name="Рисунок 8" descr="КАЗАК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1785926"/>
            <a:ext cx="3830698" cy="264318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5357818" y="4429132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Казацкое поселение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/>
              <a:t>Белоцерковный</a:t>
            </a:r>
            <a:r>
              <a:rPr lang="ru-RU" b="1" dirty="0" smtClean="0"/>
              <a:t> договор и его тяжелые последствия</a:t>
            </a:r>
            <a:endParaRPr lang="ru-RU" dirty="0"/>
          </a:p>
        </p:txBody>
      </p:sp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8215338" y="5929330"/>
            <a:ext cx="714380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>
            <a:hlinkClick r:id="" action="ppaction://hlinkshowjump?jump=previousslide"/>
          </p:cNvPr>
          <p:cNvSpPr/>
          <p:nvPr/>
        </p:nvSpPr>
        <p:spPr>
          <a:xfrm rot="10800000">
            <a:off x="142844" y="5929330"/>
            <a:ext cx="714380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500826" y="6072206"/>
            <a:ext cx="142876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2" action="ppaction://hlinksldjump"/>
              </a:rPr>
              <a:t>Содержание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71472" y="1571612"/>
            <a:ext cx="8286808" cy="14465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200" dirty="0" smtClean="0"/>
              <a:t>Уже </a:t>
            </a:r>
            <a:r>
              <a:rPr lang="ru-RU" sz="2200" b="1" dirty="0" smtClean="0"/>
              <a:t>в мае 1652 г. </a:t>
            </a:r>
            <a:r>
              <a:rPr lang="ru-RU" sz="2200" dirty="0" smtClean="0"/>
              <a:t>Б. Хмельницкий ( казаки - </a:t>
            </a:r>
            <a:r>
              <a:rPr lang="ru-RU" sz="2200" b="1" dirty="0" smtClean="0"/>
              <a:t>35-тыс. </a:t>
            </a:r>
            <a:r>
              <a:rPr lang="ru-RU" sz="2200" dirty="0" smtClean="0"/>
              <a:t>чел.</a:t>
            </a:r>
            <a:r>
              <a:rPr lang="en-US" sz="2200" dirty="0" smtClean="0"/>
              <a:t>;</a:t>
            </a:r>
            <a:r>
              <a:rPr lang="ru-RU" sz="2200" dirty="0" smtClean="0"/>
              <a:t> татары - </a:t>
            </a:r>
            <a:r>
              <a:rPr lang="ru-RU" sz="2200" b="1" dirty="0" smtClean="0"/>
              <a:t>20 тыс. чел.</a:t>
            </a:r>
            <a:r>
              <a:rPr lang="ru-RU" sz="2200" dirty="0" smtClean="0"/>
              <a:t>)</a:t>
            </a:r>
            <a:r>
              <a:rPr lang="ru-RU" sz="2200" b="1" dirty="0" smtClean="0"/>
              <a:t> </a:t>
            </a:r>
            <a:r>
              <a:rPr lang="ru-RU" sz="2200" dirty="0" smtClean="0"/>
              <a:t>выдвинулся к укрепленному лагерю коронного гетмана Мартина Калиновского под Батогом, где </a:t>
            </a:r>
            <a:r>
              <a:rPr lang="ru-RU" sz="2200" b="1" dirty="0" smtClean="0"/>
              <a:t>1 июня 1652 г. </a:t>
            </a:r>
            <a:r>
              <a:rPr lang="ru-RU" sz="2200" dirty="0" smtClean="0"/>
              <a:t>состоялась битва.  </a:t>
            </a:r>
            <a:endParaRPr lang="ru-RU" sz="2200" dirty="0"/>
          </a:p>
        </p:txBody>
      </p:sp>
      <p:pic>
        <p:nvPicPr>
          <p:cNvPr id="9" name="Рисунок 8" descr="БАТОГ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3357562"/>
            <a:ext cx="4513940" cy="328614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571472" y="3000372"/>
            <a:ext cx="535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Битва под Батогом. Художник А. Серебряков.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643570" y="3429000"/>
            <a:ext cx="33575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Результат: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 20-тыс. королевское войско наголову разбито</a:t>
            </a:r>
            <a:r>
              <a:rPr lang="en-US" sz="2000" dirty="0" smtClean="0"/>
              <a:t>;</a:t>
            </a:r>
            <a:endParaRPr lang="ru-RU" sz="2000" dirty="0" smtClean="0"/>
          </a:p>
          <a:p>
            <a:pPr algn="just"/>
            <a:endParaRPr lang="ru-RU" sz="2000" dirty="0" smtClean="0"/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 М. Калиновский погиб. 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«Украинская казацкая монархия»</a:t>
            </a:r>
            <a:endParaRPr lang="ru-RU" dirty="0"/>
          </a:p>
        </p:txBody>
      </p:sp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8215338" y="5929330"/>
            <a:ext cx="714380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500826" y="6072206"/>
            <a:ext cx="142876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2" action="ppaction://hlinksldjump"/>
              </a:rPr>
              <a:t>Содержание</a:t>
            </a:r>
            <a:endParaRPr lang="ru-RU" dirty="0"/>
          </a:p>
        </p:txBody>
      </p:sp>
      <p:sp>
        <p:nvSpPr>
          <p:cNvPr id="9" name="Стрелка вправо 8">
            <a:hlinkClick r:id="" action="ppaction://hlinkshowjump?jump=previousslide"/>
          </p:cNvPr>
          <p:cNvSpPr/>
          <p:nvPr/>
        </p:nvSpPr>
        <p:spPr>
          <a:xfrm rot="10800000">
            <a:off x="142844" y="5929330"/>
            <a:ext cx="714380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14282" y="1643050"/>
            <a:ext cx="4572032" cy="34163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/>
              <a:t>Последствия битвы под Батогом: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/>
              <a:t> Фактическое возрождение украинской независимости от Польши</a:t>
            </a:r>
            <a:r>
              <a:rPr lang="en-US" dirty="0" smtClean="0"/>
              <a:t>;</a:t>
            </a:r>
            <a:endParaRPr lang="ru-RU" dirty="0" smtClean="0"/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/>
              <a:t> Ликвидация шляхетского землевладения</a:t>
            </a:r>
            <a:r>
              <a:rPr lang="en-US" dirty="0" smtClean="0"/>
              <a:t>;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/>
              <a:t> Земли короля переходили в </a:t>
            </a:r>
            <a:r>
              <a:rPr lang="ru-RU" dirty="0" err="1" smtClean="0"/>
              <a:t>гос</a:t>
            </a:r>
            <a:r>
              <a:rPr lang="ru-RU" dirty="0" smtClean="0"/>
              <a:t>. Собственность</a:t>
            </a:r>
            <a:r>
              <a:rPr lang="en-US" dirty="0" smtClean="0"/>
              <a:t>;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/>
              <a:t> Упразднение крепостного права и расширения прав землепользователей.</a:t>
            </a:r>
          </a:p>
        </p:txBody>
      </p:sp>
      <p:pic>
        <p:nvPicPr>
          <p:cNvPr id="11" name="Рисунок 10" descr="attac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3000372"/>
            <a:ext cx="3756540" cy="278606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5500694" y="2643182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Украинские крестьяне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«Украинская казацкая монархия»</a:t>
            </a:r>
            <a:endParaRPr lang="ru-RU" dirty="0"/>
          </a:p>
        </p:txBody>
      </p:sp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8215338" y="5929330"/>
            <a:ext cx="714380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500826" y="6072206"/>
            <a:ext cx="142876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2" action="ppaction://hlinksldjump"/>
              </a:rPr>
              <a:t>Содержание</a:t>
            </a:r>
            <a:endParaRPr lang="ru-RU" dirty="0"/>
          </a:p>
        </p:txBody>
      </p:sp>
      <p:pic>
        <p:nvPicPr>
          <p:cNvPr id="9" name="Рисунок 8" descr="1297472795_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1571612"/>
            <a:ext cx="2786082" cy="241195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357158" y="4000504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Богдан Хмельницкий</a:t>
            </a:r>
            <a:endParaRPr lang="ru-RU" dirty="0"/>
          </a:p>
        </p:txBody>
      </p:sp>
      <p:sp>
        <p:nvSpPr>
          <p:cNvPr id="11" name="Стрелка вправо 10">
            <a:hlinkClick r:id="" action="ppaction://hlinkshowjump?jump=previousslide"/>
          </p:cNvPr>
          <p:cNvSpPr/>
          <p:nvPr/>
        </p:nvSpPr>
        <p:spPr>
          <a:xfrm rot="10800000">
            <a:off x="142844" y="5929330"/>
            <a:ext cx="714380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143240" y="1571612"/>
            <a:ext cx="5715040" cy="369331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Генеральная (общая, черная) рада:</a:t>
            </a:r>
            <a:r>
              <a:rPr lang="ru-RU" dirty="0" smtClean="0"/>
              <a:t> законодательная власть;</a:t>
            </a:r>
          </a:p>
          <a:p>
            <a:pPr algn="just"/>
            <a:endParaRPr lang="ru-RU" b="1" dirty="0" smtClean="0"/>
          </a:p>
          <a:p>
            <a:pPr algn="just"/>
            <a:r>
              <a:rPr lang="ru-RU" b="1" dirty="0" smtClean="0"/>
              <a:t>Старшинская рада:</a:t>
            </a:r>
            <a:r>
              <a:rPr lang="ru-RU" dirty="0" smtClean="0"/>
              <a:t> рассматривала вопросы мира и войны, утверждала </a:t>
            </a:r>
            <a:r>
              <a:rPr lang="ru-RU" dirty="0" err="1" smtClean="0"/>
              <a:t>привилеи</a:t>
            </a:r>
            <a:r>
              <a:rPr lang="ru-RU" dirty="0" smtClean="0"/>
              <a:t> городам, вводила налоги и др.;</a:t>
            </a:r>
          </a:p>
          <a:p>
            <a:pPr algn="just"/>
            <a:endParaRPr lang="ru-RU" b="1" dirty="0" smtClean="0"/>
          </a:p>
          <a:p>
            <a:pPr algn="just"/>
            <a:r>
              <a:rPr lang="ru-RU" b="1" dirty="0" smtClean="0"/>
              <a:t>Гетман</a:t>
            </a:r>
            <a:r>
              <a:rPr lang="ru-RU" dirty="0" smtClean="0"/>
              <a:t>: основные рычаги исполнительной власти (он созывал рады, возглавлял администрацию, был главнокомандующим, издавал обязательные для всех нормативные акты (универсалы), принимал участие в судопроизводстве, руководил внешней политикой, ведал финансами).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«Украинская казацкая монархия»</a:t>
            </a:r>
            <a:endParaRPr lang="ru-RU" dirty="0"/>
          </a:p>
        </p:txBody>
      </p:sp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8215338" y="5929330"/>
            <a:ext cx="714380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>
            <a:hlinkClick r:id="" action="ppaction://hlinkshowjump?jump=previousslide"/>
          </p:cNvPr>
          <p:cNvSpPr/>
          <p:nvPr/>
        </p:nvSpPr>
        <p:spPr>
          <a:xfrm rot="10800000">
            <a:off x="142844" y="5929330"/>
            <a:ext cx="714380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500826" y="6072206"/>
            <a:ext cx="142876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2" action="ppaction://hlinksldjump"/>
              </a:rPr>
              <a:t>Содержание</a:t>
            </a:r>
            <a:endParaRPr lang="ru-RU" dirty="0"/>
          </a:p>
        </p:txBody>
      </p:sp>
      <p:pic>
        <p:nvPicPr>
          <p:cNvPr id="8" name="Рисунок 7" descr="200px-Xm_Ty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571612"/>
            <a:ext cx="2540000" cy="37973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-214346" y="5357826"/>
            <a:ext cx="3214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Тимофей Хмельницкий</a:t>
            </a:r>
          </a:p>
          <a:p>
            <a:pPr algn="ctr"/>
            <a:r>
              <a:rPr lang="ru-RU" dirty="0" smtClean="0"/>
              <a:t>(1632-1653)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928926" y="1643050"/>
            <a:ext cx="6000792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В августе 1652 г. Тимош Хмельницкий женился на </a:t>
            </a:r>
            <a:r>
              <a:rPr lang="ru-RU" dirty="0" err="1" smtClean="0"/>
              <a:t>Розанде</a:t>
            </a:r>
            <a:r>
              <a:rPr lang="ru-RU" dirty="0" smtClean="0"/>
              <a:t> Лупул (дочь молдавского правителя). </a:t>
            </a:r>
            <a:r>
              <a:rPr lang="ru-RU" b="1" dirty="0" smtClean="0"/>
              <a:t>25 сентября 1653 г.  </a:t>
            </a:r>
            <a:r>
              <a:rPr lang="ru-RU" dirty="0" smtClean="0"/>
              <a:t>Т. Хмельницкий был смертельно ранен в крепости </a:t>
            </a:r>
            <a:r>
              <a:rPr lang="ru-RU" dirty="0" err="1" smtClean="0"/>
              <a:t>Сучава</a:t>
            </a:r>
            <a:r>
              <a:rPr lang="ru-RU" dirty="0" smtClean="0"/>
              <a:t> во время похода в Валахию.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86182" y="2928934"/>
            <a:ext cx="41434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В сентябре 1653 г. 40-тыс. польская армия во главе с Яном II Казимиром попала в окружение сил Б. Хмельницкого и </a:t>
            </a:r>
            <a:r>
              <a:rPr lang="ru-RU" b="1" dirty="0" err="1" smtClean="0"/>
              <a:t>Ислам-Гирея</a:t>
            </a:r>
            <a:r>
              <a:rPr lang="ru-RU" b="1" dirty="0" smtClean="0"/>
              <a:t> III у Жванца (возле Каменца-Подольского). </a:t>
            </a:r>
          </a:p>
        </p:txBody>
      </p:sp>
      <p:sp>
        <p:nvSpPr>
          <p:cNvPr id="13" name="Стрелка вниз 12"/>
          <p:cNvSpPr/>
          <p:nvPr/>
        </p:nvSpPr>
        <p:spPr>
          <a:xfrm>
            <a:off x="5500694" y="4429132"/>
            <a:ext cx="642942" cy="571504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786182" y="4929198"/>
            <a:ext cx="41434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Права казаков гарантировались, но польская шляхта получила право вернуться в свои имения на украинских землях.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714356"/>
            <a:ext cx="8153400" cy="504844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3600" b="1" dirty="0" smtClean="0"/>
              <a:t>Условия экономического и социального развития.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1266173075_479px-reestrovyj_kaza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8" y="2071678"/>
            <a:ext cx="2913435" cy="364331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85720" y="2571744"/>
            <a:ext cx="5143536" cy="246221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just"/>
            <a:r>
              <a:rPr lang="ru-RU" sz="2200" dirty="0" smtClean="0"/>
              <a:t>В Украине последней трети XVI — первой половины XVII ст. происходило становление </a:t>
            </a:r>
            <a:r>
              <a:rPr lang="ru-RU" sz="2200" b="1" dirty="0" smtClean="0"/>
              <a:t>казаков</a:t>
            </a:r>
            <a:r>
              <a:rPr lang="ru-RU" sz="2200" dirty="0" smtClean="0"/>
              <a:t>. Именно казачество стало выразителем национальной идеи и </a:t>
            </a:r>
            <a:r>
              <a:rPr lang="ru-RU" sz="2200" b="1" dirty="0" smtClean="0"/>
              <a:t>«политическим сословием» </a:t>
            </a:r>
            <a:r>
              <a:rPr lang="ru-RU" sz="2200" dirty="0" smtClean="0"/>
              <a:t>украинского народа своей эпохи. </a:t>
            </a:r>
            <a:endParaRPr lang="ru-RU" sz="2200" dirty="0"/>
          </a:p>
        </p:txBody>
      </p:sp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8215338" y="5929330"/>
            <a:ext cx="714380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>
            <a:hlinkClick r:id="" action="ppaction://hlinkshowjump?jump=previousslide"/>
          </p:cNvPr>
          <p:cNvSpPr/>
          <p:nvPr/>
        </p:nvSpPr>
        <p:spPr>
          <a:xfrm rot="10800000">
            <a:off x="142844" y="5929330"/>
            <a:ext cx="714380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500826" y="6072206"/>
            <a:ext cx="142876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3" action="ppaction://hlinksldjump"/>
              </a:rPr>
              <a:t>Содержание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143636" y="1714488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Казак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Союз с Россией. </a:t>
            </a:r>
            <a:r>
              <a:rPr lang="ru-RU" b="1" dirty="0" err="1" smtClean="0"/>
              <a:t>Переяславская</a:t>
            </a:r>
            <a:r>
              <a:rPr lang="ru-RU" b="1" dirty="0" smtClean="0"/>
              <a:t> рада</a:t>
            </a:r>
            <a:endParaRPr lang="ru-RU" dirty="0"/>
          </a:p>
        </p:txBody>
      </p:sp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8215338" y="5929330"/>
            <a:ext cx="714380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>
            <a:hlinkClick r:id="" action="ppaction://hlinkshowjump?jump=previousslide"/>
          </p:cNvPr>
          <p:cNvSpPr/>
          <p:nvPr/>
        </p:nvSpPr>
        <p:spPr>
          <a:xfrm rot="10800000">
            <a:off x="142844" y="5929330"/>
            <a:ext cx="714380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500826" y="6072206"/>
            <a:ext cx="142876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2" action="ppaction://hlinksldjump"/>
              </a:rPr>
              <a:t>Содержание</a:t>
            </a:r>
            <a:endParaRPr lang="ru-RU" dirty="0"/>
          </a:p>
        </p:txBody>
      </p:sp>
      <p:pic>
        <p:nvPicPr>
          <p:cNvPr id="9" name="Рисунок 8" descr="2005-08-10_Rainbow_Raduga_Monument_Kiev_1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571612"/>
            <a:ext cx="2758183" cy="207170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-214346" y="3571876"/>
            <a:ext cx="42148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Бутурлин и Б. Хмельницкий на памятнике Воссоединения Украины с Россией в Киеве.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000496" y="2285992"/>
            <a:ext cx="4500594" cy="313932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200" dirty="0" smtClean="0"/>
              <a:t>Земский собор </a:t>
            </a:r>
            <a:r>
              <a:rPr lang="ru-RU" sz="2200" b="1" dirty="0" smtClean="0"/>
              <a:t>11 октября 1653 г.</a:t>
            </a:r>
            <a:r>
              <a:rPr lang="ru-RU" sz="2200" dirty="0" smtClean="0"/>
              <a:t> заявил о согласии на принятие Украины под протекцию московского царя. В Переяслав, который Б. Хмельницкий избрал для проведения переговоров с Москвой, 20 октября было направлено посольство во главе с боярином </a:t>
            </a:r>
            <a:r>
              <a:rPr lang="ru-RU" sz="2200" b="1" dirty="0" smtClean="0"/>
              <a:t>В. В. Бутурлиным</a:t>
            </a:r>
            <a:r>
              <a:rPr lang="ru-RU" sz="2200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Союз с Россией. </a:t>
            </a:r>
            <a:r>
              <a:rPr lang="ru-RU" b="1" dirty="0" err="1" smtClean="0"/>
              <a:t>Переяславская</a:t>
            </a:r>
            <a:r>
              <a:rPr lang="ru-RU" b="1" dirty="0" smtClean="0"/>
              <a:t> рада</a:t>
            </a:r>
            <a:endParaRPr lang="ru-RU" dirty="0"/>
          </a:p>
        </p:txBody>
      </p:sp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8215338" y="5929330"/>
            <a:ext cx="714380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>
            <a:hlinkClick r:id="" action="ppaction://hlinkshowjump?jump=previousslide"/>
          </p:cNvPr>
          <p:cNvSpPr/>
          <p:nvPr/>
        </p:nvSpPr>
        <p:spPr>
          <a:xfrm rot="10800000">
            <a:off x="142844" y="5929330"/>
            <a:ext cx="714380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6072206"/>
            <a:ext cx="142876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2" action="ppaction://hlinksldjump"/>
              </a:rPr>
              <a:t>Содержание</a:t>
            </a:r>
            <a:endParaRPr lang="ru-RU" dirty="0"/>
          </a:p>
        </p:txBody>
      </p:sp>
      <p:pic>
        <p:nvPicPr>
          <p:cNvPr id="9" name="Рисунок 8" descr="PereyaslavskayaRad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4744" y="1643050"/>
            <a:ext cx="5214974" cy="385668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5072066" y="5500702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err="1" smtClean="0"/>
              <a:t>Переяславская</a:t>
            </a:r>
            <a:r>
              <a:rPr lang="ru-RU" dirty="0" smtClean="0"/>
              <a:t> рада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85720" y="2214554"/>
            <a:ext cx="3214710" cy="2585323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Утром </a:t>
            </a:r>
            <a:r>
              <a:rPr lang="ru-RU" sz="2200" b="1" dirty="0" smtClean="0"/>
              <a:t>18 января 1654 г. </a:t>
            </a:r>
            <a:r>
              <a:rPr lang="ru-RU" sz="2000" dirty="0" smtClean="0"/>
              <a:t>старшинская рада, а затем «генеральная» рада согласились с доводами Б. Хмельницкого и высказались за признание государем московского царя.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8153400" cy="99060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dirty="0" smtClean="0"/>
              <a:t>Договорные «просительные» статьи.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8215338" y="5929330"/>
            <a:ext cx="714380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>
            <a:hlinkClick r:id="" action="ppaction://hlinkshowjump?jump=previousslide"/>
          </p:cNvPr>
          <p:cNvSpPr/>
          <p:nvPr/>
        </p:nvSpPr>
        <p:spPr>
          <a:xfrm rot="10800000">
            <a:off x="142844" y="5929330"/>
            <a:ext cx="714380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500826" y="6072206"/>
            <a:ext cx="142876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2" action="ppaction://hlinksldjump"/>
              </a:rPr>
              <a:t>Содержание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71472" y="1571612"/>
            <a:ext cx="8072494" cy="1200329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В марте 1654 г. </a:t>
            </a:r>
            <a:r>
              <a:rPr lang="ru-RU" dirty="0" smtClean="0"/>
              <a:t>в результате переговоров царской грамотой были утверждены 11 пунктов. Эти статьи назывались современниками «Статьями Богдана Хмельницкого», в современной же литературе получили название </a:t>
            </a:r>
            <a:r>
              <a:rPr lang="ru-RU" b="1" dirty="0" smtClean="0"/>
              <a:t>«Мартовских статей».</a:t>
            </a:r>
            <a:endParaRPr lang="ru-RU" b="1" dirty="0"/>
          </a:p>
        </p:txBody>
      </p:sp>
      <p:pic>
        <p:nvPicPr>
          <p:cNvPr id="9" name="Рисунок 8" descr="Aleksei_mi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7950" y="2857496"/>
            <a:ext cx="2285340" cy="281940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5715008" y="5643578"/>
            <a:ext cx="392909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/>
              <a:t>Алексей Михайлович </a:t>
            </a:r>
          </a:p>
          <a:p>
            <a:pPr algn="ctr"/>
            <a:r>
              <a:rPr lang="ru-RU" sz="1300" dirty="0" smtClean="0"/>
              <a:t>(правление 1645-1676)</a:t>
            </a:r>
            <a:endParaRPr lang="ru-RU" sz="1300" dirty="0"/>
          </a:p>
        </p:txBody>
      </p:sp>
      <p:sp>
        <p:nvSpPr>
          <p:cNvPr id="11" name="TextBox 10"/>
          <p:cNvSpPr txBox="1"/>
          <p:nvPr/>
        </p:nvSpPr>
        <p:spPr>
          <a:xfrm>
            <a:off x="285720" y="2571744"/>
            <a:ext cx="58579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200" b="1" dirty="0" smtClean="0"/>
              <a:t>«Мартовские статьи»: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b="1" dirty="0" smtClean="0"/>
              <a:t> </a:t>
            </a:r>
            <a:r>
              <a:rPr lang="ru-RU" dirty="0" smtClean="0"/>
              <a:t>Признавалась пожизненная власть гетмана, избираемого общей радой, но утверждаемого царем</a:t>
            </a:r>
            <a:r>
              <a:rPr lang="en-US" dirty="0" smtClean="0"/>
              <a:t>;</a:t>
            </a:r>
            <a:endParaRPr lang="ru-RU" dirty="0" smtClean="0"/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b="1" dirty="0" smtClean="0"/>
              <a:t> </a:t>
            </a:r>
            <a:r>
              <a:rPr lang="ru-RU" dirty="0" smtClean="0"/>
              <a:t>Казацкий реестр был установлен в 60 тыс.</a:t>
            </a:r>
            <a:r>
              <a:rPr lang="en-US" dirty="0" smtClean="0"/>
              <a:t>;</a:t>
            </a:r>
            <a:r>
              <a:rPr lang="ru-RU" dirty="0" smtClean="0"/>
              <a:t> 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b="1" dirty="0" smtClean="0"/>
              <a:t> </a:t>
            </a:r>
            <a:r>
              <a:rPr lang="ru-RU" dirty="0" smtClean="0"/>
              <a:t>В Москву из Украины поступали определенные подати, а Россия обязалась оказывать вассалу военную помощь</a:t>
            </a:r>
            <a:r>
              <a:rPr lang="en-US" dirty="0" smtClean="0"/>
              <a:t>;</a:t>
            </a:r>
            <a:r>
              <a:rPr lang="ru-RU" dirty="0" smtClean="0"/>
              <a:t> 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b="1" dirty="0" smtClean="0"/>
              <a:t> </a:t>
            </a:r>
            <a:r>
              <a:rPr lang="ru-RU" dirty="0" smtClean="0"/>
              <a:t>Во внешней политике гетман обязывался информировать Москву о контактах с другими странами.</a:t>
            </a: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8153400" cy="99060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dirty="0" smtClean="0"/>
              <a:t>Новые политические комбинации в условиях войны.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8215338" y="5929330"/>
            <a:ext cx="714380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>
            <a:hlinkClick r:id="" action="ppaction://hlinkshowjump?jump=previousslide"/>
          </p:cNvPr>
          <p:cNvSpPr/>
          <p:nvPr/>
        </p:nvSpPr>
        <p:spPr>
          <a:xfrm rot="10800000">
            <a:off x="142844" y="5929330"/>
            <a:ext cx="714380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500826" y="6072206"/>
            <a:ext cx="142876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2" action="ppaction://hlinksldjump"/>
              </a:rPr>
              <a:t>Содержание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0034" y="1785926"/>
            <a:ext cx="83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В марте 1654 г. </a:t>
            </a:r>
            <a:r>
              <a:rPr lang="ru-RU" dirty="0" smtClean="0"/>
              <a:t>20-тыс. коронная армия во главе с С. </a:t>
            </a:r>
            <a:r>
              <a:rPr lang="ru-RU" dirty="0" err="1" smtClean="0"/>
              <a:t>Потоцким</a:t>
            </a:r>
            <a:r>
              <a:rPr lang="ru-RU" dirty="0" smtClean="0"/>
              <a:t> начала наступление и опустошила </a:t>
            </a:r>
            <a:r>
              <a:rPr lang="ru-RU" i="1" dirty="0" smtClean="0"/>
              <a:t>«почти всю </a:t>
            </a:r>
            <a:r>
              <a:rPr lang="ru-RU" i="1" dirty="0" err="1" smtClean="0"/>
              <a:t>Брацлавщину</a:t>
            </a:r>
            <a:r>
              <a:rPr lang="ru-RU" i="1" dirty="0" smtClean="0"/>
              <a:t>».</a:t>
            </a:r>
            <a:r>
              <a:rPr lang="ru-RU" dirty="0" smtClean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596" y="2500306"/>
            <a:ext cx="8429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В мае 1654 г. </a:t>
            </a:r>
            <a:r>
              <a:rPr lang="ru-RU" dirty="0" smtClean="0"/>
              <a:t>российское войско во главе с царем выступило в направлении на Смоленск. На помощь было направлено 20-тыс. войско во главе с наказным гетманом Иваном Золотаренко. Казаки </a:t>
            </a:r>
            <a:r>
              <a:rPr lang="ru-RU" b="1" dirty="0" smtClean="0"/>
              <a:t>в 1654—1655 гг. </a:t>
            </a:r>
            <a:r>
              <a:rPr lang="ru-RU" dirty="0" smtClean="0"/>
              <a:t>взяли ряд городов (</a:t>
            </a:r>
            <a:r>
              <a:rPr lang="ru-RU" i="1" dirty="0" smtClean="0"/>
              <a:t>Гомель, Бобруйск, Речицу, Жлобин, Рогачев, </a:t>
            </a:r>
            <a:r>
              <a:rPr lang="ru-RU" i="1" dirty="0" err="1" smtClean="0"/>
              <a:t>Пропойск</a:t>
            </a:r>
            <a:r>
              <a:rPr lang="ru-RU" i="1" dirty="0" smtClean="0"/>
              <a:t>, Новый Быхов</a:t>
            </a:r>
            <a:r>
              <a:rPr lang="ru-RU" dirty="0" smtClean="0"/>
              <a:t>)</a:t>
            </a:r>
            <a:endParaRPr lang="ru-RU" b="1" dirty="0"/>
          </a:p>
        </p:txBody>
      </p:sp>
      <p:pic>
        <p:nvPicPr>
          <p:cNvPr id="9" name="Рисунок 8" descr="vzyatie_kol_berg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7290" y="3786190"/>
            <a:ext cx="4643470" cy="291377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6072198" y="3786190"/>
            <a:ext cx="1714512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/>
              <a:t>Российское войско во время Осады </a:t>
            </a:r>
            <a:r>
              <a:rPr lang="ru-RU" sz="1300" dirty="0" err="1" smtClean="0"/>
              <a:t>Кольберга</a:t>
            </a:r>
            <a:endParaRPr lang="ru-RU" sz="1300" b="1" dirty="0" smtClean="0"/>
          </a:p>
          <a:p>
            <a:pPr algn="ctr"/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8153400" cy="99060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dirty="0" smtClean="0"/>
              <a:t>Новые политические комбинации в условиях войны.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8215338" y="5929330"/>
            <a:ext cx="714380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>
            <a:hlinkClick r:id="" action="ppaction://hlinkshowjump?jump=previousslide"/>
          </p:cNvPr>
          <p:cNvSpPr/>
          <p:nvPr/>
        </p:nvSpPr>
        <p:spPr>
          <a:xfrm rot="10800000">
            <a:off x="142844" y="5929330"/>
            <a:ext cx="714380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500826" y="6072206"/>
            <a:ext cx="142876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2" action="ppaction://hlinksldjump"/>
              </a:rPr>
              <a:t>Содержание</a:t>
            </a:r>
            <a:endParaRPr lang="ru-RU" dirty="0"/>
          </a:p>
        </p:txBody>
      </p:sp>
      <p:pic>
        <p:nvPicPr>
          <p:cNvPr id="9" name="Рисунок 8" descr="280px-Sébastien_Bourdons-Karl_X_Gusta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1643050"/>
            <a:ext cx="2582758" cy="33575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4282" y="5072074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Карл </a:t>
            </a:r>
            <a:r>
              <a:rPr lang="en-US" dirty="0" smtClean="0"/>
              <a:t>X </a:t>
            </a:r>
            <a:r>
              <a:rPr lang="ru-RU" dirty="0" smtClean="0"/>
              <a:t>Густав, Король Швеции (правление 1654-1660)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643306" y="1714488"/>
            <a:ext cx="5072098" cy="369331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Военная кампания </a:t>
            </a:r>
            <a:r>
              <a:rPr lang="ru-RU" b="1" dirty="0" smtClean="0"/>
              <a:t>1654 и 1655 гг.</a:t>
            </a:r>
            <a:r>
              <a:rPr lang="ru-RU" dirty="0" smtClean="0"/>
              <a:t> оказалась успешной для России. Летом 1655 г. была занята территория почти всего Великого Княжества Литовского, взята его столица г. Вильно. </a:t>
            </a:r>
          </a:p>
          <a:p>
            <a:pPr algn="just"/>
            <a:r>
              <a:rPr lang="ru-RU" dirty="0" smtClean="0"/>
              <a:t>В июле 1656 г. Швеция вступила в войну с Речью </a:t>
            </a:r>
            <a:r>
              <a:rPr lang="ru-RU" dirty="0" err="1" smtClean="0"/>
              <a:t>Посполитой</a:t>
            </a:r>
            <a:r>
              <a:rPr lang="ru-RU" dirty="0" smtClean="0"/>
              <a:t> и вскоре оккупировала почти всю Польшу. Россия, заключила </a:t>
            </a:r>
            <a:r>
              <a:rPr lang="ru-RU" b="1" dirty="0" smtClean="0"/>
              <a:t>24 октября 1656 г. </a:t>
            </a:r>
            <a:r>
              <a:rPr lang="ru-RU" b="1" dirty="0" err="1" smtClean="0"/>
              <a:t>Виленское</a:t>
            </a:r>
            <a:r>
              <a:rPr lang="ru-RU" b="1" dirty="0" smtClean="0"/>
              <a:t> перемирие с Речью </a:t>
            </a:r>
            <a:r>
              <a:rPr lang="ru-RU" b="1" dirty="0" err="1" smtClean="0"/>
              <a:t>Посполитой</a:t>
            </a:r>
            <a:r>
              <a:rPr lang="ru-RU" b="1" dirty="0" smtClean="0"/>
              <a:t>. </a:t>
            </a:r>
          </a:p>
          <a:p>
            <a:pPr algn="just"/>
            <a:r>
              <a:rPr lang="ru-RU" dirty="0" smtClean="0"/>
              <a:t>Вместе с венграми казаки взяли </a:t>
            </a:r>
            <a:r>
              <a:rPr lang="ru-RU" b="1" dirty="0" smtClean="0"/>
              <a:t>Краков (28 апреля 1657 г.)</a:t>
            </a:r>
            <a:r>
              <a:rPr lang="ru-RU" dirty="0" smtClean="0"/>
              <a:t>, совместно со шведами — </a:t>
            </a:r>
            <a:r>
              <a:rPr lang="ru-RU" b="1" dirty="0" smtClean="0"/>
              <a:t>Брест (12 мая 1657 г.)</a:t>
            </a:r>
            <a:r>
              <a:rPr lang="ru-RU" dirty="0" smtClean="0"/>
              <a:t>, </a:t>
            </a:r>
            <a:r>
              <a:rPr lang="ru-RU" b="1" dirty="0" smtClean="0"/>
              <a:t>Варшаву (19 июня 1657 г.)</a:t>
            </a:r>
            <a:r>
              <a:rPr lang="ru-RU" dirty="0" smtClean="0"/>
              <a:t>, ряд польских городов. 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8153400" cy="99060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dirty="0" smtClean="0"/>
              <a:t>Расцвет державы Б. Хмельницкого. Новая расстановка сил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8215338" y="5929330"/>
            <a:ext cx="714380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>
            <a:hlinkClick r:id="" action="ppaction://hlinkshowjump?jump=previousslide"/>
          </p:cNvPr>
          <p:cNvSpPr/>
          <p:nvPr/>
        </p:nvSpPr>
        <p:spPr>
          <a:xfrm rot="10800000">
            <a:off x="142844" y="5929330"/>
            <a:ext cx="714380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500826" y="6072206"/>
            <a:ext cx="142876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2" action="ppaction://hlinksldjump"/>
              </a:rPr>
              <a:t>Содержание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143504" y="2071678"/>
            <a:ext cx="3786214" cy="280076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 smtClean="0"/>
              <a:t>Осень 1656 г. — лето 1657 г. </a:t>
            </a:r>
            <a:r>
              <a:rPr lang="ru-RU" sz="2200" dirty="0" smtClean="0"/>
              <a:t>это время наивысшего могущества «Русского княжества» Б. Хмельницкого. Его власть утвердилась на территории Восточной </a:t>
            </a:r>
            <a:r>
              <a:rPr lang="ru-RU" sz="2200" dirty="0" err="1" smtClean="0"/>
              <a:t>Галиччины</a:t>
            </a:r>
            <a:r>
              <a:rPr lang="ru-RU" sz="2200" dirty="0" smtClean="0"/>
              <a:t>, Подолья и белорусского Полесья. </a:t>
            </a:r>
          </a:p>
        </p:txBody>
      </p:sp>
      <p:pic>
        <p:nvPicPr>
          <p:cNvPr id="8" name="Рисунок 7" descr="290711_Ukr_Imp_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643050"/>
            <a:ext cx="4874189" cy="382101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0" y="5500702"/>
            <a:ext cx="528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Территория «Русского княжества» Б. Хмельницкого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8153400" cy="99060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dirty="0" smtClean="0"/>
              <a:t>Расцвет державы Б. Хмельницкого. Новая расстановка сил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8215338" y="5929330"/>
            <a:ext cx="714380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>
            <a:hlinkClick r:id="" action="ppaction://hlinkshowjump?jump=previousslide"/>
          </p:cNvPr>
          <p:cNvSpPr/>
          <p:nvPr/>
        </p:nvSpPr>
        <p:spPr>
          <a:xfrm rot="10800000">
            <a:off x="142844" y="5929330"/>
            <a:ext cx="714380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500826" y="6072206"/>
            <a:ext cx="142876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2" action="ppaction://hlinksldjump"/>
              </a:rPr>
              <a:t>Содержание</a:t>
            </a:r>
            <a:endParaRPr lang="ru-RU" dirty="0"/>
          </a:p>
        </p:txBody>
      </p:sp>
      <p:pic>
        <p:nvPicPr>
          <p:cNvPr id="9" name="Рисунок 8" descr="chygyryn-100425-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1571612"/>
            <a:ext cx="2602031" cy="392906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214282" y="5500702"/>
            <a:ext cx="32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Монумент на Замковой горе в Чигирине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500430" y="1857364"/>
            <a:ext cx="5286412" cy="286232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В конце 1656 г. Б. Хмельницкого сразил инсульт, приковавший его к постели. Чувствуя приближение смерти, он в </a:t>
            </a:r>
            <a:r>
              <a:rPr lang="ru-RU" b="1" dirty="0" smtClean="0"/>
              <a:t>апреле 1657 г. </a:t>
            </a:r>
            <a:r>
              <a:rPr lang="ru-RU" dirty="0" smtClean="0"/>
              <a:t>провел старшинскую раду с участием «войтов и бурмистров», которая единодушно утвердила наследником его </a:t>
            </a:r>
            <a:r>
              <a:rPr lang="ru-RU" b="1" dirty="0" smtClean="0"/>
              <a:t>16-летнего сына Юрия</a:t>
            </a:r>
            <a:r>
              <a:rPr lang="ru-RU" dirty="0" smtClean="0"/>
              <a:t>. Регентом (опекуном) при нем до совершеннолетия был объявлен генеральный писарь Иван Выговский. </a:t>
            </a:r>
            <a:r>
              <a:rPr lang="ru-RU" b="1" dirty="0" smtClean="0"/>
              <a:t>27 июля 1657 г.</a:t>
            </a:r>
            <a:r>
              <a:rPr lang="ru-RU" dirty="0" smtClean="0"/>
              <a:t>, «гетман Божью милостью» умер. Старшина впала в распри и борьбу за власть — </a:t>
            </a:r>
            <a:r>
              <a:rPr lang="ru-RU" b="1" dirty="0" smtClean="0"/>
              <a:t>эпоху разрушения (Руины)</a:t>
            </a:r>
            <a:r>
              <a:rPr lang="ru-RU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8153400" cy="99060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dirty="0" smtClean="0"/>
              <a:t>Расцвет державы Б. Хмельницкого. Новая расстановка сил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8215338" y="5929330"/>
            <a:ext cx="714380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>
            <a:hlinkClick r:id="" action="ppaction://hlinkshowjump?jump=previousslide"/>
          </p:cNvPr>
          <p:cNvSpPr/>
          <p:nvPr/>
        </p:nvSpPr>
        <p:spPr>
          <a:xfrm rot="10800000">
            <a:off x="142844" y="5929330"/>
            <a:ext cx="714380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500826" y="6072206"/>
            <a:ext cx="142876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2" action="ppaction://hlinksldjump"/>
              </a:rPr>
              <a:t>Содержание</a:t>
            </a:r>
            <a:endParaRPr lang="ru-RU" dirty="0"/>
          </a:p>
        </p:txBody>
      </p:sp>
      <p:pic>
        <p:nvPicPr>
          <p:cNvPr id="8" name="Рисунок 7" descr="639725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984" y="1643050"/>
            <a:ext cx="4620590" cy="40094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28860" y="5643578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Памятник Богдану Хмельницкому в Киеве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8153400" cy="99060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dirty="0" smtClean="0"/>
              <a:t>Гетманство И. Выговского. </a:t>
            </a:r>
            <a:r>
              <a:rPr lang="ru-RU" dirty="0" err="1" smtClean="0"/>
              <a:t>Гадячский</a:t>
            </a:r>
            <a:r>
              <a:rPr lang="ru-RU" dirty="0" smtClean="0"/>
              <a:t> договор и его последствия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8215338" y="5929330"/>
            <a:ext cx="714380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>
            <a:hlinkClick r:id="" action="ppaction://hlinkshowjump?jump=previousslide"/>
          </p:cNvPr>
          <p:cNvSpPr/>
          <p:nvPr/>
        </p:nvSpPr>
        <p:spPr>
          <a:xfrm rot="10800000">
            <a:off x="142844" y="5929330"/>
            <a:ext cx="714380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500826" y="6072206"/>
            <a:ext cx="142876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2" action="ppaction://hlinksldjump"/>
              </a:rPr>
              <a:t>Содержание</a:t>
            </a:r>
            <a:endParaRPr lang="ru-RU" dirty="0"/>
          </a:p>
        </p:txBody>
      </p:sp>
      <p:pic>
        <p:nvPicPr>
          <p:cNvPr id="7" name="Рисунок 6" descr="280px-Iwan_Wyhowsk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3636" y="1643050"/>
            <a:ext cx="2782196" cy="365660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929322" y="5357826"/>
            <a:ext cx="3214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Иван </a:t>
            </a:r>
            <a:r>
              <a:rPr lang="ru-RU" dirty="0" err="1" smtClean="0"/>
              <a:t>Евстафьевич</a:t>
            </a:r>
            <a:r>
              <a:rPr lang="ru-RU" dirty="0" smtClean="0"/>
              <a:t> Выговский</a:t>
            </a:r>
          </a:p>
          <a:p>
            <a:pPr algn="ctr"/>
            <a:r>
              <a:rPr lang="ru-RU" dirty="0" smtClean="0"/>
              <a:t>(правление  1657-1659)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42844" y="2143116"/>
            <a:ext cx="5857884" cy="280076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 smtClean="0"/>
              <a:t>В начале сентября 1657 г. </a:t>
            </a:r>
            <a:r>
              <a:rPr lang="ru-RU" sz="2200" dirty="0" smtClean="0"/>
              <a:t>в Чигирине «при закрытых воротах» собралась старшинская рада, которая передала ему гетманские полномочия «до возмужания» Юрия Хмельницкого. </a:t>
            </a:r>
            <a:r>
              <a:rPr lang="ru-RU" sz="2200" b="1" dirty="0" smtClean="0"/>
              <a:t>В октябре 1657 г. </a:t>
            </a:r>
            <a:r>
              <a:rPr lang="ru-RU" sz="2200" dirty="0" smtClean="0"/>
              <a:t>расширенная старшинская рада в </a:t>
            </a:r>
            <a:r>
              <a:rPr lang="ru-RU" sz="2200" dirty="0" err="1" smtClean="0"/>
              <a:t>Корсуне</a:t>
            </a:r>
            <a:r>
              <a:rPr lang="ru-RU" sz="2200" dirty="0" smtClean="0"/>
              <a:t> так же «при закрытых воротах» избрала И. Выговского гетманом.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8153400" cy="99060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dirty="0" smtClean="0"/>
              <a:t>Гетманство И. Выговского. </a:t>
            </a:r>
            <a:r>
              <a:rPr lang="ru-RU" dirty="0" err="1" smtClean="0"/>
              <a:t>Гадячский</a:t>
            </a:r>
            <a:r>
              <a:rPr lang="ru-RU" dirty="0" smtClean="0"/>
              <a:t> договор и его последствия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8215338" y="5929330"/>
            <a:ext cx="714380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>
            <a:hlinkClick r:id="" action="ppaction://hlinkshowjump?jump=previousslide"/>
          </p:cNvPr>
          <p:cNvSpPr/>
          <p:nvPr/>
        </p:nvSpPr>
        <p:spPr>
          <a:xfrm rot="10800000">
            <a:off x="142844" y="5929330"/>
            <a:ext cx="714380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500826" y="6072206"/>
            <a:ext cx="142876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2" action="ppaction://hlinksldjump"/>
              </a:rPr>
              <a:t>Содержание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71472" y="1571612"/>
            <a:ext cx="8001056" cy="417037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err="1" smtClean="0"/>
              <a:t>Гадячский</a:t>
            </a:r>
            <a:r>
              <a:rPr lang="ru-RU" sz="2200" b="1" dirty="0" smtClean="0"/>
              <a:t> договор 16 сентября 1658 года: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/>
              <a:t> Признавал Украину «Великим княжеством Русским»;</a:t>
            </a:r>
            <a:endParaRPr lang="en-US" dirty="0" smtClean="0"/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/>
              <a:t> Армия княжества должна была насчитывать 30 тыс. казаков и 10 тыс. наемников;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/>
              <a:t> Католическое и православное вероисповедания признавались равноправными;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dirty="0" err="1" smtClean="0"/>
              <a:t>Киево-Могилянский</a:t>
            </a:r>
            <a:r>
              <a:rPr lang="ru-RU" dirty="0" smtClean="0"/>
              <a:t> коллегиум уравнивался в правах с </a:t>
            </a:r>
            <a:r>
              <a:rPr lang="ru-RU" dirty="0" err="1" smtClean="0"/>
              <a:t>Краковским</a:t>
            </a:r>
            <a:r>
              <a:rPr lang="ru-RU" dirty="0" smtClean="0"/>
              <a:t> университетом;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/>
              <a:t> Из каждого полка выделялось по 100 человек для получения шляхетства, но само казацко-полковое административное устройство ликвидировалось.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Революция цен в Европе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1571613"/>
            <a:ext cx="8215370" cy="110799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 smtClean="0"/>
              <a:t>«Революция цен» </a:t>
            </a:r>
            <a:r>
              <a:rPr lang="ru-RU" sz="2200" dirty="0" smtClean="0"/>
              <a:t>- процесс значительного повышения товарных цен вследствие падения стоимости благородных металлов, выполняющих функцию всеобщего эквивалента — денег.</a:t>
            </a:r>
          </a:p>
        </p:txBody>
      </p:sp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8215338" y="5929330"/>
            <a:ext cx="714380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500826" y="6072206"/>
            <a:ext cx="142876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2" action="ppaction://hlinksldjump"/>
              </a:rPr>
              <a:t>Содержание</a:t>
            </a:r>
            <a:endParaRPr lang="ru-RU" dirty="0"/>
          </a:p>
        </p:txBody>
      </p:sp>
      <p:graphicFrame>
        <p:nvGraphicFramePr>
          <p:cNvPr id="9" name="Схема 8"/>
          <p:cNvGraphicFramePr/>
          <p:nvPr/>
        </p:nvGraphicFramePr>
        <p:xfrm>
          <a:off x="428596" y="1714488"/>
          <a:ext cx="8072494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Стрелка вправо 9">
            <a:hlinkClick r:id="" action="ppaction://hlinkshowjump?jump=previousslide"/>
          </p:cNvPr>
          <p:cNvSpPr/>
          <p:nvPr/>
        </p:nvSpPr>
        <p:spPr>
          <a:xfrm rot="10800000">
            <a:off x="142844" y="5929330"/>
            <a:ext cx="714380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8153400" cy="99060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dirty="0" smtClean="0"/>
              <a:t>Гетманство И. Выговского. </a:t>
            </a:r>
            <a:r>
              <a:rPr lang="ru-RU" dirty="0" err="1" smtClean="0"/>
              <a:t>Гадячский</a:t>
            </a:r>
            <a:r>
              <a:rPr lang="ru-RU" dirty="0" smtClean="0"/>
              <a:t> договор и его последствия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8215338" y="5929330"/>
            <a:ext cx="714380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>
            <a:hlinkClick r:id="" action="ppaction://hlinkshowjump?jump=previousslide"/>
          </p:cNvPr>
          <p:cNvSpPr/>
          <p:nvPr/>
        </p:nvSpPr>
        <p:spPr>
          <a:xfrm rot="10800000">
            <a:off x="142844" y="5929330"/>
            <a:ext cx="714380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500826" y="6072206"/>
            <a:ext cx="142876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2" action="ppaction://hlinksldjump"/>
              </a:rPr>
              <a:t>Содержание</a:t>
            </a:r>
            <a:endParaRPr lang="ru-RU" dirty="0"/>
          </a:p>
        </p:txBody>
      </p:sp>
      <p:pic>
        <p:nvPicPr>
          <p:cNvPr id="8" name="Рисунок 7" descr="bytv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714488"/>
            <a:ext cx="3562355" cy="2430503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0" y="4071942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Битва возле Конотопа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929058" y="1785926"/>
            <a:ext cx="500066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8 июля 1659 г. </a:t>
            </a:r>
            <a:r>
              <a:rPr lang="ru-RU" dirty="0" smtClean="0"/>
              <a:t>войско И. Выговского и крымского хана внезапно атаковали российскую армию князя А. Н. Трубецкого возле Конотопа и разгромили её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71472" y="4500570"/>
            <a:ext cx="7929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Генеральная рада, собравшаяся 11 сентября 1659 г. в </a:t>
            </a:r>
            <a:r>
              <a:rPr lang="ru-RU" b="1" dirty="0" err="1" smtClean="0"/>
              <a:t>Германовке</a:t>
            </a:r>
            <a:r>
              <a:rPr lang="ru-RU" b="1" dirty="0" smtClean="0"/>
              <a:t> подтвердила российский протекторат над Украиной и обвинила  Выговского в измене. Новая рада в Белой Церкви 24 сентября провозгласила гетманом Ю. Хмельницкого.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8153400" cy="99060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3100" dirty="0" smtClean="0"/>
              <a:t>Гетманство Ю. Хмельницкого: от новых </a:t>
            </a:r>
            <a:r>
              <a:rPr lang="ru-RU" sz="3100" dirty="0" err="1" smtClean="0"/>
              <a:t>Переяславских</a:t>
            </a:r>
            <a:r>
              <a:rPr lang="ru-RU" sz="3100" dirty="0" smtClean="0"/>
              <a:t> статей к </a:t>
            </a:r>
            <a:r>
              <a:rPr lang="ru-RU" sz="3100" dirty="0" err="1" smtClean="0"/>
              <a:t>Слободищенскому</a:t>
            </a:r>
            <a:r>
              <a:rPr lang="ru-RU" sz="3100" dirty="0" smtClean="0"/>
              <a:t> трактату.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8215338" y="5929330"/>
            <a:ext cx="714380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>
            <a:hlinkClick r:id="" action="ppaction://hlinkshowjump?jump=previousslide"/>
          </p:cNvPr>
          <p:cNvSpPr/>
          <p:nvPr/>
        </p:nvSpPr>
        <p:spPr>
          <a:xfrm rot="10800000">
            <a:off x="142844" y="5929330"/>
            <a:ext cx="714380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500826" y="6072206"/>
            <a:ext cx="142876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2" action="ppaction://hlinksldjump"/>
              </a:rPr>
              <a:t>Содержание</a:t>
            </a:r>
            <a:endParaRPr lang="ru-RU" dirty="0"/>
          </a:p>
        </p:txBody>
      </p:sp>
      <p:pic>
        <p:nvPicPr>
          <p:cNvPr id="7" name="Рисунок 6" descr="DSC_3546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7950" y="1643050"/>
            <a:ext cx="2535948" cy="376393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143636" y="5357826"/>
            <a:ext cx="3000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Юрий Хмельницкий</a:t>
            </a:r>
          </a:p>
          <a:p>
            <a:pPr algn="ctr"/>
            <a:r>
              <a:rPr lang="ru-RU" dirty="0" smtClean="0"/>
              <a:t>(1641-1685)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71472" y="1714488"/>
            <a:ext cx="5429288" cy="258532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27 октября 1659 г. были приняты новые </a:t>
            </a:r>
            <a:r>
              <a:rPr lang="ru-RU" b="1" dirty="0" err="1" smtClean="0"/>
              <a:t>Переяславские</a:t>
            </a:r>
            <a:r>
              <a:rPr lang="ru-RU" b="1" dirty="0" smtClean="0"/>
              <a:t> статьи: 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/>
              <a:t> Переизбрание гетмана требовало разрешения царя, а гетман не имел права назначать и смещать полковников, выступать в походы, вести внешнеполитические сношения без ведома царя</a:t>
            </a:r>
            <a:r>
              <a:rPr lang="en-US" dirty="0" smtClean="0"/>
              <a:t>;</a:t>
            </a:r>
            <a:r>
              <a:rPr lang="ru-RU" dirty="0" smtClean="0"/>
              <a:t> 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/>
              <a:t> В Киев, Переяслав, Нежин, Чернигов, Брацлав, Умань направлялись российские воеводы, а казацкие загоны выводились из Беларуси.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357290" y="4786322"/>
            <a:ext cx="471490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Вместе с тем, в </a:t>
            </a:r>
            <a:r>
              <a:rPr lang="ru-RU" sz="2000" b="1" dirty="0" err="1" smtClean="0"/>
              <a:t>Переяславской</a:t>
            </a:r>
            <a:r>
              <a:rPr lang="ru-RU" sz="2000" b="1" dirty="0" smtClean="0"/>
              <a:t> раде не приняли участие 7 полковников Правобережья, что фактически раскололо Украину на две части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8153400" cy="99060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3100" dirty="0" smtClean="0"/>
              <a:t>Гетманство Ю. Хмельницкого: от новых </a:t>
            </a:r>
            <a:r>
              <a:rPr lang="ru-RU" sz="3100" dirty="0" err="1" smtClean="0"/>
              <a:t>Переяславских</a:t>
            </a:r>
            <a:r>
              <a:rPr lang="ru-RU" sz="3100" dirty="0" smtClean="0"/>
              <a:t> статей к </a:t>
            </a:r>
            <a:r>
              <a:rPr lang="ru-RU" sz="3100" dirty="0" err="1" smtClean="0"/>
              <a:t>Слободищенскому</a:t>
            </a:r>
            <a:r>
              <a:rPr lang="ru-RU" sz="3100" dirty="0" smtClean="0"/>
              <a:t> трактату.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8215338" y="5929330"/>
            <a:ext cx="714380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>
            <a:hlinkClick r:id="" action="ppaction://hlinkshowjump?jump=previousslide"/>
          </p:cNvPr>
          <p:cNvSpPr/>
          <p:nvPr/>
        </p:nvSpPr>
        <p:spPr>
          <a:xfrm rot="10800000">
            <a:off x="142844" y="5929330"/>
            <a:ext cx="714380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500826" y="6072206"/>
            <a:ext cx="142876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2" action="ppaction://hlinksldjump"/>
              </a:rPr>
              <a:t>Содержание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786314" y="2143116"/>
            <a:ext cx="4143404" cy="246221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 smtClean="0"/>
              <a:t>17 октября 1660 г. был подписан </a:t>
            </a:r>
            <a:r>
              <a:rPr lang="ru-RU" sz="2200" b="1" dirty="0" err="1" smtClean="0"/>
              <a:t>Слободищенский</a:t>
            </a:r>
            <a:r>
              <a:rPr lang="ru-RU" sz="2200" b="1" dirty="0" smtClean="0"/>
              <a:t> трактат. </a:t>
            </a:r>
            <a:r>
              <a:rPr lang="ru-RU" sz="2200" dirty="0" smtClean="0"/>
              <a:t>По условиям которого Украина возвращалась под власть Короны, а казаки обязывались не нападать на Крым. </a:t>
            </a:r>
          </a:p>
        </p:txBody>
      </p:sp>
      <p:pic>
        <p:nvPicPr>
          <p:cNvPr id="9" name="Рисунок 8" descr="Zbroya_ZС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1785926"/>
            <a:ext cx="3358528" cy="409576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1000100" y="5857892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Вооружение казаков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8153400" cy="99060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dirty="0" smtClean="0"/>
              <a:t>Обособление Левобережья. Гетманство И. </a:t>
            </a:r>
            <a:r>
              <a:rPr lang="ru-RU" dirty="0" err="1" smtClean="0"/>
              <a:t>Брюховецкого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b="1" dirty="0"/>
          </a:p>
        </p:txBody>
      </p:sp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8215338" y="5929330"/>
            <a:ext cx="714380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500826" y="6072206"/>
            <a:ext cx="142876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2" action="ppaction://hlinksldjump"/>
              </a:rPr>
              <a:t>Содержание</a:t>
            </a:r>
            <a:endParaRPr lang="ru-RU" dirty="0"/>
          </a:p>
        </p:txBody>
      </p:sp>
      <p:pic>
        <p:nvPicPr>
          <p:cNvPr id="8" name="Рисунок 7" descr="08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9322" y="1643050"/>
            <a:ext cx="3016337" cy="36583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86446" y="5357826"/>
            <a:ext cx="3357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Брюховецкий</a:t>
            </a:r>
            <a:r>
              <a:rPr lang="ru-RU" dirty="0" smtClean="0"/>
              <a:t> Иван </a:t>
            </a:r>
            <a:r>
              <a:rPr lang="ru-RU" dirty="0" err="1" smtClean="0"/>
              <a:t>Мартынович</a:t>
            </a:r>
            <a:endParaRPr lang="ru-RU" dirty="0" smtClean="0"/>
          </a:p>
          <a:p>
            <a:pPr algn="ctr"/>
            <a:r>
              <a:rPr lang="ru-RU" dirty="0" smtClean="0"/>
              <a:t>(правление 1663-1668)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14282" y="1643050"/>
            <a:ext cx="5429288" cy="20313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Левобережная часть Украины все более обособлялась от Чигирина. В апреле 1662 г. на старшинской раде в Козельце Я. </a:t>
            </a:r>
            <a:r>
              <a:rPr lang="ru-RU" dirty="0" err="1" smtClean="0"/>
              <a:t>Сомко</a:t>
            </a:r>
            <a:r>
              <a:rPr lang="ru-RU" dirty="0" smtClean="0"/>
              <a:t> был провозглашен гетманом. Однако И. </a:t>
            </a:r>
            <a:r>
              <a:rPr lang="ru-RU" dirty="0" err="1" smtClean="0"/>
              <a:t>Брюховецкий</a:t>
            </a:r>
            <a:r>
              <a:rPr lang="ru-RU" dirty="0" smtClean="0"/>
              <a:t>, привлек на свою сторону чернь. Поддержала его и Москва, видевшая в Я. </a:t>
            </a:r>
            <a:r>
              <a:rPr lang="ru-RU" dirty="0" err="1" smtClean="0"/>
              <a:t>Сомко</a:t>
            </a:r>
            <a:r>
              <a:rPr lang="ru-RU" dirty="0" smtClean="0"/>
              <a:t> и В. </a:t>
            </a:r>
            <a:r>
              <a:rPr lang="ru-RU" dirty="0" err="1" smtClean="0"/>
              <a:t>Золоторенко</a:t>
            </a:r>
            <a:r>
              <a:rPr lang="ru-RU" dirty="0" smtClean="0"/>
              <a:t> сторонников сильной гетманской власти. </a:t>
            </a:r>
            <a:endParaRPr lang="ru-RU" dirty="0"/>
          </a:p>
        </p:txBody>
      </p:sp>
      <p:sp>
        <p:nvSpPr>
          <p:cNvPr id="11" name="Стрелка вправо 10">
            <a:hlinkClick r:id="" action="ppaction://hlinkshowjump?jump=previousslide"/>
          </p:cNvPr>
          <p:cNvSpPr/>
          <p:nvPr/>
        </p:nvSpPr>
        <p:spPr>
          <a:xfrm rot="10800000">
            <a:off x="142844" y="5929330"/>
            <a:ext cx="714380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928662" y="4429132"/>
            <a:ext cx="46434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 Нежине 27—28 июня 1663 г. в присутствии российских войск состоялась «черная» рада, где казацкие низы провозгласили гетманом Ивана </a:t>
            </a:r>
            <a:r>
              <a:rPr lang="ru-RU" b="1" dirty="0" err="1" smtClean="0"/>
              <a:t>Брюховецкого</a:t>
            </a:r>
            <a:endParaRPr lang="ru-RU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8153400" cy="99060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dirty="0" smtClean="0"/>
              <a:t>Обособление Левобережья. Гетманство И. </a:t>
            </a:r>
            <a:r>
              <a:rPr lang="ru-RU" dirty="0" err="1" smtClean="0"/>
              <a:t>Брюховецкого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b="1" dirty="0"/>
          </a:p>
        </p:txBody>
      </p:sp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8215338" y="5929330"/>
            <a:ext cx="714380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500826" y="6072206"/>
            <a:ext cx="142876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2" action="ppaction://hlinksldjump"/>
              </a:rPr>
              <a:t>Содержание</a:t>
            </a:r>
            <a:endParaRPr lang="ru-RU" dirty="0"/>
          </a:p>
        </p:txBody>
      </p:sp>
      <p:pic>
        <p:nvPicPr>
          <p:cNvPr id="8" name="Рисунок 7" descr="05ik00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1571612"/>
            <a:ext cx="7572428" cy="439385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214414" y="5929330"/>
            <a:ext cx="5000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Раздел земель по итогам </a:t>
            </a:r>
            <a:r>
              <a:rPr lang="ru-RU" dirty="0" err="1" smtClean="0"/>
              <a:t>Андрусовского</a:t>
            </a:r>
            <a:r>
              <a:rPr lang="ru-RU" dirty="0" smtClean="0"/>
              <a:t> перемирия </a:t>
            </a:r>
            <a:endParaRPr lang="ru-RU" dirty="0"/>
          </a:p>
        </p:txBody>
      </p:sp>
      <p:sp>
        <p:nvSpPr>
          <p:cNvPr id="10" name="Стрелка вправо 9">
            <a:hlinkClick r:id="" action="ppaction://hlinkshowjump?jump=previousslide"/>
          </p:cNvPr>
          <p:cNvSpPr/>
          <p:nvPr/>
        </p:nvSpPr>
        <p:spPr>
          <a:xfrm rot="10800000">
            <a:off x="142844" y="5929330"/>
            <a:ext cx="714380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8153400" cy="99060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dirty="0" smtClean="0"/>
              <a:t>Обособление Левобережья. Гетманство И. </a:t>
            </a:r>
            <a:r>
              <a:rPr lang="ru-RU" dirty="0" err="1" smtClean="0"/>
              <a:t>Брюховецкого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b="1" dirty="0"/>
          </a:p>
        </p:txBody>
      </p:sp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8215338" y="5929330"/>
            <a:ext cx="714380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>
            <a:hlinkClick r:id="" action="ppaction://hlinkshowjump?jump=previousslide"/>
          </p:cNvPr>
          <p:cNvSpPr/>
          <p:nvPr/>
        </p:nvSpPr>
        <p:spPr>
          <a:xfrm rot="10800000">
            <a:off x="142844" y="5929330"/>
            <a:ext cx="714380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500826" y="6072206"/>
            <a:ext cx="142876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2" action="ppaction://hlinksldjump"/>
              </a:rPr>
              <a:t>Содержание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71472" y="1571612"/>
            <a:ext cx="8072494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В начале </a:t>
            </a:r>
            <a:r>
              <a:rPr lang="ru-RU" b="1" dirty="0" smtClean="0"/>
              <a:t>1668 г. </a:t>
            </a:r>
            <a:r>
              <a:rPr lang="ru-RU" dirty="0" smtClean="0"/>
              <a:t>вспыхнуло повсеместное народное восстание. И. </a:t>
            </a:r>
            <a:r>
              <a:rPr lang="ru-RU" dirty="0" err="1" smtClean="0"/>
              <a:t>Брюховецкий</a:t>
            </a:r>
            <a:r>
              <a:rPr lang="ru-RU" dirty="0" smtClean="0"/>
              <a:t> не только присоединился к нему и попытался направить силы восставших против России.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4348" y="3286124"/>
            <a:ext cx="3286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И. </a:t>
            </a:r>
            <a:r>
              <a:rPr lang="ru-RU" b="1" dirty="0" err="1" smtClean="0"/>
              <a:t>Брюховецкий</a:t>
            </a:r>
            <a:r>
              <a:rPr lang="ru-RU" b="1" dirty="0" smtClean="0"/>
              <a:t> был убит разъяренными казаками 18 июня в лагере у </a:t>
            </a:r>
            <a:r>
              <a:rPr lang="ru-RU" b="1" dirty="0" err="1" smtClean="0"/>
              <a:t>Опишни</a:t>
            </a:r>
            <a:r>
              <a:rPr lang="ru-RU" b="1" dirty="0" smtClean="0"/>
              <a:t> на Полтавщине.</a:t>
            </a:r>
            <a:endParaRPr lang="ru-RU" b="1" dirty="0"/>
          </a:p>
        </p:txBody>
      </p:sp>
      <p:pic>
        <p:nvPicPr>
          <p:cNvPr id="10" name="Рисунок 9" descr="809.fu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2714620"/>
            <a:ext cx="3714755" cy="278606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4786314" y="5500702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Казацкая сабля, </a:t>
            </a:r>
            <a:r>
              <a:rPr lang="en-US" dirty="0" smtClean="0"/>
              <a:t>XVII </a:t>
            </a:r>
            <a:r>
              <a:rPr lang="ru-RU" dirty="0" smtClean="0"/>
              <a:t>век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510590" cy="99060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3100" dirty="0" smtClean="0"/>
              <a:t>Укрепление позиций Левобережья в 1669—1680-е гг. Гетманство Д. Многогрешного и И. Самойловича.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8215338" y="5929330"/>
            <a:ext cx="714380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500826" y="6072206"/>
            <a:ext cx="142876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2" action="ppaction://hlinksldjump"/>
              </a:rPr>
              <a:t>Содержание</a:t>
            </a:r>
            <a:endParaRPr lang="ru-RU" dirty="0"/>
          </a:p>
        </p:txBody>
      </p:sp>
      <p:pic>
        <p:nvPicPr>
          <p:cNvPr id="7" name="Рисунок 6" descr="DSC_3544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5074" y="1571612"/>
            <a:ext cx="2552712" cy="371303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072198" y="5286388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Демьян Многогрешный</a:t>
            </a:r>
          </a:p>
          <a:p>
            <a:pPr algn="ctr"/>
            <a:r>
              <a:rPr lang="ru-RU" dirty="0" smtClean="0"/>
              <a:t>(правление 1669-1672)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28596" y="1714488"/>
            <a:ext cx="564360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На генеральной раде в </a:t>
            </a:r>
            <a:r>
              <a:rPr lang="ru-RU" b="1" dirty="0" err="1" smtClean="0"/>
              <a:t>Глухове</a:t>
            </a:r>
            <a:r>
              <a:rPr lang="ru-RU" b="1" dirty="0" smtClean="0"/>
              <a:t> 9 марта 1669 г. Демьян Многогрешный был избран гетманом Левобережья и принял новые договорные статьи</a:t>
            </a:r>
            <a:r>
              <a:rPr lang="ru-RU" dirty="0" smtClean="0"/>
              <a:t>:</a:t>
            </a:r>
          </a:p>
          <a:p>
            <a:pPr algn="just">
              <a:lnSpc>
                <a:spcPct val="125000"/>
              </a:lnSpc>
              <a:buFont typeface="Arial" pitchFamily="34" charset="0"/>
              <a:buChar char="•"/>
            </a:pPr>
            <a:r>
              <a:rPr lang="ru-RU" dirty="0" smtClean="0"/>
              <a:t> Автономия Украины была расширена; </a:t>
            </a:r>
          </a:p>
          <a:p>
            <a:pPr algn="just">
              <a:lnSpc>
                <a:spcPct val="125000"/>
              </a:lnSpc>
              <a:buFont typeface="Arial" pitchFamily="34" charset="0"/>
              <a:buChar char="•"/>
            </a:pPr>
            <a:r>
              <a:rPr lang="ru-RU" dirty="0" smtClean="0"/>
              <a:t> Сбор податей возвращался гетману; </a:t>
            </a:r>
          </a:p>
          <a:p>
            <a:pPr algn="just">
              <a:lnSpc>
                <a:spcPct val="125000"/>
              </a:lnSpc>
              <a:buFont typeface="Arial" pitchFamily="34" charset="0"/>
              <a:buChar char="•"/>
            </a:pPr>
            <a:r>
              <a:rPr lang="ru-RU" dirty="0" smtClean="0"/>
              <a:t> Установлен реестр в 30 тыс.; </a:t>
            </a:r>
          </a:p>
          <a:p>
            <a:pPr algn="just">
              <a:lnSpc>
                <a:spcPct val="125000"/>
              </a:lnSpc>
              <a:buFont typeface="Arial" pitchFamily="34" charset="0"/>
              <a:buChar char="•"/>
            </a:pPr>
            <a:r>
              <a:rPr lang="ru-RU" dirty="0" smtClean="0"/>
              <a:t> Гетман получил право содержать 1 тыс. наемников; </a:t>
            </a:r>
          </a:p>
          <a:p>
            <a:pPr algn="just">
              <a:lnSpc>
                <a:spcPct val="125000"/>
              </a:lnSpc>
              <a:buFont typeface="Arial" pitchFamily="34" charset="0"/>
              <a:buChar char="•"/>
            </a:pPr>
            <a:r>
              <a:rPr lang="ru-RU" dirty="0" smtClean="0"/>
              <a:t> Резиденцией гетмана стал Батурин;</a:t>
            </a:r>
          </a:p>
          <a:p>
            <a:pPr algn="just">
              <a:lnSpc>
                <a:spcPct val="125000"/>
              </a:lnSpc>
              <a:buFont typeface="Arial" pitchFamily="34" charset="0"/>
              <a:buChar char="•"/>
            </a:pPr>
            <a:r>
              <a:rPr lang="ru-RU" dirty="0" smtClean="0"/>
              <a:t> Внешнеполитические отношения находились в ведении царя;  </a:t>
            </a:r>
          </a:p>
          <a:p>
            <a:pPr algn="just">
              <a:lnSpc>
                <a:spcPct val="125000"/>
              </a:lnSpc>
              <a:buFont typeface="Arial" pitchFamily="34" charset="0"/>
              <a:buChar char="•"/>
            </a:pPr>
            <a:r>
              <a:rPr lang="ru-RU" dirty="0" smtClean="0"/>
              <a:t> Также был запрещен переход крестьян в казаки. </a:t>
            </a:r>
          </a:p>
          <a:p>
            <a:endParaRPr lang="ru-RU" dirty="0" smtClean="0"/>
          </a:p>
        </p:txBody>
      </p:sp>
      <p:sp>
        <p:nvSpPr>
          <p:cNvPr id="10" name="Стрелка вправо 9">
            <a:hlinkClick r:id="" action="ppaction://hlinkshowjump?jump=previousslide"/>
          </p:cNvPr>
          <p:cNvSpPr/>
          <p:nvPr/>
        </p:nvSpPr>
        <p:spPr>
          <a:xfrm rot="10800000">
            <a:off x="142844" y="5929330"/>
            <a:ext cx="714380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8153400" cy="99060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3100" dirty="0" smtClean="0"/>
              <a:t>Укрепление позиций Левобережья в 1669—1680-е гг. Гетманство Д. Многогрешного и И. Самойловича.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8215338" y="5929330"/>
            <a:ext cx="714380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>
            <a:hlinkClick r:id="" action="ppaction://hlinkshowjump?jump=previousslide"/>
          </p:cNvPr>
          <p:cNvSpPr/>
          <p:nvPr/>
        </p:nvSpPr>
        <p:spPr>
          <a:xfrm rot="10800000">
            <a:off x="142844" y="5929330"/>
            <a:ext cx="714380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500826" y="6072206"/>
            <a:ext cx="142876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2" action="ppaction://hlinksldjump"/>
              </a:rPr>
              <a:t>Содержание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42910" y="1714488"/>
            <a:ext cx="7715304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Первостепенной задачей Д. Многогрешного стало укрепление собственной власти. Это привело к тому что </a:t>
            </a:r>
            <a:r>
              <a:rPr lang="ru-RU" b="1" dirty="0" smtClean="0"/>
              <a:t>в</a:t>
            </a:r>
            <a:r>
              <a:rPr lang="ru-RU" dirty="0" smtClean="0"/>
              <a:t> </a:t>
            </a:r>
            <a:r>
              <a:rPr lang="ru-RU" b="1" dirty="0" smtClean="0"/>
              <a:t>марте 1672 г.</a:t>
            </a:r>
            <a:r>
              <a:rPr lang="ru-RU" dirty="0" smtClean="0"/>
              <a:t> часть старшины, опасаясь за свои уряды, обвинила гетмана в измене и, тайно схватив его вместе с братом Василием, отправила обоих в Москву. </a:t>
            </a:r>
            <a:r>
              <a:rPr lang="ru-RU" b="1" dirty="0" smtClean="0"/>
              <a:t>Братьев подвергли пыткам и после сосали в Сибирь.</a:t>
            </a:r>
          </a:p>
        </p:txBody>
      </p:sp>
      <p:pic>
        <p:nvPicPr>
          <p:cNvPr id="9" name="Рисунок 8" descr="1-Kozak_na_koniu_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7290" y="3286124"/>
            <a:ext cx="4643470" cy="334910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5929322" y="3286124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Казак на коне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439152" cy="99060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3100" dirty="0" smtClean="0"/>
              <a:t>Укрепление позиций Левобережья в 1669—1680-е гг. Гетманство Д. Многогрешного и И. Самойловича.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8215338" y="5929330"/>
            <a:ext cx="714380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>
            <a:hlinkClick r:id="" action="ppaction://hlinkshowjump?jump=previousslide"/>
          </p:cNvPr>
          <p:cNvSpPr/>
          <p:nvPr/>
        </p:nvSpPr>
        <p:spPr>
          <a:xfrm rot="10800000">
            <a:off x="142844" y="5929330"/>
            <a:ext cx="714380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500826" y="6072206"/>
            <a:ext cx="142876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2" action="ppaction://hlinksldjump"/>
              </a:rPr>
              <a:t>Содержание</a:t>
            </a:r>
            <a:endParaRPr lang="ru-RU" dirty="0"/>
          </a:p>
        </p:txBody>
      </p:sp>
      <p:pic>
        <p:nvPicPr>
          <p:cNvPr id="8" name="Рисунок 7" descr="03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3636" y="1571612"/>
            <a:ext cx="2740524" cy="392906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6143636" y="5429264"/>
            <a:ext cx="271464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Иван Самойлович</a:t>
            </a:r>
          </a:p>
          <a:p>
            <a:pPr algn="ctr"/>
            <a:r>
              <a:rPr lang="ru-RU" sz="1600" dirty="0" smtClean="0"/>
              <a:t>(правление 1672-1687)</a:t>
            </a: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214282" y="1714488"/>
            <a:ext cx="5786478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После трех месяцев борьбы внутри старшины за власть </a:t>
            </a:r>
            <a:r>
              <a:rPr lang="ru-RU" b="1" dirty="0" smtClean="0"/>
              <a:t>16—17 июня 1672 г. в </a:t>
            </a:r>
            <a:r>
              <a:rPr lang="ru-RU" b="1" dirty="0" err="1" smtClean="0"/>
              <a:t>Козачьей</a:t>
            </a:r>
            <a:r>
              <a:rPr lang="ru-RU" b="1" dirty="0" smtClean="0"/>
              <a:t> Дубраве близ Конотопа состоялась генеральная рада, которая избрала гетманом генерального судью Ивана Самойловича</a:t>
            </a:r>
            <a:r>
              <a:rPr lang="ru-RU" dirty="0" smtClean="0"/>
              <a:t>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0034" y="3143248"/>
            <a:ext cx="51435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16 октября 1672 г. - </a:t>
            </a:r>
            <a:r>
              <a:rPr lang="ru-RU" b="1" dirty="0" err="1" smtClean="0"/>
              <a:t>Бучачский</a:t>
            </a:r>
            <a:r>
              <a:rPr lang="ru-RU" b="1" dirty="0" smtClean="0"/>
              <a:t> договор (отказ Польши от прав на Правобережную Украину)</a:t>
            </a:r>
            <a:endParaRPr lang="ru-RU" dirty="0" smtClean="0"/>
          </a:p>
          <a:p>
            <a:pPr algn="just"/>
            <a:endParaRPr lang="ru-RU" b="1" dirty="0" smtClean="0"/>
          </a:p>
          <a:p>
            <a:pPr algn="just"/>
            <a:endParaRPr lang="ru-RU" b="1" dirty="0" smtClean="0"/>
          </a:p>
          <a:p>
            <a:pPr algn="just"/>
            <a:r>
              <a:rPr lang="ru-RU" b="1" dirty="0" smtClean="0"/>
              <a:t>В феврале 1674 г. 60-тыс. армия И. Самойловича и российского воеводы Г. Г. Ромодановского вступила на Правобережье. Вскоре были взяты </a:t>
            </a:r>
            <a:r>
              <a:rPr lang="ru-RU" b="1" dirty="0" err="1" smtClean="0"/>
              <a:t>Черкасы</a:t>
            </a:r>
            <a:r>
              <a:rPr lang="ru-RU" b="1" dirty="0" smtClean="0"/>
              <a:t>, Канев, </a:t>
            </a:r>
            <a:r>
              <a:rPr lang="ru-RU" b="1" dirty="0" err="1" smtClean="0"/>
              <a:t>Корсунь</a:t>
            </a:r>
            <a:r>
              <a:rPr lang="ru-RU" b="1" dirty="0" smtClean="0"/>
              <a:t>. </a:t>
            </a:r>
            <a:endParaRPr lang="ru-RU" dirty="0" smtClean="0"/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8153400" cy="99060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3100" dirty="0" smtClean="0"/>
              <a:t>Укрепление позиций Левобережья в 1669—1680-е гг. Гетманство Д. Многогрешного и И. Самойловича.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8215338" y="5929330"/>
            <a:ext cx="714380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>
            <a:hlinkClick r:id="" action="ppaction://hlinkshowjump?jump=previousslide"/>
          </p:cNvPr>
          <p:cNvSpPr/>
          <p:nvPr/>
        </p:nvSpPr>
        <p:spPr>
          <a:xfrm rot="10800000">
            <a:off x="142844" y="5929330"/>
            <a:ext cx="714380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500826" y="6072206"/>
            <a:ext cx="142876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2" action="ppaction://hlinksldjump"/>
              </a:rPr>
              <a:t>Содержание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71472" y="1714488"/>
            <a:ext cx="8072494" cy="24468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Представители 10 правобережных полков </a:t>
            </a:r>
            <a:r>
              <a:rPr lang="ru-RU" b="1" dirty="0" smtClean="0"/>
              <a:t>25 марта 1674 г.</a:t>
            </a:r>
            <a:r>
              <a:rPr lang="ru-RU" dirty="0" smtClean="0"/>
              <a:t> провели раду в Переяславе. На этой раде они избрали И. Самойловича </a:t>
            </a:r>
            <a:r>
              <a:rPr lang="ru-RU" b="1" dirty="0" smtClean="0"/>
              <a:t>«гетманом обоих берегов»</a:t>
            </a:r>
            <a:r>
              <a:rPr lang="ru-RU" dirty="0" smtClean="0"/>
              <a:t>, и перешли под власть царя. Были принят </a:t>
            </a:r>
            <a:r>
              <a:rPr lang="ru-RU" b="1" dirty="0" smtClean="0"/>
              <a:t>новый </a:t>
            </a:r>
            <a:r>
              <a:rPr lang="ru-RU" b="1" dirty="0" err="1" smtClean="0"/>
              <a:t>Переяславский</a:t>
            </a:r>
            <a:r>
              <a:rPr lang="ru-RU" b="1" dirty="0" smtClean="0"/>
              <a:t> договор: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/>
              <a:t> гарантировал казакам права и вольности по образцу Левобережья</a:t>
            </a:r>
            <a:r>
              <a:rPr lang="en-US" dirty="0" smtClean="0"/>
              <a:t>;</a:t>
            </a:r>
            <a:endParaRPr lang="ru-RU" dirty="0" smtClean="0"/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/>
              <a:t> учреждал 20-тыс. реестр для Правобережья</a:t>
            </a:r>
            <a:r>
              <a:rPr lang="en-US" dirty="0" smtClean="0"/>
              <a:t>;</a:t>
            </a:r>
            <a:endParaRPr lang="ru-RU" dirty="0" smtClean="0"/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/>
              <a:t> Россия обещала защиту украинцам от врагов — турок, татар и поляков.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500" b="1" dirty="0" smtClean="0"/>
              <a:t>Научное осмысление «украинской революции XVII в.»</a:t>
            </a:r>
            <a:endParaRPr lang="ru-RU" sz="2500" dirty="0"/>
          </a:p>
        </p:txBody>
      </p:sp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8215338" y="5929330"/>
            <a:ext cx="714380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>
            <a:hlinkClick r:id="" action="ppaction://hlinkshowjump?jump=previousslide"/>
          </p:cNvPr>
          <p:cNvSpPr/>
          <p:nvPr/>
        </p:nvSpPr>
        <p:spPr>
          <a:xfrm rot="10800000">
            <a:off x="142844" y="5929330"/>
            <a:ext cx="714380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500826" y="6072206"/>
            <a:ext cx="142876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2" action="ppaction://hlinksldjump"/>
              </a:rPr>
              <a:t>Содержание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57158" y="1785926"/>
            <a:ext cx="8286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 отношении данного исторического феномена нет единого мнения в историографии, начиная от хронологии событий и завершая терминологическими определениями.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4348" y="3214686"/>
            <a:ext cx="7858180" cy="246221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200" b="1" dirty="0" smtClean="0"/>
              <a:t> </a:t>
            </a:r>
            <a:r>
              <a:rPr lang="ru-RU" sz="2400" b="1" dirty="0" smtClean="0"/>
              <a:t>Советская историография:</a:t>
            </a:r>
            <a:r>
              <a:rPr lang="ru-RU" sz="2200" b="1" dirty="0" smtClean="0"/>
              <a:t> </a:t>
            </a:r>
            <a:r>
              <a:rPr lang="ru-RU" sz="2200" dirty="0" smtClean="0"/>
              <a:t>«освободительная война», «освободительное восстание», «национально-освободительная война»</a:t>
            </a:r>
          </a:p>
          <a:p>
            <a:endParaRPr lang="ru-RU" sz="2200" b="1" dirty="0" smtClean="0"/>
          </a:p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 Польская историография: </a:t>
            </a:r>
            <a:r>
              <a:rPr lang="ru-RU" sz="2200" dirty="0" smtClean="0"/>
              <a:t>«казацко-польская война» или «гражданская война в Речи </a:t>
            </a:r>
            <a:r>
              <a:rPr lang="ru-RU" sz="2200" dirty="0" err="1" smtClean="0"/>
              <a:t>Посполитой</a:t>
            </a:r>
            <a:r>
              <a:rPr lang="ru-RU" sz="2200" dirty="0" smtClean="0"/>
              <a:t>»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8153400" cy="99060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3100" dirty="0" smtClean="0"/>
              <a:t>Укрепление позиций Левобережья в 1669—1680-е гг. Гетманство Д. Многогрешного и И. Самойловича.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8215338" y="5929330"/>
            <a:ext cx="714380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>
            <a:hlinkClick r:id="" action="ppaction://hlinkshowjump?jump=previousslide"/>
          </p:cNvPr>
          <p:cNvSpPr/>
          <p:nvPr/>
        </p:nvSpPr>
        <p:spPr>
          <a:xfrm rot="10800000">
            <a:off x="142844" y="5929330"/>
            <a:ext cx="714380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500826" y="6072206"/>
            <a:ext cx="142876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2" action="ppaction://hlinksldjump"/>
              </a:rPr>
              <a:t>Содержание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00034" y="2071678"/>
            <a:ext cx="4357718" cy="313932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Более чем </a:t>
            </a:r>
            <a:r>
              <a:rPr lang="ru-RU" b="1" dirty="0" smtClean="0"/>
              <a:t>150-тыс.</a:t>
            </a:r>
            <a:r>
              <a:rPr lang="ru-RU" dirty="0" smtClean="0"/>
              <a:t> армия </a:t>
            </a:r>
            <a:r>
              <a:rPr lang="ru-RU" b="1" dirty="0" err="1" smtClean="0"/>
              <a:t>Мехмеда</a:t>
            </a:r>
            <a:r>
              <a:rPr lang="ru-RU" b="1" dirty="0" smtClean="0"/>
              <a:t> IV </a:t>
            </a:r>
            <a:r>
              <a:rPr lang="ru-RU" dirty="0" smtClean="0"/>
              <a:t>опустошила Правобережье. Войска И. Самойловича и Г. Г. Ромодановского вынуждены были отступить на левый берег, но в сентябре </a:t>
            </a:r>
            <a:r>
              <a:rPr lang="ru-RU" b="1" dirty="0" smtClean="0"/>
              <a:t>1677 г. </a:t>
            </a:r>
            <a:r>
              <a:rPr lang="ru-RU" dirty="0" smtClean="0"/>
              <a:t>30-тыс. украинско-российская армия вернулась к Чигирину. В</a:t>
            </a:r>
            <a:r>
              <a:rPr lang="ru-RU" b="1" dirty="0" smtClean="0"/>
              <a:t> августе 1678 г.</a:t>
            </a:r>
            <a:r>
              <a:rPr lang="ru-RU" dirty="0" smtClean="0"/>
              <a:t> перед натиском превосходящего противника вновь вынуждены были отступить на Левобережье. </a:t>
            </a:r>
          </a:p>
          <a:p>
            <a:endParaRPr lang="ru-RU" dirty="0"/>
          </a:p>
        </p:txBody>
      </p:sp>
      <p:pic>
        <p:nvPicPr>
          <p:cNvPr id="9" name="Рисунок 8" descr="505px-IV_Mehmed_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694" y="1643050"/>
            <a:ext cx="2970257" cy="352901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643570" y="5072074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Мехмед</a:t>
            </a:r>
            <a:r>
              <a:rPr lang="ru-RU" dirty="0" smtClean="0"/>
              <a:t> </a:t>
            </a:r>
            <a:r>
              <a:rPr lang="en-US" dirty="0" smtClean="0"/>
              <a:t>IV</a:t>
            </a:r>
            <a:endParaRPr lang="ru-RU" dirty="0" smtClean="0"/>
          </a:p>
          <a:p>
            <a:pPr algn="ctr"/>
            <a:r>
              <a:rPr lang="ru-RU" dirty="0" smtClean="0"/>
              <a:t>(правление 1648-1687)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8153400" cy="99060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3100" dirty="0" smtClean="0"/>
              <a:t>Укрепление позиций Левобережья в 1669—1680-е гг. Гетманство Д. Многогрешного и И. Самойловича.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8215338" y="5929330"/>
            <a:ext cx="714380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>
            <a:hlinkClick r:id="" action="ppaction://hlinkshowjump?jump=previousslide"/>
          </p:cNvPr>
          <p:cNvSpPr/>
          <p:nvPr/>
        </p:nvSpPr>
        <p:spPr>
          <a:xfrm rot="10800000">
            <a:off x="142844" y="5929330"/>
            <a:ext cx="714380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500826" y="6072206"/>
            <a:ext cx="142876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2" action="ppaction://hlinksldjump"/>
              </a:rPr>
              <a:t>Содержание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28596" y="2285992"/>
            <a:ext cx="821537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200" b="1" dirty="0" smtClean="0"/>
              <a:t> </a:t>
            </a:r>
            <a:r>
              <a:rPr lang="ru-RU" sz="2200" b="1" dirty="0" err="1" smtClean="0"/>
              <a:t>Журавнинское</a:t>
            </a:r>
            <a:r>
              <a:rPr lang="ru-RU" sz="2200" b="1" dirty="0" smtClean="0"/>
              <a:t> соглашение Речи </a:t>
            </a:r>
            <a:r>
              <a:rPr lang="ru-RU" sz="2200" b="1" dirty="0" err="1" smtClean="0"/>
              <a:t>Посполитой</a:t>
            </a:r>
            <a:r>
              <a:rPr lang="ru-RU" sz="2200" b="1" dirty="0" smtClean="0"/>
              <a:t> и Турции в октябре 1676 года: </a:t>
            </a:r>
            <a:r>
              <a:rPr lang="ru-RU" sz="2200" dirty="0" smtClean="0"/>
              <a:t>южное Правобережье остаётся пустынной «буферной» зоной между государствами.</a:t>
            </a:r>
          </a:p>
          <a:p>
            <a:pPr algn="just"/>
            <a:endParaRPr lang="ru-RU" dirty="0" smtClean="0"/>
          </a:p>
          <a:p>
            <a:pPr algn="just">
              <a:buFont typeface="Arial" pitchFamily="34" charset="0"/>
              <a:buChar char="•"/>
            </a:pPr>
            <a:r>
              <a:rPr lang="ru-RU" sz="2200" b="1" dirty="0" smtClean="0"/>
              <a:t> Перемирие между Россией и Турцией в Бахчисарае 23 января 1681 года:</a:t>
            </a:r>
            <a:r>
              <a:rPr lang="ru-RU" sz="2200" dirty="0" smtClean="0"/>
              <a:t> Порта признаёт власть российского царя над Левобережьем, Киевом и прилегающей округой, Запорожьем. </a:t>
            </a:r>
          </a:p>
          <a:p>
            <a:pPr algn="just"/>
            <a:endParaRPr lang="ru-RU" dirty="0" smtClean="0"/>
          </a:p>
          <a:p>
            <a:pPr algn="just">
              <a:buFont typeface="Arial" pitchFamily="34" charset="0"/>
              <a:buChar char="•"/>
            </a:pPr>
            <a:r>
              <a:rPr lang="ru-RU" sz="2200" b="1" dirty="0" smtClean="0"/>
              <a:t> «Вечный мир» России и Речи </a:t>
            </a:r>
            <a:r>
              <a:rPr lang="ru-RU" sz="2200" b="1" dirty="0" err="1" smtClean="0"/>
              <a:t>Посполитой</a:t>
            </a:r>
            <a:r>
              <a:rPr lang="ru-RU" sz="2200" b="1" dirty="0" smtClean="0"/>
              <a:t> 6 мая 1686 года: </a:t>
            </a:r>
            <a:r>
              <a:rPr lang="ru-RU" sz="2200" dirty="0" smtClean="0"/>
              <a:t>Были утверждены те же условия что и в Бахчисарае. </a:t>
            </a:r>
            <a:endParaRPr lang="ru-RU" sz="2200" dirty="0"/>
          </a:p>
        </p:txBody>
      </p:sp>
      <p:sp>
        <p:nvSpPr>
          <p:cNvPr id="10" name="TextBox 9"/>
          <p:cNvSpPr txBox="1"/>
          <p:nvPr/>
        </p:nvSpPr>
        <p:spPr>
          <a:xfrm>
            <a:off x="1714480" y="1571612"/>
            <a:ext cx="5143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Соглашения: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8153400" cy="99060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dirty="0" smtClean="0"/>
              <a:t>Начало гетманства Ивана Мазепы.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8215338" y="5929330"/>
            <a:ext cx="714380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500826" y="6072206"/>
            <a:ext cx="142876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2" action="ppaction://hlinksldjump"/>
              </a:rPr>
              <a:t>Содержание</a:t>
            </a:r>
            <a:endParaRPr lang="ru-RU" dirty="0"/>
          </a:p>
        </p:txBody>
      </p:sp>
      <p:pic>
        <p:nvPicPr>
          <p:cNvPr id="7" name="Рисунок 6" descr="250px-Ivan_Mazep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26" y="1571612"/>
            <a:ext cx="2286000" cy="396849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072198" y="5500702"/>
            <a:ext cx="3071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Иван Степанович Мазепа</a:t>
            </a:r>
          </a:p>
          <a:p>
            <a:pPr algn="ctr"/>
            <a:r>
              <a:rPr lang="ru-RU" sz="1600" dirty="0" smtClean="0"/>
              <a:t>(правление 1687-1708)</a:t>
            </a: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214282" y="1643050"/>
            <a:ext cx="5929354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И. Самойлович </a:t>
            </a:r>
            <a:r>
              <a:rPr lang="ru-RU" b="1" dirty="0" smtClean="0"/>
              <a:t>в 1687 г. </a:t>
            </a:r>
            <a:r>
              <a:rPr lang="ru-RU" dirty="0" smtClean="0"/>
              <a:t>пал жертвой заговора старшин, в том числе ближайшего своего сотрудника — генерального есаула </a:t>
            </a:r>
            <a:r>
              <a:rPr lang="ru-RU" b="1" dirty="0" smtClean="0"/>
              <a:t>Ивана Мазепы</a:t>
            </a:r>
            <a:r>
              <a:rPr lang="ru-RU" dirty="0" smtClean="0"/>
              <a:t>. </a:t>
            </a:r>
            <a:r>
              <a:rPr lang="ru-RU" b="1" dirty="0" smtClean="0"/>
              <a:t>В июле 1687 г. </a:t>
            </a:r>
            <a:r>
              <a:rPr lang="ru-RU" dirty="0" smtClean="0"/>
              <a:t>заговорщики, при участии российских воевод, арестовали гетмана. Он с семьей был сослан в Сибирь, а его старший сын был убит</a:t>
            </a:r>
            <a:r>
              <a:rPr lang="en-US" dirty="0" smtClean="0"/>
              <a:t>.</a:t>
            </a:r>
            <a:endParaRPr lang="ru-RU" dirty="0" smtClean="0"/>
          </a:p>
        </p:txBody>
      </p:sp>
      <p:sp>
        <p:nvSpPr>
          <p:cNvPr id="11" name="Стрелка вправо 10">
            <a:hlinkClick r:id="" action="ppaction://hlinkshowjump?jump=previousslide"/>
          </p:cNvPr>
          <p:cNvSpPr/>
          <p:nvPr/>
        </p:nvSpPr>
        <p:spPr>
          <a:xfrm rot="10800000">
            <a:off x="142844" y="5929330"/>
            <a:ext cx="714380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071538" y="3929066"/>
            <a:ext cx="4214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27 июля 1687 г. на раде гетманом избрали Ивана Мазепу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8153400" cy="99060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dirty="0" smtClean="0"/>
              <a:t>Начало гетманства Ивана Мазепы.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8215338" y="5929330"/>
            <a:ext cx="714380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>
            <a:hlinkClick r:id="" action="ppaction://hlinkshowjump?jump=previousslide"/>
          </p:cNvPr>
          <p:cNvSpPr/>
          <p:nvPr/>
        </p:nvSpPr>
        <p:spPr>
          <a:xfrm rot="10800000">
            <a:off x="142844" y="5929330"/>
            <a:ext cx="714380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500826" y="6072206"/>
            <a:ext cx="142876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2" action="ppaction://hlinksldjump"/>
              </a:rPr>
              <a:t>Содержание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857752" y="2285992"/>
            <a:ext cx="3643338" cy="20313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И. Мазепа во внутренней политике следовал монархическому курсу. При И. Мазепе возросло закрепощение </a:t>
            </a:r>
            <a:r>
              <a:rPr lang="ru-RU" dirty="0" err="1" smtClean="0"/>
              <a:t>посполитых</a:t>
            </a:r>
            <a:r>
              <a:rPr lang="ru-RU" dirty="0" smtClean="0"/>
              <a:t>. </a:t>
            </a:r>
            <a:r>
              <a:rPr lang="ru-RU" b="1" dirty="0" smtClean="0"/>
              <a:t>Известно, что в начале XVIII в. ему принадлежало 120 тыс. крестьян в Украине и в России. </a:t>
            </a:r>
          </a:p>
        </p:txBody>
      </p:sp>
      <p:pic>
        <p:nvPicPr>
          <p:cNvPr id="9" name="Рисунок 8" descr="22n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1643050"/>
            <a:ext cx="3177411" cy="483119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4214810" y="5500702"/>
            <a:ext cx="20717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Церковь Всех Святых в </a:t>
            </a:r>
            <a:r>
              <a:rPr lang="be-BY" sz="1400" dirty="0" smtClean="0"/>
              <a:t>Киево-Печерской лавре (создана во время правления Мазепы)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pPr algn="ctr"/>
            <a:r>
              <a:rPr lang="ru-RU" dirty="0" smtClean="0"/>
              <a:t>КАРТЫ</a:t>
            </a:r>
            <a:endParaRPr lang="ru-RU" dirty="0"/>
          </a:p>
        </p:txBody>
      </p:sp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8143900" y="285728"/>
            <a:ext cx="714380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>
            <a:hlinkClick r:id="" action="ppaction://hlinkshowjump?jump=previousslide"/>
          </p:cNvPr>
          <p:cNvSpPr/>
          <p:nvPr/>
        </p:nvSpPr>
        <p:spPr>
          <a:xfrm rot="10800000">
            <a:off x="142844" y="214290"/>
            <a:ext cx="714380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572264" y="428604"/>
            <a:ext cx="142876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2" action="ppaction://hlinksldjump"/>
              </a:rPr>
              <a:t>Содержание</a:t>
            </a:r>
            <a:endParaRPr lang="ru-RU" dirty="0"/>
          </a:p>
        </p:txBody>
      </p:sp>
      <p:pic>
        <p:nvPicPr>
          <p:cNvPr id="8" name="Рисунок 7" descr="8_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1255534"/>
            <a:ext cx="8215370" cy="56024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КАРТЫ</a:t>
            </a:r>
            <a:endParaRPr lang="ru-RU" dirty="0"/>
          </a:p>
        </p:txBody>
      </p:sp>
      <p:pic>
        <p:nvPicPr>
          <p:cNvPr id="7" name="Рисунок 6" descr="8_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1500174"/>
            <a:ext cx="7786742" cy="5357826"/>
          </a:xfrm>
          <a:prstGeom prst="rect">
            <a:avLst/>
          </a:prstGeom>
        </p:spPr>
      </p:pic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8143900" y="285728"/>
            <a:ext cx="714380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>
            <a:hlinkClick r:id="" action="ppaction://hlinkshowjump?jump=previousslide"/>
          </p:cNvPr>
          <p:cNvSpPr/>
          <p:nvPr/>
        </p:nvSpPr>
        <p:spPr>
          <a:xfrm rot="10800000">
            <a:off x="142844" y="214290"/>
            <a:ext cx="714380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572264" y="428604"/>
            <a:ext cx="142876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3" action="ppaction://hlinksldjump"/>
              </a:rPr>
              <a:t>Содержание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pPr algn="ctr"/>
            <a:r>
              <a:rPr lang="ru-RU" dirty="0" smtClean="0"/>
              <a:t>КАРТЫ</a:t>
            </a:r>
            <a:endParaRPr lang="ru-RU" dirty="0"/>
          </a:p>
        </p:txBody>
      </p:sp>
      <p:pic>
        <p:nvPicPr>
          <p:cNvPr id="8" name="Рисунок 7" descr="Khmelnyctw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1500174"/>
            <a:ext cx="7786742" cy="535782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>
            <a:off x="8143900" y="285728"/>
            <a:ext cx="714380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>
            <a:hlinkClick r:id="" action="ppaction://hlinkshowjump?jump=previousslide"/>
          </p:cNvPr>
          <p:cNvSpPr/>
          <p:nvPr/>
        </p:nvSpPr>
        <p:spPr>
          <a:xfrm rot="10800000">
            <a:off x="142844" y="214290"/>
            <a:ext cx="714380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572264" y="428604"/>
            <a:ext cx="142876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3" action="ppaction://hlinksldjump"/>
              </a:rPr>
              <a:t>Содержание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pPr algn="ctr"/>
            <a:r>
              <a:rPr lang="ru-RU" dirty="0" smtClean="0"/>
              <a:t>КАРТЫ</a:t>
            </a:r>
            <a:endParaRPr lang="ru-RU" dirty="0"/>
          </a:p>
        </p:txBody>
      </p:sp>
      <p:pic>
        <p:nvPicPr>
          <p:cNvPr id="8" name="Рисунок 7" descr="60_map_max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500174"/>
            <a:ext cx="8001056" cy="535782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>
            <a:off x="8143900" y="285728"/>
            <a:ext cx="714380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>
            <a:hlinkClick r:id="" action="ppaction://hlinkshowjump?jump=previousslide"/>
          </p:cNvPr>
          <p:cNvSpPr/>
          <p:nvPr/>
        </p:nvSpPr>
        <p:spPr>
          <a:xfrm rot="10800000">
            <a:off x="142844" y="214290"/>
            <a:ext cx="714380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572264" y="428604"/>
            <a:ext cx="142876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3" action="ppaction://hlinksldjump"/>
              </a:rPr>
              <a:t>Содержание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pPr algn="ctr"/>
            <a:r>
              <a:rPr lang="ru-RU" dirty="0" smtClean="0"/>
              <a:t>КАРТЫ</a:t>
            </a:r>
            <a:endParaRPr lang="ru-RU" dirty="0"/>
          </a:p>
        </p:txBody>
      </p:sp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8143900" y="285728"/>
            <a:ext cx="714380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>
            <a:hlinkClick r:id="" action="ppaction://hlinkshowjump?jump=previousslide"/>
          </p:cNvPr>
          <p:cNvSpPr/>
          <p:nvPr/>
        </p:nvSpPr>
        <p:spPr>
          <a:xfrm rot="10800000">
            <a:off x="142844" y="214290"/>
            <a:ext cx="714380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572264" y="428604"/>
            <a:ext cx="142876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2" action="ppaction://hlinksldjump"/>
              </a:rPr>
              <a:t>Содержание</a:t>
            </a:r>
            <a:endParaRPr lang="ru-RU" dirty="0"/>
          </a:p>
        </p:txBody>
      </p:sp>
      <p:pic>
        <p:nvPicPr>
          <p:cNvPr id="9" name="Рисунок 8" descr="290711_Ukr_Imp_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1522534"/>
            <a:ext cx="7766298" cy="533546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ru-RU" sz="2500" b="1" dirty="0" smtClean="0"/>
              <a:t>Научное осмысление «украинской революции XVII в.»</a:t>
            </a:r>
            <a:endParaRPr lang="ru-RU" sz="2500" dirty="0"/>
          </a:p>
        </p:txBody>
      </p:sp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>
            <a:off x="8215338" y="5929330"/>
            <a:ext cx="714380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>
            <a:hlinkClick r:id="" action="ppaction://hlinkshowjump?jump=previousslide"/>
          </p:cNvPr>
          <p:cNvSpPr/>
          <p:nvPr/>
        </p:nvSpPr>
        <p:spPr>
          <a:xfrm rot="10800000">
            <a:off x="142844" y="5929330"/>
            <a:ext cx="714380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500826" y="6072206"/>
            <a:ext cx="142876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2" action="ppaction://hlinksldjump"/>
              </a:rPr>
              <a:t>Содержание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28596" y="1785926"/>
            <a:ext cx="8429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 современной украинской историографии наиболее </a:t>
            </a:r>
            <a:r>
              <a:rPr lang="ru-RU" dirty="0" err="1" smtClean="0"/>
              <a:t>употребимы</a:t>
            </a:r>
            <a:r>
              <a:rPr lang="ru-RU" dirty="0" smtClean="0"/>
              <a:t> определения </a:t>
            </a:r>
            <a:r>
              <a:rPr lang="ru-RU" b="1" dirty="0" smtClean="0"/>
              <a:t>«Украинская национальная революция» </a:t>
            </a:r>
            <a:r>
              <a:rPr lang="ru-RU" dirty="0" smtClean="0"/>
              <a:t>или </a:t>
            </a:r>
            <a:r>
              <a:rPr lang="ru-RU" b="1" dirty="0" smtClean="0"/>
              <a:t>«Украинская революция середины XVII в.». 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28596" y="2643182"/>
            <a:ext cx="407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Аргументы в пользу «революции»: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928662" y="3000372"/>
            <a:ext cx="750099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500" dirty="0" smtClean="0"/>
              <a:t> Создание самостоятельного де-факто Украинского государства (де-юре — автономное «Войско Запорожское»);</a:t>
            </a:r>
          </a:p>
          <a:p>
            <a:pPr>
              <a:buFont typeface="Arial" pitchFamily="34" charset="0"/>
              <a:buChar char="•"/>
            </a:pPr>
            <a:r>
              <a:rPr lang="ru-RU" sz="1500" dirty="0" smtClean="0"/>
              <a:t> Формирование уникального военно-полкового государственного устройства на украинских землях (сохранялось на Левобережье до 1781 г.);</a:t>
            </a:r>
          </a:p>
          <a:p>
            <a:pPr>
              <a:buFont typeface="Arial" pitchFamily="34" charset="0"/>
              <a:buChar char="•"/>
            </a:pPr>
            <a:r>
              <a:rPr lang="ru-RU" sz="1500" dirty="0" smtClean="0"/>
              <a:t> Создание благоприятных условий для развития национальной культуры;</a:t>
            </a:r>
          </a:p>
          <a:p>
            <a:pPr>
              <a:buFont typeface="Arial" pitchFamily="34" charset="0"/>
              <a:buChar char="•"/>
            </a:pPr>
            <a:r>
              <a:rPr lang="ru-RU" sz="1500" dirty="0" smtClean="0"/>
              <a:t> Радикальные изменения в социальной структуре общества — приход к власти казацкой </a:t>
            </a:r>
            <a:r>
              <a:rPr lang="ru-RU" sz="1500" dirty="0" err="1" smtClean="0"/>
              <a:t>страшины</a:t>
            </a:r>
            <a:r>
              <a:rPr lang="ru-RU" sz="1500" dirty="0" smtClean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sz="1500" dirty="0" smtClean="0"/>
              <a:t> Удаление из социальной системы многих прежних элементов (магнаты-феодалы, католический и униатский клир, евреи, большая часть шляхты) и включение новых категорий (казаки, вольные </a:t>
            </a:r>
            <a:r>
              <a:rPr lang="ru-RU" sz="1500" dirty="0" err="1" smtClean="0"/>
              <a:t>посполитые</a:t>
            </a:r>
            <a:r>
              <a:rPr lang="ru-RU" sz="1500" dirty="0" smtClean="0"/>
              <a:t>, сердюки и др.);</a:t>
            </a:r>
          </a:p>
          <a:p>
            <a:pPr>
              <a:buFont typeface="Arial" pitchFamily="34" charset="0"/>
              <a:buChar char="•"/>
            </a:pPr>
            <a:r>
              <a:rPr lang="ru-RU" sz="1500" dirty="0" smtClean="0"/>
              <a:t> Ликвидация крупной феодальной земельной собственности; </a:t>
            </a:r>
          </a:p>
          <a:p>
            <a:pPr>
              <a:buFont typeface="Arial" pitchFamily="34" charset="0"/>
              <a:buChar char="•"/>
            </a:pPr>
            <a:r>
              <a:rPr lang="ru-RU" sz="1500" dirty="0" smtClean="0"/>
              <a:t> Упразднение крепостной зависимости украинских крестьян;</a:t>
            </a:r>
          </a:p>
          <a:p>
            <a:pPr>
              <a:buFont typeface="Arial" pitchFamily="34" charset="0"/>
              <a:buChar char="•"/>
            </a:pPr>
            <a:r>
              <a:rPr lang="ru-RU" sz="1500" dirty="0" smtClean="0"/>
              <a:t> Освобождение украинских земель от власти короля, шляхты, магнатов, изгнание католического и униатского духовенства.</a:t>
            </a:r>
          </a:p>
          <a:p>
            <a:pPr>
              <a:buFont typeface="Arial" pitchFamily="34" charset="0"/>
              <a:buChar char="•"/>
            </a:pP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8153400" cy="99060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3600" dirty="0" smtClean="0"/>
              <a:t>Богдан Хмельницкий. Начало освободительной борьбы 1648—1654 гг.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8215338" y="5929330"/>
            <a:ext cx="714380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>
            <a:hlinkClick r:id="" action="ppaction://hlinkshowjump?jump=previousslide"/>
          </p:cNvPr>
          <p:cNvSpPr/>
          <p:nvPr/>
        </p:nvSpPr>
        <p:spPr>
          <a:xfrm rot="10800000">
            <a:off x="142844" y="5929330"/>
            <a:ext cx="714380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500826" y="6072206"/>
            <a:ext cx="142876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2" action="ppaction://hlinksldjump"/>
              </a:rPr>
              <a:t>Содержание</a:t>
            </a:r>
            <a:endParaRPr lang="ru-RU" dirty="0"/>
          </a:p>
        </p:txBody>
      </p:sp>
      <p:pic>
        <p:nvPicPr>
          <p:cNvPr id="7" name="Рисунок 6" descr="BChmielnick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3636" y="2143116"/>
            <a:ext cx="2785700" cy="367506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072198" y="1500174"/>
            <a:ext cx="3071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Богдан Хмельницкий. копия с портрета XVII века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500034" y="2714620"/>
            <a:ext cx="5143536" cy="218521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/>
              <a:t>Богдан Михайлович Хмельницкий (1595—1657)</a:t>
            </a:r>
            <a:r>
              <a:rPr lang="ru-RU" sz="2400" dirty="0" smtClean="0"/>
              <a:t>.</a:t>
            </a:r>
            <a:r>
              <a:rPr lang="ru-RU" sz="2400" b="1" dirty="0" smtClean="0"/>
              <a:t> </a:t>
            </a:r>
            <a:r>
              <a:rPr lang="ru-RU" sz="2200" dirty="0" smtClean="0"/>
              <a:t>Он</a:t>
            </a:r>
            <a:r>
              <a:rPr lang="ru-RU" sz="2400" b="1" dirty="0" smtClean="0"/>
              <a:t> </a:t>
            </a:r>
            <a:r>
              <a:rPr lang="ru-RU" sz="2200" dirty="0" smtClean="0"/>
              <a:t>происходивший из шляхетской семьи, он закончил Львовский иезуитский коллегиум. </a:t>
            </a:r>
            <a:r>
              <a:rPr lang="ru-RU" sz="2200" b="1" dirty="0" smtClean="0"/>
              <a:t>В</a:t>
            </a:r>
            <a:r>
              <a:rPr lang="ru-RU" sz="2200" dirty="0" smtClean="0"/>
              <a:t> </a:t>
            </a:r>
            <a:r>
              <a:rPr lang="ru-RU" sz="2200" b="1" dirty="0" smtClean="0"/>
              <a:t>1638 г.</a:t>
            </a:r>
            <a:r>
              <a:rPr lang="ru-RU" sz="2200" dirty="0" smtClean="0"/>
              <a:t> был записан в реестр в качестве </a:t>
            </a:r>
            <a:r>
              <a:rPr lang="ru-RU" sz="2200" dirty="0" err="1" smtClean="0"/>
              <a:t>Чигиринского</a:t>
            </a:r>
            <a:r>
              <a:rPr lang="ru-RU" sz="2200" dirty="0" smtClean="0"/>
              <a:t> сотника. 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8153400" cy="99060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3600" dirty="0" smtClean="0"/>
              <a:t>Богдан Хмельницкий. Начало освободительной борьбы 1648—1654 гг.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8215338" y="5929330"/>
            <a:ext cx="714380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>
            <a:hlinkClick r:id="" action="ppaction://hlinkshowjump?jump=previousslide"/>
          </p:cNvPr>
          <p:cNvSpPr/>
          <p:nvPr/>
        </p:nvSpPr>
        <p:spPr>
          <a:xfrm rot="10800000">
            <a:off x="142844" y="5929330"/>
            <a:ext cx="714380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500826" y="6072206"/>
            <a:ext cx="142876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2" action="ppaction://hlinksldjump"/>
              </a:rPr>
              <a:t>Содержание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57158" y="2000240"/>
            <a:ext cx="5072098" cy="34163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just"/>
            <a:r>
              <a:rPr lang="ru-RU" sz="2200" dirty="0" smtClean="0"/>
              <a:t>Б. Хмельницкий поднял казаков на восстание, изгнал из Сечи правительственный гарнизон и </a:t>
            </a:r>
            <a:r>
              <a:rPr lang="ru-RU" sz="2200" b="1" dirty="0" smtClean="0"/>
              <a:t>25 января 1648 г. </a:t>
            </a:r>
            <a:r>
              <a:rPr lang="ru-RU" sz="2200" dirty="0" smtClean="0"/>
              <a:t>был провозглашен гетманом Войска Запорожского. Он обратился за помощью к крымскому хану </a:t>
            </a:r>
            <a:r>
              <a:rPr lang="ru-RU" sz="2200" b="1" dirty="0" err="1" smtClean="0"/>
              <a:t>Ислам-Гирею</a:t>
            </a:r>
            <a:r>
              <a:rPr lang="ru-RU" sz="2200" b="1" dirty="0" smtClean="0"/>
              <a:t> III</a:t>
            </a:r>
            <a:r>
              <a:rPr lang="ru-RU" sz="2200" dirty="0" smtClean="0"/>
              <a:t>. Было заключено казацко-татарское соглашение о совместной войне против короля. </a:t>
            </a:r>
          </a:p>
          <a:p>
            <a:endParaRPr lang="ru-RU" dirty="0"/>
          </a:p>
        </p:txBody>
      </p:sp>
      <p:pic>
        <p:nvPicPr>
          <p:cNvPr id="9" name="Рисунок 8" descr="image1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2000240"/>
            <a:ext cx="3131563" cy="334803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5715008" y="1643050"/>
            <a:ext cx="3214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err="1" smtClean="0"/>
              <a:t>Ислам-Гирей</a:t>
            </a:r>
            <a:r>
              <a:rPr lang="ru-RU" sz="1400" dirty="0" smtClean="0"/>
              <a:t> III (правление 1644-1654)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Первые битвы</a:t>
            </a:r>
            <a:endParaRPr lang="ru-RU" dirty="0"/>
          </a:p>
        </p:txBody>
      </p:sp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8215338" y="5929330"/>
            <a:ext cx="714380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>
            <a:hlinkClick r:id="" action="ppaction://hlinkshowjump?jump=previousslide"/>
          </p:cNvPr>
          <p:cNvSpPr/>
          <p:nvPr/>
        </p:nvSpPr>
        <p:spPr>
          <a:xfrm rot="10800000">
            <a:off x="142844" y="5929330"/>
            <a:ext cx="714380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500826" y="6072206"/>
            <a:ext cx="142876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2" action="ppaction://hlinksldjump"/>
              </a:rPr>
              <a:t>Содержание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14282" y="2786058"/>
            <a:ext cx="3786214" cy="178510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 smtClean="0"/>
              <a:t>В урочище Желтые Воды 30 апреля—16 мая 1648 г.</a:t>
            </a:r>
            <a:r>
              <a:rPr lang="ru-RU" sz="2200" dirty="0" smtClean="0"/>
              <a:t> коронные силы были перехвачены, блокированы и разбиты</a:t>
            </a:r>
            <a:endParaRPr lang="ru-RU" sz="2200" dirty="0"/>
          </a:p>
        </p:txBody>
      </p:sp>
      <p:pic>
        <p:nvPicPr>
          <p:cNvPr id="12" name="Рисунок 11" descr="0023-020-Vosstanie-Bogdana-KHmelnitsk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1857364"/>
            <a:ext cx="4714908" cy="394631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4214810" y="1500174"/>
            <a:ext cx="4714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Схема битвы у Желтых вод 5-8 мая 1648 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1553</TotalTime>
  <Words>3576</Words>
  <Application>Microsoft Office PowerPoint</Application>
  <PresentationFormat>Экран (4:3)</PresentationFormat>
  <Paragraphs>352</Paragraphs>
  <Slides>58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64" baseType="lpstr">
      <vt:lpstr>Arial</vt:lpstr>
      <vt:lpstr>Calibri</vt:lpstr>
      <vt:lpstr>Tw Cen MT</vt:lpstr>
      <vt:lpstr>Wingdings</vt:lpstr>
      <vt:lpstr>Wingdings 2</vt:lpstr>
      <vt:lpstr>Обычная</vt:lpstr>
      <vt:lpstr>Освободительная война украинского народа. Включение Левобережной Украины в состав России </vt:lpstr>
      <vt:lpstr>СОДЕРЖАНИЕ</vt:lpstr>
      <vt:lpstr>Условия экономического и социального развития. </vt:lpstr>
      <vt:lpstr>Революция цен в Европе</vt:lpstr>
      <vt:lpstr>Научное осмысление «украинской революции XVII в.»</vt:lpstr>
      <vt:lpstr>Научное осмысление «украинской революции XVII в.»</vt:lpstr>
      <vt:lpstr>Богдан Хмельницкий. Начало освободительной борьбы 1648—1654 гг. </vt:lpstr>
      <vt:lpstr>Богдан Хмельницкий. Начало освободительной борьбы 1648—1654 гг. </vt:lpstr>
      <vt:lpstr>Первые битвы</vt:lpstr>
      <vt:lpstr>Первые битвы</vt:lpstr>
      <vt:lpstr>Первые битвы</vt:lpstr>
      <vt:lpstr>Первые битвы</vt:lpstr>
      <vt:lpstr>Время выжидания и закрепления достигнутого</vt:lpstr>
      <vt:lpstr>Время выжидания и закрепления достигнутого</vt:lpstr>
      <vt:lpstr>Время выжидания и закрепления достигнутого</vt:lpstr>
      <vt:lpstr>Время выжидания и закрепления достигнутого</vt:lpstr>
      <vt:lpstr>Государственная программа Б. Хмельницкого. Зборовский договор</vt:lpstr>
      <vt:lpstr>Государственная программа Б. Хмельницкого. Зборовский договор</vt:lpstr>
      <vt:lpstr>Государственная программа Б. Хмельницкого. Зборовский договор</vt:lpstr>
      <vt:lpstr>Государственная программа Б. Хмельницкого. Зборовский договор</vt:lpstr>
      <vt:lpstr>Последствия Зборовского договора и обострение конфликта</vt:lpstr>
      <vt:lpstr>Последствия Зборовского договора и обострение конфликта</vt:lpstr>
      <vt:lpstr>Белоцерковный договор и его тяжелые последствия</vt:lpstr>
      <vt:lpstr>Белоцерковный договор и его тяжелые последствия</vt:lpstr>
      <vt:lpstr>Белоцерковный договор и его тяжелые последствия</vt:lpstr>
      <vt:lpstr>Белоцерковный договор и его тяжелые последствия</vt:lpstr>
      <vt:lpstr>«Украинская казацкая монархия»</vt:lpstr>
      <vt:lpstr>«Украинская казацкая монархия»</vt:lpstr>
      <vt:lpstr>«Украинская казацкая монархия»</vt:lpstr>
      <vt:lpstr>Союз с Россией. Переяславская рада</vt:lpstr>
      <vt:lpstr>Союз с Россией. Переяславская рада</vt:lpstr>
      <vt:lpstr>Договорные «просительные» статьи. </vt:lpstr>
      <vt:lpstr>Новые политические комбинации в условиях войны. </vt:lpstr>
      <vt:lpstr>Новые политические комбинации в условиях войны. </vt:lpstr>
      <vt:lpstr>Расцвет державы Б. Хмельницкого. Новая расстановка сил </vt:lpstr>
      <vt:lpstr>Расцвет державы Б. Хмельницкого. Новая расстановка сил </vt:lpstr>
      <vt:lpstr>Расцвет державы Б. Хмельницкого. Новая расстановка сил </vt:lpstr>
      <vt:lpstr>Гетманство И. Выговского. Гадячский договор и его последствия </vt:lpstr>
      <vt:lpstr>Гетманство И. Выговского. Гадячский договор и его последствия </vt:lpstr>
      <vt:lpstr>Гетманство И. Выговского. Гадячский договор и его последствия </vt:lpstr>
      <vt:lpstr>Гетманство Ю. Хмельницкого: от новых Переяславских статей к Слободищенскому трактату. </vt:lpstr>
      <vt:lpstr>Гетманство Ю. Хмельницкого: от новых Переяславских статей к Слободищенскому трактату. </vt:lpstr>
      <vt:lpstr>Обособление Левобережья. Гетманство И. Брюховецкого. </vt:lpstr>
      <vt:lpstr>Обособление Левобережья. Гетманство И. Брюховецкого. </vt:lpstr>
      <vt:lpstr>Обособление Левобережья. Гетманство И. Брюховецкого. </vt:lpstr>
      <vt:lpstr>Укрепление позиций Левобережья в 1669—1680-е гг. Гетманство Д. Многогрешного и И. Самойловича. </vt:lpstr>
      <vt:lpstr>Укрепление позиций Левобережья в 1669—1680-е гг. Гетманство Д. Многогрешного и И. Самойловича. </vt:lpstr>
      <vt:lpstr>Укрепление позиций Левобережья в 1669—1680-е гг. Гетманство Д. Многогрешного и И. Самойловича. </vt:lpstr>
      <vt:lpstr>Укрепление позиций Левобережья в 1669—1680-е гг. Гетманство Д. Многогрешного и И. Самойловича. </vt:lpstr>
      <vt:lpstr>Укрепление позиций Левобережья в 1669—1680-е гг. Гетманство Д. Многогрешного и И. Самойловича. </vt:lpstr>
      <vt:lpstr>Укрепление позиций Левобережья в 1669—1680-е гг. Гетманство Д. Многогрешного и И. Самойловича. </vt:lpstr>
      <vt:lpstr>Начало гетманства Ивана Мазепы. </vt:lpstr>
      <vt:lpstr>Начало гетманства Ивана Мазепы. </vt:lpstr>
      <vt:lpstr>КАРТЫ</vt:lpstr>
      <vt:lpstr>КАРТЫ</vt:lpstr>
      <vt:lpstr>КАРТЫ</vt:lpstr>
      <vt:lpstr>КАРТЫ</vt:lpstr>
      <vt:lpstr>КАРТЫ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Освободительная война украинского народа. Включение Левобережной Украины в состав России</dc:title>
  <dc:creator>Acer</dc:creator>
  <cp:lastModifiedBy>onza.by</cp:lastModifiedBy>
  <cp:revision>210</cp:revision>
  <dcterms:created xsi:type="dcterms:W3CDTF">2013-05-19T12:05:09Z</dcterms:created>
  <dcterms:modified xsi:type="dcterms:W3CDTF">2017-11-08T12:54:15Z</dcterms:modified>
</cp:coreProperties>
</file>