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8" r:id="rId21"/>
    <p:sldId id="275" r:id="rId22"/>
    <p:sldId id="276" r:id="rId23"/>
    <p:sldId id="277" r:id="rId24"/>
    <p:sldId id="278" r:id="rId25"/>
    <p:sldId id="279" r:id="rId26"/>
    <p:sldId id="294" r:id="rId27"/>
    <p:sldId id="295" r:id="rId28"/>
    <p:sldId id="280" r:id="rId29"/>
    <p:sldId id="297" r:id="rId30"/>
    <p:sldId id="296" r:id="rId31"/>
    <p:sldId id="292" r:id="rId32"/>
    <p:sldId id="293" r:id="rId33"/>
    <p:sldId id="281" r:id="rId34"/>
    <p:sldId id="29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4415A-749C-45B9-9322-3DE236D6B0BF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BD12-8624-45FA-9822-5E2A8991B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BD12-8624-45FA-9822-5E2A8991B4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B095CA-BCBC-4603-946B-CA9572005D53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2DCD32-17AB-46BE-9D93-C3FFC2E09E0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496" y="476672"/>
            <a:ext cx="8862983" cy="956320"/>
          </a:xfrm>
        </p:spPr>
        <p:txBody>
          <a:bodyPr/>
          <a:lstStyle/>
          <a:p>
            <a:r>
              <a:rPr lang="ru-RU" dirty="0" smtClean="0"/>
              <a:t>Культура Украины </a:t>
            </a:r>
            <a:r>
              <a:rPr lang="en-US" dirty="0" smtClean="0"/>
              <a:t>XVII-XVIII </a:t>
            </a:r>
            <a:r>
              <a:rPr lang="ru-RU" dirty="0" smtClean="0"/>
              <a:t>вв.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9208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endshow" highlightClick="1"/>
          </p:cNvPr>
          <p:cNvSpPr/>
          <p:nvPr/>
        </p:nvSpPr>
        <p:spPr>
          <a:xfrm>
            <a:off x="8179818" y="6399466"/>
            <a:ext cx="432048" cy="43204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32048" cy="458534"/>
          </a:xfrm>
          <a:prstGeom prst="actionButtonE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5800406"/>
            <a:ext cx="9180512" cy="553998"/>
          </a:xfrm>
          <a:prstGeom prst="rect">
            <a:avLst/>
          </a:prstGeom>
          <a:solidFill>
            <a:srgbClr val="FFFF00">
              <a:alpha val="64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be-BY" sz="1500" b="1" dirty="0">
                <a:solidFill>
                  <a:srgbClr val="002060"/>
                </a:solidFill>
              </a:rPr>
              <a:t>в</a:t>
            </a:r>
            <a:r>
              <a:rPr lang="be-BY" sz="1500" b="1" dirty="0" smtClean="0">
                <a:solidFill>
                  <a:srgbClr val="002060"/>
                </a:solidFill>
              </a:rPr>
              <a:t>ыполнил студент Гоцко А.И.;</a:t>
            </a:r>
          </a:p>
          <a:p>
            <a:pPr algn="ctr" eaLnBrk="1" hangingPunct="1"/>
            <a:r>
              <a:rPr lang="be-BY" sz="1500" b="1" dirty="0" smtClean="0">
                <a:solidFill>
                  <a:srgbClr val="002060"/>
                </a:solidFill>
              </a:rPr>
              <a:t> консультант </a:t>
            </a:r>
            <a:r>
              <a:rPr lang="be-BY" sz="1500" b="1" dirty="0">
                <a:solidFill>
                  <a:srgbClr val="002060"/>
                </a:solidFill>
              </a:rPr>
              <a:t>по информационной практике и </a:t>
            </a:r>
            <a:r>
              <a:rPr lang="be-BY" sz="1500" b="1" dirty="0" smtClean="0">
                <a:solidFill>
                  <a:srgbClr val="002060"/>
                </a:solidFill>
              </a:rPr>
              <a:t>научный редактор </a:t>
            </a:r>
            <a:r>
              <a:rPr lang="be-BY" sz="1500" b="1" dirty="0">
                <a:solidFill>
                  <a:srgbClr val="002060"/>
                </a:solidFill>
              </a:rPr>
              <a:t>Кохнович В.А.</a:t>
            </a:r>
            <a:endParaRPr lang="ru-RU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1600200"/>
            <a:ext cx="3545976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И</a:t>
            </a:r>
            <a:r>
              <a:rPr lang="ru-RU" sz="5600" dirty="0" smtClean="0"/>
              <a:t>нициатор </a:t>
            </a:r>
            <a:r>
              <a:rPr lang="ru-RU" sz="5600" dirty="0"/>
              <a:t>нововведений, укрепивших </a:t>
            </a:r>
            <a:r>
              <a:rPr lang="ru-RU" sz="5600" dirty="0" smtClean="0"/>
              <a:t>православие. </a:t>
            </a:r>
            <a:r>
              <a:rPr lang="ru-RU" sz="5600" dirty="0"/>
              <a:t>В их основу были положены два основных принципа: укрепление церковной дисциплины и подготовка нового более образованного поколения церковнослужителей. </a:t>
            </a:r>
            <a:r>
              <a:rPr lang="ru-RU" sz="7200" b="1" i="1" dirty="0">
                <a:solidFill>
                  <a:schemeClr val="tx2">
                    <a:lumMod val="50000"/>
                  </a:schemeClr>
                </a:solidFill>
              </a:rPr>
              <a:t>В 1645 </a:t>
            </a:r>
            <a:r>
              <a:rPr lang="ru-RU" sz="5600" dirty="0"/>
              <a:t>г. в Киеве был издан первый православный катехизис с разъяснениями основ </a:t>
            </a:r>
            <a:r>
              <a:rPr lang="ru-RU" sz="5600" dirty="0" smtClean="0"/>
              <a:t>веры</a:t>
            </a:r>
            <a:r>
              <a:rPr lang="ru-RU" sz="7200" dirty="0" smtClean="0">
                <a:solidFill>
                  <a:schemeClr val="tx2">
                    <a:lumMod val="50000"/>
                  </a:schemeClr>
                </a:solidFill>
              </a:rPr>
              <a:t>.. В </a:t>
            </a:r>
            <a:r>
              <a:rPr lang="ru-RU" sz="7200" dirty="0">
                <a:solidFill>
                  <a:schemeClr val="tx2">
                    <a:lumMod val="50000"/>
                  </a:schemeClr>
                </a:solidFill>
              </a:rPr>
              <a:t>1643 </a:t>
            </a:r>
            <a:r>
              <a:rPr lang="ru-RU" sz="5600" dirty="0"/>
              <a:t>г. П. Могила канонизировал всех </a:t>
            </a:r>
            <a:r>
              <a:rPr lang="ru-RU" sz="5600" dirty="0" err="1"/>
              <a:t>печерских</a:t>
            </a:r>
            <a:r>
              <a:rPr lang="ru-RU" sz="5600" dirty="0"/>
              <a:t> угодников, начал масштабные реставрационные работы Десятинной церкви, Софийского собора, Михайловской церкви </a:t>
            </a:r>
            <a:r>
              <a:rPr lang="ru-RU" sz="5600" dirty="0" err="1"/>
              <a:t>Выдубицкого</a:t>
            </a:r>
            <a:r>
              <a:rPr lang="ru-RU" sz="5600" dirty="0"/>
              <a:t> монастыря в Киеве. Стал утверждаться взгляд на православную Церковь, как на апостольскую, т. е. основанную апостолом Андреем, а поэтому равновеликую римско-католической Церкви апостола Петра.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470920" cy="12633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Пётр </a:t>
            </a:r>
            <a:r>
              <a:rPr lang="ru-RU" sz="2000" dirty="0" err="1" smtClean="0"/>
              <a:t>Симеонович</a:t>
            </a:r>
            <a:r>
              <a:rPr lang="ru-RU" sz="2000" dirty="0" smtClean="0"/>
              <a:t> Могила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(21 </a:t>
            </a:r>
            <a:r>
              <a:rPr lang="ru-RU" sz="2000" dirty="0"/>
              <a:t>декабря 1596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>22 </a:t>
            </a:r>
            <a:r>
              <a:rPr lang="ru-RU" sz="2000" dirty="0"/>
              <a:t>декабря 1646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104456" cy="52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92" y="2711120"/>
            <a:ext cx="8229600" cy="12192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</a:rPr>
              <a:t>В 1631 г. </a:t>
            </a:r>
            <a:r>
              <a:rPr lang="ru-RU" sz="2400" dirty="0">
                <a:effectLst/>
              </a:rPr>
              <a:t>П. Могила открыл коллегиум при Киево-Печерском монастыре, где кроме грамматики, поэтики и риторики изучались «высшие науки» — философия и богословие. 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</a:rPr>
              <a:t>К середине XVII в</a:t>
            </a:r>
            <a:r>
              <a:rPr lang="ru-RU" sz="2400" b="1" dirty="0">
                <a:effectLst/>
              </a:rPr>
              <a:t>. </a:t>
            </a:r>
            <a:r>
              <a:rPr lang="ru-RU" sz="2400" dirty="0">
                <a:effectLst/>
              </a:rPr>
              <a:t>из 32 иезуитских коллегиумов Речи Посполитой более трети находились на территории Украины, Первый был открыт в Ярославе в 1571 г., а в 1606 г. — во Львове. Из-за отсутствия квалифицированных преподавателей в Луцком (1609), Каменце-Подольском (1610), Острожском (1626), Перемышленском (1628)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techno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9490"/>
            <a:ext cx="2808312" cy="25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chno\Desktop\defaul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19490"/>
            <a:ext cx="309634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949520" cy="1291208"/>
          </a:xfrm>
        </p:spPr>
        <p:txBody>
          <a:bodyPr>
            <a:noAutofit/>
          </a:bodyPr>
          <a:lstStyle/>
          <a:p>
            <a:r>
              <a:rPr lang="be-BY" sz="2400" dirty="0" smtClean="0">
                <a:effectLst/>
              </a:rPr>
              <a:t> </a:t>
            </a:r>
            <a:r>
              <a:rPr lang="be-BY" sz="2400" dirty="0">
                <a:effectLst/>
              </a:rPr>
              <a:t>Гетманы «Войска Запорожского» </a:t>
            </a:r>
            <a:r>
              <a:rPr lang="be-BY" sz="2400" b="1" dirty="0">
                <a:effectLst/>
              </a:rPr>
              <a:t>Б. Хмельницкий, И. </a:t>
            </a:r>
            <a:r>
              <a:rPr lang="be-BY" sz="2400" b="1" dirty="0" smtClean="0">
                <a:effectLst/>
              </a:rPr>
              <a:t>Самойлович, </a:t>
            </a:r>
            <a:r>
              <a:rPr lang="be-BY" sz="2400" b="1" dirty="0">
                <a:effectLst/>
              </a:rPr>
              <a:t>И. </a:t>
            </a:r>
            <a:r>
              <a:rPr lang="be-BY" sz="2400" b="1" dirty="0" smtClean="0">
                <a:effectLst/>
              </a:rPr>
              <a:t>Мазепа, И. Скоропадский, Д. Апостол, К. Разумовский </a:t>
            </a:r>
            <a:r>
              <a:rPr lang="be-BY" sz="2400" dirty="0" smtClean="0">
                <a:effectLst/>
              </a:rPr>
              <a:t>- </a:t>
            </a:r>
            <a:r>
              <a:rPr lang="be-BY" sz="2400" dirty="0">
                <a:effectLst/>
              </a:rPr>
              <a:t>прикладывали значительные усилия для развития образования. Были открыты школы в Нежинском, Лубенском, Черниговском, Полтавском, Переяславском, Прилуцком, Миргородском полках.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59936" cy="4107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59936" cy="4107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9644"/>
            <a:ext cx="3240360" cy="39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techno\Desktop\image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3" y="2019644"/>
            <a:ext cx="3853879" cy="3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04248" y="1412776"/>
            <a:ext cx="1984248" cy="37338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Преобразован Петром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I в 1701 </a:t>
            </a:r>
            <a:r>
              <a:rPr lang="ru-RU" sz="1400" dirty="0"/>
              <a:t>г. в академию. Обучение </a:t>
            </a:r>
            <a:r>
              <a:rPr lang="ru-RU" sz="1400" dirty="0" smtClean="0"/>
              <a:t> </a:t>
            </a:r>
            <a:r>
              <a:rPr lang="ru-RU" sz="1400" dirty="0"/>
              <a:t>носило не только духовный, но и светский характер: преподавали математику, медицину, астрономию, изучали архитектуру и живопись. </a:t>
            </a:r>
            <a:r>
              <a:rPr lang="ru-RU" sz="1400" dirty="0" err="1"/>
              <a:t>Киево-Могилянский</a:t>
            </a:r>
            <a:r>
              <a:rPr lang="ru-RU" sz="1400" dirty="0"/>
              <a:t> </a:t>
            </a:r>
            <a:r>
              <a:rPr lang="ru-RU" sz="1400" dirty="0" err="1"/>
              <a:t>колегиум</a:t>
            </a:r>
            <a:r>
              <a:rPr lang="ru-RU" sz="1400" dirty="0"/>
              <a:t> воспитал многих известных философов, религиозных деятелей и литераторов.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4248" y="332656"/>
            <a:ext cx="1981200" cy="1066800"/>
          </a:xfrm>
        </p:spPr>
        <p:txBody>
          <a:bodyPr/>
          <a:lstStyle/>
          <a:p>
            <a:r>
              <a:rPr lang="ru-RU" dirty="0" err="1"/>
              <a:t>Киево-Могилянский</a:t>
            </a:r>
            <a:r>
              <a:rPr lang="ru-RU" dirty="0"/>
              <a:t> </a:t>
            </a:r>
            <a:r>
              <a:rPr lang="ru-RU" dirty="0" smtClean="0"/>
              <a:t>коллегиум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04867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6248400" cy="5715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04248" y="1772816"/>
            <a:ext cx="1984248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5000" dirty="0"/>
              <a:t>Выпускник, а позднее ректор </a:t>
            </a:r>
            <a:r>
              <a:rPr lang="ru-RU" sz="5000" dirty="0" smtClean="0"/>
              <a:t>коллегиума, </a:t>
            </a:r>
            <a:r>
              <a:rPr lang="ru-RU" sz="5000" dirty="0"/>
              <a:t>заслужил от современников название «столпа и подпоры церкви Божией». </a:t>
            </a:r>
            <a:r>
              <a:rPr lang="ru-RU" sz="5600" dirty="0">
                <a:solidFill>
                  <a:schemeClr val="tx2">
                    <a:lumMod val="50000"/>
                  </a:schemeClr>
                </a:solidFill>
              </a:rPr>
              <a:t>В 1669 г. он издал сочинение «Мир с Богом человеку», </a:t>
            </a:r>
            <a:r>
              <a:rPr lang="ru-RU" sz="5000" dirty="0"/>
              <a:t>посвященное проблемам греха и покаяния. В 1674 г. появился его «Синопсис», который стал первым учебником по истории России.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1828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FFFF00"/>
                </a:solidFill>
              </a:rPr>
              <a:t>Иннокентий </a:t>
            </a:r>
            <a:r>
              <a:rPr lang="ru-RU" sz="2700" dirty="0" smtClean="0">
                <a:solidFill>
                  <a:srgbClr val="FFFF00"/>
                </a:solidFill>
              </a:rPr>
              <a:t>Гизель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немец, родом из Пруссии </a:t>
            </a:r>
            <a:br>
              <a:rPr lang="ru-RU" sz="2400" dirty="0" smtClean="0"/>
            </a:br>
            <a:r>
              <a:rPr lang="ru-RU" sz="2400" dirty="0" smtClean="0"/>
              <a:t>(1600 - 1683)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4104456" cy="49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По образцу Киевской академии были основаны коллегиумы в Чернигове (1700), Харькове (1721), Переяславе (1738). Расцвет академии продолжался до 60-х гг. XVIII в., но затем она была реформирована в высшую духовную школу.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3" y="2276872"/>
            <a:ext cx="3456384" cy="431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164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7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76256" y="476672"/>
            <a:ext cx="1984248" cy="37338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1786 г</a:t>
            </a:r>
            <a:r>
              <a:rPr lang="ru-RU" dirty="0"/>
              <a:t>. в Российской империи был принят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«Устав народных училищ»</a:t>
            </a:r>
            <a:r>
              <a:rPr lang="ru-RU" dirty="0"/>
              <a:t>, в соответствии с которым училища с преподаванием на русском языке были открыты в Киеве, Чернигове, Харькове, </a:t>
            </a:r>
            <a:r>
              <a:rPr lang="ru-RU" dirty="0" err="1"/>
              <a:t>Екатеринославе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smtClean="0"/>
              <a:t>Это означало, что большинство простого народа Украины осталось вне школы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80" y="548680"/>
            <a:ext cx="43719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565104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/>
              <a:t>А</a:t>
            </a:r>
            <a:r>
              <a:rPr lang="ru-RU" sz="3500" dirty="0" smtClean="0"/>
              <a:t>втор неизвестен. </a:t>
            </a:r>
            <a:r>
              <a:rPr lang="ru-RU" sz="3500" dirty="0"/>
              <a:t>В</a:t>
            </a:r>
            <a:r>
              <a:rPr lang="ru-RU" sz="3500" dirty="0" smtClean="0"/>
              <a:t>  нём </a:t>
            </a:r>
            <a:r>
              <a:rPr lang="ru-RU" sz="3500" dirty="0"/>
              <a:t>не только рассказывалось о событиях в Украине 1648—1702 гг., но они увязывались с процессами, происходившими в России, Польше, Молдавии. Так, освещая деятельность Б. Хмельницкого и его сподвижников, автор не оставил без внимания царя Алексея Михайловича, Степана Разина и др.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dirty="0"/>
              <a:t>Л</a:t>
            </a:r>
            <a:r>
              <a:rPr lang="be-BY" sz="2400" dirty="0" smtClean="0"/>
              <a:t>етописец </a:t>
            </a:r>
            <a:r>
              <a:rPr lang="be-BY" sz="2400" dirty="0"/>
              <a:t>Самовидца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4176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be-BY" sz="5600" dirty="0">
                <a:latin typeface="Times New Roman" pitchFamily="18" charset="0"/>
                <a:cs typeface="Times New Roman" pitchFamily="18" charset="0"/>
              </a:rPr>
              <a:t>Историческое произведение летописного характера (1710), посвященое событиям Освободительной войны 1648—1654 гг., создал выходец из казацкой старшины Григорий Грабянко. В нем рассказано о происхождении казачества якобы от скифов, образно описан быт казачества</a:t>
            </a:r>
            <a:r>
              <a:rPr lang="be-BY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дополнена двумя реестрами Войска Запорожского (до Б. Хмельницкого и после его смерти), словарем непонятных слов.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800" dirty="0"/>
              <a:t>Летопись Грабянко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573563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e-BY" dirty="0"/>
              <a:t>Наиболее фундаментальная  работа среди казацких </a:t>
            </a:r>
            <a:r>
              <a:rPr lang="be-BY" dirty="0" smtClean="0"/>
              <a:t>летописцев. </a:t>
            </a:r>
            <a:r>
              <a:rPr lang="be-BY" dirty="0"/>
              <a:t>В</a:t>
            </a:r>
            <a:r>
              <a:rPr lang="be-BY" dirty="0" smtClean="0"/>
              <a:t>первые </a:t>
            </a:r>
            <a:r>
              <a:rPr lang="be-BY" dirty="0"/>
              <a:t>в литературе прозвучали термины «Украина» и «украинский народ» в качестве территориальных и национальных категорий.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2400" dirty="0"/>
              <a:t>«Летопись Величко»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5988"/>
            <a:ext cx="6082832" cy="46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8498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еятельность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церковных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братств:</a:t>
            </a:r>
            <a:b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 smtClean="0"/>
              <a:t>в </a:t>
            </a:r>
            <a:r>
              <a:rPr lang="ru-RU" dirty="0"/>
              <a:t>начале XVII в. известны братства в Дрогобыче, Самборе, </a:t>
            </a:r>
            <a:r>
              <a:rPr lang="ru-RU" dirty="0" err="1"/>
              <a:t>Саноке</a:t>
            </a:r>
            <a:r>
              <a:rPr lang="ru-RU" dirty="0"/>
              <a:t>, Каменце, </a:t>
            </a:r>
            <a:r>
              <a:rPr lang="ru-RU" dirty="0" err="1" smtClean="0"/>
              <a:t>Замостье</a:t>
            </a:r>
            <a:r>
              <a:rPr lang="ru-RU" dirty="0" smtClean="0"/>
              <a:t>, Львове и др. городах </a:t>
            </a:r>
            <a:br>
              <a:rPr lang="ru-RU" dirty="0" smtClean="0"/>
            </a:br>
            <a:r>
              <a:rPr lang="ru-RU" dirty="0" smtClean="0"/>
              <a:t>Было положено начало создания полемических религиозных текстов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echno\Desktop\ЛуцькБрВи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91821"/>
            <a:ext cx="4263826" cy="23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14" y="722888"/>
            <a:ext cx="4986088" cy="4794344"/>
          </a:xfrm>
        </p:spPr>
        <p:txBody>
          <a:bodyPr/>
          <a:lstStyle/>
          <a:p>
            <a:r>
              <a:rPr lang="be-BY" sz="2800" dirty="0">
                <a:effectLst/>
              </a:rPr>
              <a:t>В XVII—XVIII вв. на территории Украины в различных формах развивалась т. н. «виршевая литература». Панегирические «вирши» прославляли царей, гетманов, князей, митрополитов, развивали идеи христианской морали, отражали народные взгляды. Духовные «вирши» воспевали Христа, Богородицу, святых.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techno\Desktop\вирш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06" y="874440"/>
            <a:ext cx="328481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3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906888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1206783"/>
            <a:ext cx="3332896" cy="5176228"/>
          </a:xfrm>
        </p:spPr>
        <p:txBody>
          <a:bodyPr>
            <a:noAutofit/>
          </a:bodyPr>
          <a:lstStyle/>
          <a:p>
            <a:r>
              <a:rPr lang="be-BY" sz="1800" dirty="0"/>
              <a:t>Сын левобережного казака </a:t>
            </a:r>
            <a:r>
              <a:rPr lang="be-BY" sz="1800" dirty="0" smtClean="0"/>
              <a:t> выпускнк </a:t>
            </a:r>
            <a:r>
              <a:rPr lang="be-BY" sz="1800" dirty="0"/>
              <a:t>Киево-Могилянской академии, работал преподавателем в Переяславском и Харьковском коллегиумах</a:t>
            </a:r>
            <a:r>
              <a:rPr lang="be-BY" sz="1800" dirty="0" smtClean="0"/>
              <a:t>.. </a:t>
            </a:r>
            <a:r>
              <a:rPr lang="be-BY" sz="1800" dirty="0"/>
              <a:t>В основе его </a:t>
            </a:r>
            <a:r>
              <a:rPr lang="be-BY" sz="1800" dirty="0">
                <a:solidFill>
                  <a:schemeClr val="tx2">
                    <a:lumMod val="50000"/>
                  </a:schemeClr>
                </a:solidFill>
              </a:rPr>
              <a:t>«Харьковских басен», </a:t>
            </a:r>
            <a:r>
              <a:rPr lang="be-BY" sz="1800" dirty="0"/>
              <a:t>написанных в 1769—1774 гг</a:t>
            </a:r>
            <a:r>
              <a:rPr lang="be-BY" sz="1800" dirty="0" smtClean="0"/>
              <a:t>. </a:t>
            </a:r>
            <a:r>
              <a:rPr lang="be-BY" sz="1800" dirty="0"/>
              <a:t>пронизанные народным юмором и идеями гуманизма («Пчела и Шершень</a:t>
            </a:r>
            <a:r>
              <a:rPr lang="be-BY" sz="1800" dirty="0" smtClean="0"/>
              <a:t>», </a:t>
            </a:r>
            <a:r>
              <a:rPr lang="be-BY" sz="1800" dirty="0"/>
              <a:t>«Дрозд»). </a:t>
            </a:r>
            <a:r>
              <a:rPr lang="be-BY" sz="1800" dirty="0" smtClean="0"/>
              <a:t>Как поэт  </a:t>
            </a:r>
            <a:r>
              <a:rPr lang="be-BY" sz="1800" dirty="0"/>
              <a:t>прославился сборником </a:t>
            </a:r>
            <a:r>
              <a:rPr lang="be-BY" sz="1800" dirty="0">
                <a:solidFill>
                  <a:schemeClr val="tx2">
                    <a:lumMod val="50000"/>
                  </a:schemeClr>
                </a:solidFill>
              </a:rPr>
              <a:t>«Сад божественных песен</a:t>
            </a:r>
            <a:r>
              <a:rPr lang="be-BY" sz="1800" dirty="0"/>
              <a:t>», в который вошли 30 произведений.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4907" y="116632"/>
            <a:ext cx="4172117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Григорий </a:t>
            </a:r>
            <a:r>
              <a:rPr lang="ru-RU" sz="2400" dirty="0" err="1" smtClean="0"/>
              <a:t>Скворода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/>
              <a:t>(3 </a:t>
            </a:r>
            <a:r>
              <a:rPr lang="ru-RU" sz="2000" dirty="0"/>
              <a:t>декабря 1722 </a:t>
            </a:r>
            <a:r>
              <a:rPr lang="ru-RU" sz="2000" dirty="0" smtClean="0"/>
              <a:t>-   9 </a:t>
            </a:r>
            <a:r>
              <a:rPr lang="ru-RU" sz="2000" dirty="0"/>
              <a:t>ноября 1794 )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248472" cy="56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474840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980728"/>
            <a:ext cx="3640432" cy="5256584"/>
          </a:xfrm>
        </p:spPr>
        <p:txBody>
          <a:bodyPr>
            <a:noAutofit/>
          </a:bodyPr>
          <a:lstStyle/>
          <a:p>
            <a:r>
              <a:rPr lang="be-BY" dirty="0"/>
              <a:t>В</a:t>
            </a:r>
            <a:r>
              <a:rPr lang="be-BY" dirty="0" smtClean="0"/>
              <a:t>ыходец </a:t>
            </a:r>
            <a:r>
              <a:rPr lang="be-BY" dirty="0"/>
              <a:t>из малороссийского шляхетства, записывал украинские песни, изучал язык, поверья и предания, наблюдал нравы, обычаи, обряды. «Энеида, переложенная на малороссийский язык» — переработка произведения Вергилия, сатира на украинские нравы ХVIII </a:t>
            </a:r>
            <a:r>
              <a:rPr lang="be-BY" dirty="0" smtClean="0"/>
              <a:t>в. </a:t>
            </a:r>
            <a:r>
              <a:rPr lang="be-BY" sz="1800" dirty="0">
                <a:solidFill>
                  <a:schemeClr val="tx2">
                    <a:lumMod val="50000"/>
                  </a:schemeClr>
                </a:solidFill>
              </a:rPr>
              <a:t>«Энеида» </a:t>
            </a:r>
            <a:r>
              <a:rPr lang="be-BY" dirty="0"/>
              <a:t>Котляревского через юмор порицала панство, считавшее людей за скотов; попов, гнавшихся за деньгами; неправедных судей, взяточников, поляков, представителей российской власти. Но в ней воспета любовь к родине и к своему народу.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9981" y="-243408"/>
            <a:ext cx="3925416" cy="1296144"/>
          </a:xfrm>
        </p:spPr>
        <p:txBody>
          <a:bodyPr>
            <a:noAutofit/>
          </a:bodyPr>
          <a:lstStyle/>
          <a:p>
            <a:r>
              <a:rPr lang="be-BY" sz="2400" dirty="0" smtClean="0"/>
              <a:t>     Иван </a:t>
            </a:r>
            <a:r>
              <a:rPr lang="be-BY" sz="2400" dirty="0"/>
              <a:t>Котляревский </a:t>
            </a: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000" dirty="0" smtClean="0"/>
              <a:t>(</a:t>
            </a:r>
            <a:r>
              <a:rPr lang="be-BY" dirty="0"/>
              <a:t>29 августа 1769-29 октября </a:t>
            </a:r>
            <a:r>
              <a:rPr lang="be-BY" dirty="0" smtClean="0"/>
              <a:t>1838)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605"/>
            <a:ext cx="4248472" cy="54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482952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84168" y="1412776"/>
            <a:ext cx="2681880" cy="4392488"/>
          </a:xfrm>
        </p:spPr>
        <p:txBody>
          <a:bodyPr>
            <a:normAutofit/>
          </a:bodyPr>
          <a:lstStyle/>
          <a:p>
            <a:r>
              <a:rPr lang="be-BY" dirty="0"/>
              <a:t>Зарождение связывают с обновлением киевских и черниговских храмов домонгольского времени при митрополите </a:t>
            </a:r>
            <a:r>
              <a:rPr lang="be-BY" dirty="0" smtClean="0"/>
              <a:t>Петре Могиле и </a:t>
            </a:r>
            <a:r>
              <a:rPr lang="be-BY" dirty="0"/>
              <a:t>его преемниках. Перекладывались своды храмов, куполам придавалась характерная грушевидная или бутонообразная форма, фасады получили новую отделку, накладывался сложный барочный декор.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116632"/>
            <a:ext cx="19812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Украинское барокко</a:t>
            </a:r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51125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   Г</a:t>
            </a:r>
            <a:r>
              <a:rPr lang="be-BY" dirty="0" smtClean="0">
                <a:effectLst/>
              </a:rPr>
              <a:t>ражданско</a:t>
            </a:r>
            <a:r>
              <a:rPr lang="ru-RU" dirty="0" smtClean="0">
                <a:effectLst/>
              </a:rPr>
              <a:t>е </a:t>
            </a:r>
            <a:r>
              <a:rPr lang="be-BY" dirty="0" smtClean="0">
                <a:effectLst/>
              </a:rPr>
              <a:t>зодчеств</a:t>
            </a:r>
            <a:r>
              <a:rPr lang="ru-RU" dirty="0">
                <a:effectLst/>
              </a:rPr>
              <a:t>о</a:t>
            </a:r>
            <a:r>
              <a:rPr lang="be-BY" dirty="0" smtClean="0">
                <a:effectLst/>
              </a:rPr>
              <a:t> </a:t>
            </a:r>
            <a:r>
              <a:rPr lang="be-BY" dirty="0">
                <a:effectLst/>
              </a:rPr>
              <a:t>украинского барокко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4967"/>
            <a:ext cx="38164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1983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24976" y="6399466"/>
            <a:ext cx="432048" cy="43204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44844" y="6399466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Д</a:t>
            </a:r>
            <a:r>
              <a:rPr lang="ru-RU" dirty="0" smtClean="0">
                <a:effectLst/>
              </a:rPr>
              <a:t>ворцовая </a:t>
            </a:r>
            <a:r>
              <a:rPr lang="ru-RU" dirty="0">
                <a:effectLst/>
              </a:rPr>
              <a:t>архитектура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808312" cy="37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2512"/>
            <a:ext cx="4409654" cy="374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978896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52985" y="1427554"/>
            <a:ext cx="3280392" cy="492223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Гетман патронировал строительство Братского монастыря, церкви Всех Святых в Лавре, реставрацию собора Святой Софии, Михайловского </a:t>
            </a:r>
            <a:r>
              <a:rPr lang="ru-RU" sz="7200" dirty="0" err="1"/>
              <a:t>Златоверхного</a:t>
            </a:r>
            <a:r>
              <a:rPr lang="ru-RU" sz="7200" dirty="0"/>
              <a:t> монастыря, Успенского собора в Лавре, Троицкой церкви. Он вкладывал средства в строительство церквей в Переяславе, Глухове, Чернигове, Батурине и других городах. Храмам свойственна монументальная пышность, декоративность орнамента и игра светотени.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3653" y="-243408"/>
            <a:ext cx="3281795" cy="16561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Иван Мазепа </a:t>
            </a: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(</a:t>
            </a:r>
            <a:r>
              <a:rPr lang="ru-RU" sz="2000" dirty="0"/>
              <a:t>20 марта </a:t>
            </a:r>
            <a:r>
              <a:rPr lang="ru-RU" sz="2000" dirty="0" smtClean="0"/>
              <a:t>1639-</a:t>
            </a:r>
            <a:br>
              <a:rPr lang="ru-RU" sz="2000" dirty="0" smtClean="0"/>
            </a:br>
            <a:r>
              <a:rPr lang="ru-RU" sz="2000" dirty="0" smtClean="0"/>
              <a:t>22 </a:t>
            </a:r>
            <a:r>
              <a:rPr lang="ru-RU" sz="2000" dirty="0"/>
              <a:t>сентября </a:t>
            </a:r>
            <a:r>
              <a:rPr lang="ru-RU" sz="2000" dirty="0" smtClean="0"/>
              <a:t>1709)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904354" cy="456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be-BY" dirty="0"/>
              <a:t>Колокольня Дальних пещер Киево-Печерской лавры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Степан </a:t>
            </a:r>
            <a:r>
              <a:rPr lang="ru-RU" sz="2400" dirty="0" err="1" smtClean="0"/>
              <a:t>Ковнир</a:t>
            </a:r>
            <a:r>
              <a:rPr lang="ru-RU" sz="2400" dirty="0" smtClean="0"/>
              <a:t> -архитектор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4095750" cy="55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24800" cy="13716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В XVIII в. выдающиеся архитектурные сооружения в Киеве были созданы по проектам иностранных </a:t>
            </a:r>
            <a:r>
              <a:rPr lang="ru-RU" sz="3200" dirty="0" smtClean="0">
                <a:effectLst/>
              </a:rPr>
              <a:t>архитекторов.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624976" y="6399466"/>
            <a:ext cx="432048" cy="43204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144844" y="6399466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techno\Desktop\krasn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434335" cy="362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Андреевская церковь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32240" y="620688"/>
            <a:ext cx="1981200" cy="1066800"/>
          </a:xfrm>
        </p:spPr>
        <p:txBody>
          <a:bodyPr>
            <a:normAutofit fontScale="90000"/>
          </a:bodyPr>
          <a:lstStyle/>
          <a:p>
            <a:r>
              <a:rPr lang="ru-RU" sz="2200" dirty="0" err="1"/>
              <a:t>Бартоломео</a:t>
            </a:r>
            <a:r>
              <a:rPr lang="ru-RU" sz="2200" dirty="0"/>
              <a:t> </a:t>
            </a:r>
            <a:r>
              <a:rPr lang="ru-RU" sz="2200" dirty="0" smtClean="0"/>
              <a:t>Растрелли - архитектор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5143500" cy="59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4976" y="6399466"/>
            <a:ext cx="432048" cy="432048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44844" y="6399466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/>
              <a:t>Мелетий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Смотрицкий</a:t>
            </a:r>
            <a:r>
              <a:rPr lang="en-US" sz="2400" dirty="0" smtClean="0"/>
              <a:t> (1</a:t>
            </a:r>
            <a:r>
              <a:rPr lang="ru-RU" sz="2400" dirty="0" smtClean="0"/>
              <a:t>577—</a:t>
            </a:r>
            <a:r>
              <a:rPr lang="en-US" sz="2400" dirty="0" smtClean="0"/>
              <a:t>1633)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После учебы в Остроге он осуществил путешествие по Европе, слушая лекции в протестантских университетах Польши и Германии, стал доктором медицины. М. </a:t>
            </a:r>
            <a:r>
              <a:rPr lang="ru-RU" dirty="0" err="1"/>
              <a:t>Смотрицкий</a:t>
            </a:r>
            <a:r>
              <a:rPr lang="ru-RU" dirty="0"/>
              <a:t> активно боролся против унии, вследствие чего многие униаты вернулись к православию.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926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32240" y="1772816"/>
            <a:ext cx="1984248" cy="3733800"/>
          </a:xfrm>
        </p:spPr>
        <p:txBody>
          <a:bodyPr>
            <a:normAutofit/>
          </a:bodyPr>
          <a:lstStyle/>
          <a:p>
            <a:r>
              <a:rPr lang="ru-RU" sz="2000" dirty="0"/>
              <a:t>Большая колокольня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74382" y="922040"/>
            <a:ext cx="1981200" cy="10668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Иоганн </a:t>
            </a:r>
            <a:r>
              <a:rPr lang="ru-RU" sz="2400" dirty="0" err="1" smtClean="0"/>
              <a:t>Шедель</a:t>
            </a:r>
            <a:r>
              <a:rPr lang="ru-RU" sz="2400" dirty="0" smtClean="0"/>
              <a:t> - архитектор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41044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7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обор </a:t>
            </a:r>
            <a:r>
              <a:rPr lang="ru-RU" sz="2400" dirty="0"/>
              <a:t>Рождества Пресвятой Богородицы в Козельце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Андрей Квасов - архитектор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4896544" cy="53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обор </a:t>
            </a:r>
            <a:r>
              <a:rPr lang="ru-RU" sz="2000" dirty="0"/>
              <a:t>Святого Юра во </a:t>
            </a:r>
            <a:r>
              <a:rPr lang="ru-RU" sz="2000" dirty="0" smtClean="0"/>
              <a:t>Львове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Бернард </a:t>
            </a:r>
            <a:r>
              <a:rPr lang="ru-RU" sz="2400" dirty="0" err="1"/>
              <a:t>Меретин</a:t>
            </a:r>
            <a:r>
              <a:rPr lang="ru-RU" sz="2400" dirty="0"/>
              <a:t> </a:t>
            </a:r>
            <a:r>
              <a:rPr lang="ru-RU" sz="2400" dirty="0" smtClean="0"/>
              <a:t> - архитектор</a:t>
            </a:r>
            <a:endParaRPr lang="ru-R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635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e-BY" dirty="0"/>
              <a:t>«Казак Мамай»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>
                <a:effectLst/>
              </a:rPr>
              <a:t>Популярным стал жанр т. н. народной картины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be-BY" dirty="0"/>
              <a:t>«Казак–бандурист» 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22081"/>
            <a:ext cx="4320261" cy="33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2081"/>
            <a:ext cx="3911659" cy="33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219200"/>
          </a:xfrm>
        </p:spPr>
        <p:txBody>
          <a:bodyPr>
            <a:noAutofit/>
          </a:bodyPr>
          <a:lstStyle/>
          <a:p>
            <a:r>
              <a:rPr lang="be-BY" sz="2800" dirty="0" smtClean="0">
                <a:effectLst/>
              </a:rPr>
              <a:t>Украинское изобразительное искусство XVIII в. прославили художники Лосенко, Левицкий, Боровиковский. Их работы служили украшением российских и западноевропейских художественных галерей.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7" y="2204864"/>
            <a:ext cx="8342435" cy="40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906888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11048" y="1931433"/>
            <a:ext cx="3329952" cy="4421088"/>
          </a:xfrm>
        </p:spPr>
        <p:txBody>
          <a:bodyPr>
            <a:normAutofit/>
          </a:bodyPr>
          <a:lstStyle/>
          <a:p>
            <a:r>
              <a:rPr lang="be-BY" sz="2000" dirty="0"/>
              <a:t>О</a:t>
            </a:r>
            <a:r>
              <a:rPr lang="be-BY" sz="2000" dirty="0" smtClean="0"/>
              <a:t>сновоположник </a:t>
            </a:r>
            <a:r>
              <a:rPr lang="be-BY" sz="2000" dirty="0"/>
              <a:t>российской исторической живописи. В своей первой работе на историческую тему </a:t>
            </a:r>
            <a:r>
              <a:rPr lang="be-BY" sz="2000" dirty="0">
                <a:solidFill>
                  <a:schemeClr val="tx2">
                    <a:lumMod val="50000"/>
                  </a:schemeClr>
                </a:solidFill>
              </a:rPr>
              <a:t>«Владимир перед Рогнедой» </a:t>
            </a:r>
            <a:r>
              <a:rPr lang="be-BY" sz="2000" dirty="0"/>
              <a:t>он поднял тему типичную для эпохи национального подъема: осуждение всякого произвола</a:t>
            </a:r>
            <a:r>
              <a:rPr lang="be-BY" sz="2400" dirty="0"/>
              <a:t>. 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86104" y="672237"/>
            <a:ext cx="3254896" cy="1191344"/>
          </a:xfrm>
        </p:spPr>
        <p:txBody>
          <a:bodyPr>
            <a:noAutofit/>
          </a:bodyPr>
          <a:lstStyle/>
          <a:p>
            <a:r>
              <a:rPr lang="be-BY" sz="2800" dirty="0"/>
              <a:t>Антон </a:t>
            </a:r>
            <a:r>
              <a:rPr lang="be-BY" sz="2800" dirty="0" smtClean="0"/>
              <a:t>Павлович Лосенко </a:t>
            </a:r>
            <a:br>
              <a:rPr lang="be-BY" sz="2800" dirty="0" smtClean="0"/>
            </a:br>
            <a:r>
              <a:rPr lang="ru-RU" sz="2000" dirty="0" smtClean="0"/>
              <a:t>(</a:t>
            </a:r>
            <a:r>
              <a:rPr lang="ru-RU" sz="2000" dirty="0"/>
              <a:t>30 июля </a:t>
            </a:r>
            <a:r>
              <a:rPr lang="ru-RU" sz="2000" dirty="0" smtClean="0"/>
              <a:t>-1737 </a:t>
            </a:r>
            <a:r>
              <a:rPr lang="ru-RU" sz="2000" dirty="0"/>
              <a:t>—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23 </a:t>
            </a:r>
            <a:r>
              <a:rPr lang="ru-RU" sz="2000" dirty="0"/>
              <a:t>ноября </a:t>
            </a:r>
            <a:r>
              <a:rPr lang="ru-RU" sz="2000" dirty="0" smtClean="0"/>
              <a:t>1773</a:t>
            </a:r>
            <a:r>
              <a:rPr lang="ru-RU" sz="2000" dirty="0"/>
              <a:t>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39" y="692696"/>
            <a:ext cx="339930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618856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24078" y="1947304"/>
            <a:ext cx="3689992" cy="4637112"/>
          </a:xfrm>
        </p:spPr>
        <p:txBody>
          <a:bodyPr>
            <a:normAutofit/>
          </a:bodyPr>
          <a:lstStyle/>
          <a:p>
            <a:r>
              <a:rPr lang="be-BY" sz="2000" dirty="0"/>
              <a:t>М</a:t>
            </a:r>
            <a:r>
              <a:rPr lang="be-BY" sz="2000" dirty="0" smtClean="0"/>
              <a:t>астер </a:t>
            </a:r>
            <a:r>
              <a:rPr lang="be-BY" sz="2000" dirty="0"/>
              <a:t>парадного и камерного портрета, его называют </a:t>
            </a:r>
            <a:r>
              <a:rPr lang="be-BY" sz="2000" dirty="0">
                <a:solidFill>
                  <a:schemeClr val="tx2">
                    <a:lumMod val="50000"/>
                  </a:schemeClr>
                </a:solidFill>
              </a:rPr>
              <a:t>«певцом екатерининского века». </a:t>
            </a:r>
            <a:r>
              <a:rPr lang="be-BY" sz="2000" dirty="0"/>
              <a:t>Он создал целую галерею портретов людей своего времени: архитектора А. Ф. Кокоринова, императрицы Екатерины II и </a:t>
            </a:r>
            <a:r>
              <a:rPr lang="be-BY" sz="2000" dirty="0" smtClean="0"/>
              <a:t>др.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6024" y="620688"/>
            <a:ext cx="3974976" cy="1066800"/>
          </a:xfrm>
        </p:spPr>
        <p:txBody>
          <a:bodyPr>
            <a:normAutofit fontScale="90000"/>
          </a:bodyPr>
          <a:lstStyle/>
          <a:p>
            <a:r>
              <a:rPr lang="be-BY" sz="3100" dirty="0"/>
              <a:t>Дмитрий </a:t>
            </a:r>
            <a:r>
              <a:rPr lang="be-BY" sz="3100" dirty="0" smtClean="0"/>
              <a:t>Григорьевич Левицкий </a:t>
            </a: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400" dirty="0" smtClean="0"/>
              <a:t>(</a:t>
            </a:r>
            <a:r>
              <a:rPr lang="be-BY" sz="2400" dirty="0"/>
              <a:t>Май 1735-17 апреля </a:t>
            </a:r>
            <a:r>
              <a:rPr lang="be-BY" sz="2400" dirty="0" smtClean="0"/>
              <a:t>1822)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04456" cy="570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992964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50164" y="1498027"/>
            <a:ext cx="3338332" cy="5104220"/>
          </a:xfrm>
        </p:spPr>
        <p:txBody>
          <a:bodyPr>
            <a:noAutofit/>
          </a:bodyPr>
          <a:lstStyle/>
          <a:p>
            <a:r>
              <a:rPr lang="ru-RU" dirty="0" smtClean="0"/>
              <a:t>В его творчестве преобладал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камерный портрет</a:t>
            </a:r>
            <a:r>
              <a:rPr lang="ru-RU" dirty="0"/>
              <a:t>. В женских образах художник воплотил идеал красоты своей эпохи: двойной портрет «</a:t>
            </a:r>
            <a:r>
              <a:rPr lang="ru-RU" dirty="0" err="1"/>
              <a:t>Лизынька</a:t>
            </a:r>
            <a:r>
              <a:rPr lang="ru-RU" dirty="0"/>
              <a:t> и </a:t>
            </a:r>
            <a:r>
              <a:rPr lang="ru-RU" dirty="0" err="1"/>
              <a:t>Дашинька</a:t>
            </a:r>
            <a:r>
              <a:rPr lang="ru-RU" dirty="0"/>
              <a:t>», портрет Е. А. Нарышкиной и др. Он автор ряда парадных портретов, наиболее известные из 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которых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«Портрет Павла I в белом далматике» </a:t>
            </a:r>
            <a:r>
              <a:rPr lang="ru-RU" dirty="0"/>
              <a:t>и «Портрет князя А. Б. Куракина, вице-канцлера». </a:t>
            </a:r>
            <a:r>
              <a:rPr lang="ru-RU" dirty="0" err="1"/>
              <a:t>Боровиковский</a:t>
            </a:r>
            <a:r>
              <a:rPr lang="ru-RU" dirty="0"/>
              <a:t> являлся признанным мастером портретной миниатюры — портреты В. В. Капниста, Н. И Львовой и др.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50164" y="404664"/>
            <a:ext cx="3263276" cy="1066800"/>
          </a:xfrm>
        </p:spPr>
        <p:txBody>
          <a:bodyPr>
            <a:normAutofit fontScale="90000"/>
          </a:bodyPr>
          <a:lstStyle/>
          <a:p>
            <a:r>
              <a:rPr lang="be-BY" sz="2400" dirty="0"/>
              <a:t>Владимир </a:t>
            </a:r>
            <a:r>
              <a:rPr lang="be-BY" sz="2400" dirty="0" smtClean="0"/>
              <a:t>Лукич Боровиковский</a:t>
            </a: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 (</a:t>
            </a:r>
            <a:r>
              <a:rPr lang="ru-RU" dirty="0" smtClean="0"/>
              <a:t>24 </a:t>
            </a:r>
            <a:r>
              <a:rPr lang="ru-RU" dirty="0"/>
              <a:t>июля 1757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dirty="0" smtClean="0"/>
              <a:t>6 апреля </a:t>
            </a:r>
            <a:r>
              <a:rPr lang="ru-RU" dirty="0"/>
              <a:t>1825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92" y="585943"/>
            <a:ext cx="4248472" cy="552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292" y="2060848"/>
            <a:ext cx="8229600" cy="12192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Как комедии, так и драмы в конце XVI — начале XVII в. ставились в школе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</a:rPr>
              <a:t>Львовского братства</a:t>
            </a:r>
            <a:r>
              <a:rPr lang="ru-RU" sz="2400" dirty="0">
                <a:effectLst/>
              </a:rPr>
              <a:t>. Комедии состояли из смешных диалогов, которые ученики готовили к празднованию каких-либо значительных событий церковной жизни. Школьная драма имела пролог и фабулу (из трех-пяти актов) и эпилог. Между актами ставили веселые бытовые сценки, пересыпанные шутками. Такие сценки назывались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</a:rPr>
              <a:t>интермедиями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techno\Desktop\львовскаяь братская шк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28" y="2983709"/>
            <a:ext cx="5544616" cy="33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194920" cy="5715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600200"/>
            <a:ext cx="2969912" cy="4212754"/>
          </a:xfrm>
        </p:spPr>
        <p:txBody>
          <a:bodyPr>
            <a:norm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ередвижной </a:t>
            </a:r>
            <a:r>
              <a:rPr lang="ru-RU" sz="1800" dirty="0"/>
              <a:t>кукольный театр в </a:t>
            </a:r>
            <a:r>
              <a:rPr lang="ru-RU" sz="1800" dirty="0" err="1"/>
              <a:t>двухярусном</a:t>
            </a:r>
            <a:r>
              <a:rPr lang="ru-RU" sz="1800" dirty="0"/>
              <a:t> коробе, изготовленном из тонких досок и картона. В нем разыгрывалась драма рождения Иисуса Христа и другие религиозные и светские пьесы.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ертеп</a:t>
            </a:r>
            <a:endParaRPr lang="ru-RU" sz="32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techno\Desktop\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81680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7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28184" y="476672"/>
            <a:ext cx="2537864" cy="4857328"/>
          </a:xfrm>
        </p:spPr>
        <p:txBody>
          <a:bodyPr>
            <a:noAutofit/>
          </a:bodyPr>
          <a:lstStyle/>
          <a:p>
            <a:r>
              <a:rPr lang="en-US" b="1" dirty="0" smtClean="0"/>
              <a:t>1620 - </a:t>
            </a:r>
            <a:r>
              <a:rPr lang="ru-RU" b="1" dirty="0" smtClean="0"/>
              <a:t>Приняв </a:t>
            </a:r>
            <a:r>
              <a:rPr lang="ru-RU" b="1" dirty="0"/>
              <a:t>монашеский постриг, он </a:t>
            </a:r>
            <a:r>
              <a:rPr lang="ru-RU" b="1" dirty="0" smtClean="0"/>
              <a:t> </a:t>
            </a:r>
            <a:r>
              <a:rPr lang="ru-RU" b="1" dirty="0"/>
              <a:t>был посвящен в сан полоцкого архиепископа, а затем стал архимандритом монастыря близ Острога. </a:t>
            </a:r>
            <a:endParaRPr lang="ru-RU" b="1" dirty="0" smtClean="0"/>
          </a:p>
          <a:p>
            <a:r>
              <a:rPr lang="ru-RU" b="1" dirty="0" smtClean="0"/>
              <a:t>М</a:t>
            </a:r>
            <a:r>
              <a:rPr lang="ru-RU" b="1" dirty="0"/>
              <a:t>. </a:t>
            </a:r>
            <a:r>
              <a:rPr lang="ru-RU" b="1" dirty="0" err="1"/>
              <a:t>Смотрицкий</a:t>
            </a:r>
            <a:r>
              <a:rPr lang="ru-RU" b="1" dirty="0"/>
              <a:t> начал склоняться к унии, о чем заявил в 1628 г. после конфликта с участниками Киевского православного собора, где была предана анафеме его книга «Апология».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629"/>
            <a:ext cx="5760640" cy="604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762872" cy="571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96136" y="1600200"/>
            <a:ext cx="2969912" cy="4421088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 smtClean="0"/>
              <a:t>Быд</a:t>
            </a:r>
            <a:r>
              <a:rPr lang="ru-RU" sz="6400" dirty="0" smtClean="0"/>
              <a:t> </a:t>
            </a:r>
            <a:r>
              <a:rPr lang="ru-RU" sz="6400" dirty="0"/>
              <a:t>одной из ранних форм украинского музыкального театра. Его представления актеры сопровождали исполнением народных песен и даже хоровым пением. Первым зафиксированным театральным представлением на украинском языке считается представление </a:t>
            </a:r>
            <a:r>
              <a:rPr lang="ru-RU" sz="6400" dirty="0">
                <a:solidFill>
                  <a:schemeClr val="tx2">
                    <a:lumMod val="50000"/>
                  </a:schemeClr>
                </a:solidFill>
              </a:rPr>
              <a:t>19 августа 1619 г. на ярмарке в Каменце-</a:t>
            </a:r>
            <a:r>
              <a:rPr lang="ru-RU" sz="6400" dirty="0" err="1">
                <a:solidFill>
                  <a:schemeClr val="tx2">
                    <a:lumMod val="50000"/>
                  </a:schemeClr>
                </a:solidFill>
              </a:rPr>
              <a:t>Струмилове</a:t>
            </a:r>
            <a:r>
              <a:rPr lang="ru-RU" sz="6400" dirty="0"/>
              <a:t> (рядом со Львовом), где дьякон Яков </a:t>
            </a:r>
            <a:r>
              <a:rPr lang="ru-RU" sz="6400" dirty="0" err="1"/>
              <a:t>Гаватович</a:t>
            </a:r>
            <a:r>
              <a:rPr lang="ru-RU" sz="6400" dirty="0"/>
              <a:t> поставил со своими учениками две интермедии на народном языке.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570" y="457200"/>
            <a:ext cx="3110430" cy="1066800"/>
          </a:xfrm>
        </p:spPr>
        <p:txBody>
          <a:bodyPr>
            <a:normAutofit/>
          </a:bodyPr>
          <a:lstStyle/>
          <a:p>
            <a:r>
              <a:rPr lang="ru-RU" sz="2000" dirty="0"/>
              <a:t>Народный кукольный театр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" y="1412776"/>
            <a:ext cx="518555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(</a:t>
            </a:r>
            <a:r>
              <a:rPr lang="ru-RU" sz="1800" dirty="0"/>
              <a:t>Л</a:t>
            </a:r>
            <a:r>
              <a:rPr lang="ru-RU" sz="1800" dirty="0" smtClean="0"/>
              <a:t>ирник, бандурист), путешествующий </a:t>
            </a:r>
            <a:r>
              <a:rPr lang="ru-RU" sz="1800" dirty="0"/>
              <a:t>по Украине и </a:t>
            </a:r>
            <a:r>
              <a:rPr lang="ru-RU" sz="1800" dirty="0" smtClean="0"/>
              <a:t>воспевавший </a:t>
            </a:r>
            <a:r>
              <a:rPr lang="ru-RU" sz="1800" dirty="0"/>
              <a:t>ее героическое прошлое.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Кобзар</a:t>
            </a: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3752041" cy="56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49856" y="1218042"/>
            <a:ext cx="1984248" cy="4493096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Такие </a:t>
            </a:r>
            <a:r>
              <a:rPr lang="ru-RU" sz="1800" dirty="0"/>
              <a:t>объединения существовали во многих городах, особенно известен был львовский цех. Члены цеха имели право выступать в городах и окрестных селах, шинках, на свадьбах, похоронах.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70179" y="129952"/>
            <a:ext cx="1981200" cy="1066800"/>
          </a:xfrm>
        </p:spPr>
        <p:txBody>
          <a:bodyPr/>
          <a:lstStyle/>
          <a:p>
            <a:r>
              <a:rPr lang="ru-RU" dirty="0" smtClean="0"/>
              <a:t>Музыкальные цехи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1082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В 1738 г. была открыта </a:t>
            </a:r>
            <a:r>
              <a:rPr lang="ru-RU" dirty="0" smtClean="0"/>
              <a:t> при капелле. В ней готовили певцов, музыкантов и артистов балета.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Глуховская</a:t>
            </a:r>
            <a:r>
              <a:rPr lang="ru-RU" dirty="0"/>
              <a:t> певческая школа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915553" cy="44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8502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2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/>
              <a:t>В 1778 г. первое постоянное театральное помещение появилось во Львове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788024" y="2201896"/>
            <a:ext cx="3900364" cy="3913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/>
              </a:rPr>
              <a:t>Были открыты театры, в репертуар которых входили оперные и балетные постановки.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4008" y="1556792"/>
            <a:ext cx="4040188" cy="762000"/>
          </a:xfrm>
        </p:spPr>
        <p:txBody>
          <a:bodyPr/>
          <a:lstStyle/>
          <a:p>
            <a:r>
              <a:rPr lang="ru-RU" sz="1600" dirty="0"/>
              <a:t>Первый  профессиональный театр в Украине, Харьковский свободный театр, был создан в 1789 г.</a:t>
            </a:r>
          </a:p>
          <a:p>
            <a:endParaRPr lang="ru-RU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techno\Desktop\320px-Старое_здание_Харьковского_оперного_теат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75" y="2472784"/>
            <a:ext cx="41033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57903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5623" y="1145917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заключении можно сказать что украинская культура в </a:t>
            </a:r>
            <a:r>
              <a:rPr lang="en-US" sz="3200" dirty="0" smtClean="0"/>
              <a:t> XVII-XVIII </a:t>
            </a:r>
            <a:r>
              <a:rPr lang="ru-RU" sz="3200" dirty="0" smtClean="0"/>
              <a:t>в. Развивалась </a:t>
            </a:r>
            <a:r>
              <a:rPr lang="ru-RU" sz="3200" dirty="0" smtClean="0"/>
              <a:t>динамично и плодотворно, достигла расцвета украинская барочная культура</a:t>
            </a:r>
            <a:endParaRPr lang="ru-RU" sz="32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63175" y="6372980"/>
            <a:ext cx="432048" cy="48502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83043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8695223" y="6372980"/>
            <a:ext cx="432048" cy="458534"/>
          </a:xfrm>
          <a:prstGeom prst="actionButtonBeginning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techno\Desktop\e1b1ee0e81cbd8e3a50e0e12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86137"/>
            <a:ext cx="2304255" cy="37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echno\Desktop\1280966993irushni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61148"/>
            <a:ext cx="2413971" cy="37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echno\Desktop\image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11" y="2461148"/>
            <a:ext cx="2910936" cy="37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ервой кодификация </a:t>
            </a:r>
            <a:r>
              <a:rPr lang="ru-RU" dirty="0"/>
              <a:t>церковнославянского языка восточнославянской </a:t>
            </a:r>
            <a:r>
              <a:rPr lang="ru-RU" dirty="0" smtClean="0"/>
              <a:t>редакции (</a:t>
            </a:r>
            <a:r>
              <a:rPr lang="ru-RU" dirty="0"/>
              <a:t>1619)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«Грамматика» М. </a:t>
            </a:r>
            <a:r>
              <a:rPr lang="ru-RU" dirty="0" err="1" smtClean="0">
                <a:effectLst/>
              </a:rPr>
              <a:t>Смотрицкого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281882" cy="368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2"/>
            <a:ext cx="4805040" cy="349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обращение «Матери-Церкви» ко всем своим детям, которые забыли о согласии, и из-за суетности мира предали и покинули ее.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«Тренос, или Плач Восточной Церкви»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18455"/>
            <a:ext cx="6552728" cy="31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Его работы представляли противоположный </a:t>
            </a:r>
            <a:r>
              <a:rPr lang="ru-RU" dirty="0"/>
              <a:t>полюс ценностных </a:t>
            </a:r>
            <a:r>
              <a:rPr lang="ru-RU" dirty="0" smtClean="0"/>
              <a:t>ориентиров.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Иоанн </a:t>
            </a:r>
            <a:r>
              <a:rPr lang="ru-RU" dirty="0" err="1" smtClean="0"/>
              <a:t>Вышенский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35283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" y="2780928"/>
            <a:ext cx="8229600" cy="121920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В своих произведения И. Вышенский клеймил вероотступников, объединившихся с «антихристовым племенем». Метафорой зла для автора была «ляшская земля, заросшая сорняками безверия и безбожия». Он настаивал на сохранении «русской простоты», призывал к отказу от новшеств в религиозной и бытовой сферах.</a:t>
            </a:r>
            <a:endParaRPr lang="ru-RU" sz="32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techno\Desktop\Viss55O1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8" y="3212976"/>
            <a:ext cx="2539852" cy="316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068" y="1268760"/>
            <a:ext cx="8229600" cy="4572000"/>
          </a:xfrm>
        </p:spPr>
        <p:txBody>
          <a:bodyPr/>
          <a:lstStyle/>
          <a:p>
            <a:r>
              <a:rPr lang="ru-RU" sz="2000" dirty="0"/>
              <a:t>Р</a:t>
            </a:r>
            <a:r>
              <a:rPr lang="ru-RU" sz="2000" dirty="0" smtClean="0"/>
              <a:t>елигиозный деятель, </a:t>
            </a:r>
            <a:r>
              <a:rPr lang="ru-RU" sz="2000" dirty="0"/>
              <a:t>работал во Львове, Вильно, </a:t>
            </a:r>
            <a:r>
              <a:rPr lang="ru-RU" sz="2000" dirty="0" err="1"/>
              <a:t>Замостье</a:t>
            </a:r>
            <a:r>
              <a:rPr lang="ru-RU" sz="2000" dirty="0"/>
              <a:t>, в монастыре под Черниговом. В 1618 г. он опубликовал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«Зерцало Богословия»</a:t>
            </a:r>
            <a:r>
              <a:rPr lang="ru-RU" sz="2400" dirty="0"/>
              <a:t>, </a:t>
            </a:r>
            <a:r>
              <a:rPr lang="ru-RU" sz="2000" dirty="0"/>
              <a:t>в котором сделал попытку самостоятельно изложить богословскую систему, а через год — «Евангелие учительное», состоявшее из проповедей</a:t>
            </a:r>
            <a:r>
              <a:rPr lang="ru-RU" sz="2000" dirty="0" smtClean="0"/>
              <a:t>.</a:t>
            </a:r>
            <a:r>
              <a:rPr lang="ru-RU" sz="2000" dirty="0"/>
              <a:t> В 1646 г. К. </a:t>
            </a:r>
            <a:r>
              <a:rPr lang="ru-RU" sz="2000" dirty="0" err="1"/>
              <a:t>Ставровецкий</a:t>
            </a:r>
            <a:r>
              <a:rPr lang="ru-RU" sz="2000" dirty="0"/>
              <a:t> опубликовал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«Перло многоценное» </a:t>
            </a:r>
            <a:r>
              <a:rPr lang="ru-RU" sz="2000" dirty="0"/>
              <a:t>— сборник похвал Богоматери, рассуждений о страшном суде и конце света. Его мысли не вписывались в рамки устоявшихся догматов.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             Кирилл </a:t>
            </a:r>
            <a:r>
              <a:rPr lang="ru-RU" dirty="0">
                <a:effectLst/>
              </a:rPr>
              <a:t>Ставровецкий 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4976" y="6372980"/>
            <a:ext cx="432048" cy="45853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8144844" y="6372980"/>
            <a:ext cx="432048" cy="45853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techno\Desktop\Зерцал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600400" cy="22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7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569</TotalTime>
  <Words>1683</Words>
  <Application>Microsoft Office PowerPoint</Application>
  <PresentationFormat>Экран (4:3)</PresentationFormat>
  <Paragraphs>81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</vt:lpstr>
      <vt:lpstr>Rockwell</vt:lpstr>
      <vt:lpstr>Tahoma</vt:lpstr>
      <vt:lpstr>Times New Roman</vt:lpstr>
      <vt:lpstr>Wingdings 2</vt:lpstr>
      <vt:lpstr>Бумажная</vt:lpstr>
      <vt:lpstr>Культура Украины XVII-XVIII вв.</vt:lpstr>
      <vt:lpstr>Деятельность церковных братств: в начале XVII в. известны братства в Дрогобыче, Самборе, Саноке, Каменце, Замостье, Львове и др. городах  Было положено начало создания полемических религиозных текстов </vt:lpstr>
      <vt:lpstr>Мелетий Смотрицкий (1577—1633)</vt:lpstr>
      <vt:lpstr>Презентация PowerPoint</vt:lpstr>
      <vt:lpstr>«Грамматика» М. Смотрицкого</vt:lpstr>
      <vt:lpstr>«Тренос, или Плач Восточной Церкви» </vt:lpstr>
      <vt:lpstr>                Иоанн Вышенский</vt:lpstr>
      <vt:lpstr>В своих произведения И. Вышенский клеймил вероотступников, объединившихся с «антихристовым племенем». Метафорой зла для автора была «ляшская земля, заросшая сорняками безверия и безбожия». Он настаивал на сохранении «русской простоты», призывал к отказу от новшеств в религиозной и бытовой сферах.</vt:lpstr>
      <vt:lpstr>              Кирилл Ставровецкий </vt:lpstr>
      <vt:lpstr>Пётр Симеонович Могила (21 декабря 1596 –  22 декабря 1646 )</vt:lpstr>
      <vt:lpstr>В 1631 г. П. Могила открыл коллегиум при Киево-Печерском монастыре, где кроме грамматики, поэтики и риторики изучались «высшие науки» — философия и богословие.  К середине XVII в. из 32 иезуитских коллегиумов Речи Посполитой более трети находились на территории Украины, Первый был открыт в Ярославе в 1571 г., а в 1606 г. — во Львове. Из-за отсутствия квалифицированных преподавателей в Луцком (1609), Каменце-Подольском (1610), Острожском (1626), Перемышленском (1628)</vt:lpstr>
      <vt:lpstr> Гетманы «Войска Запорожского» Б. Хмельницкий, И. Самойлович, И. Мазепа, И. Скоропадский, Д. Апостол, К. Разумовский - прикладывали значительные усилия для развития образования. Были открыты школы в Нежинском, Лубенском, Черниговском, Полтавском, Переяславском, Прилуцком, Миргородском полках.</vt:lpstr>
      <vt:lpstr>Киево-Могилянский коллегиум.</vt:lpstr>
      <vt:lpstr>Иннокентий Гизель,  немец, родом из Пруссии  (1600 - 1683)</vt:lpstr>
      <vt:lpstr>По образцу Киевской академии были основаны коллегиумы в Чернигове (1700), Харькове (1721), Переяславе (1738). Расцвет академии продолжался до 60-х гг. XVIII в., но затем она была реформирована в высшую духовную школу.</vt:lpstr>
      <vt:lpstr>Презентация PowerPoint</vt:lpstr>
      <vt:lpstr>Летописец Самовидца</vt:lpstr>
      <vt:lpstr>Летопись Грабянко</vt:lpstr>
      <vt:lpstr>«Летопись Величко»</vt:lpstr>
      <vt:lpstr>В XVII—XVIII вв. на территории Украины в различных формах развивалась т. н. «виршевая литература». Панегирические «вирши» прославляли царей, гетманов, князей, митрополитов, развивали идеи христианской морали, отражали народные взгляды. Духовные «вирши» воспевали Христа, Богородицу, святых.</vt:lpstr>
      <vt:lpstr>Григорий Скворода (3 декабря 1722 -   9 ноября 1794 )</vt:lpstr>
      <vt:lpstr>     Иван Котляревский  (29 августа 1769-29 октября 1838)</vt:lpstr>
      <vt:lpstr>Украинское барокко</vt:lpstr>
      <vt:lpstr>    Гражданское зодчество украинского барокко </vt:lpstr>
      <vt:lpstr>Дворцовая архитектура</vt:lpstr>
      <vt:lpstr>     Иван Мазепа   (20 марта 1639- 22 сентября 1709)</vt:lpstr>
      <vt:lpstr>Степан Ковнир -архитектор</vt:lpstr>
      <vt:lpstr>В XVIII в. выдающиеся архитектурные сооружения в Киеве были созданы по проектам иностранных архитекторов.</vt:lpstr>
      <vt:lpstr>Бартоломео Растрелли - архитектор  </vt:lpstr>
      <vt:lpstr>Иоганн Шедель - архитектор   </vt:lpstr>
      <vt:lpstr>Андрей Квасов - архитектор</vt:lpstr>
      <vt:lpstr>Бернард Меретин  - архитектор</vt:lpstr>
      <vt:lpstr>Популярным стал жанр т. н. народной картины</vt:lpstr>
      <vt:lpstr>Украинское изобразительное искусство XVIII в. прославили художники Лосенко, Левицкий, Боровиковский. Их работы служили украшением российских и западноевропейских художественных галерей.</vt:lpstr>
      <vt:lpstr>Антон Павлович Лосенко  (30 июля -1737 —  23 ноября 1773)</vt:lpstr>
      <vt:lpstr>Дмитрий Григорьевич Левицкий  (Май 1735-17 апреля 1822)</vt:lpstr>
      <vt:lpstr>Владимир Лукич Боровиковский  (24 июля 1757 – 6 апреля 1825</vt:lpstr>
      <vt:lpstr>Как комедии, так и драмы в конце XVI — начале XVII в. ставились в школе Львовского братства. Комедии состояли из смешных диалогов, которые ученики готовили к празднованию каких-либо значительных событий церковной жизни. Школьная драма имела пролог и фабулу (из трех-пяти актов) и эпилог. Между актами ставили веселые бытовые сценки, пересыпанные шутками. Такие сценки назывались интермедиями.</vt:lpstr>
      <vt:lpstr>Вертеп</vt:lpstr>
      <vt:lpstr>Народный кукольный театр </vt:lpstr>
      <vt:lpstr>Кобзар</vt:lpstr>
      <vt:lpstr>Музыкальные цехи</vt:lpstr>
      <vt:lpstr>Глуховская певческая школа</vt:lpstr>
      <vt:lpstr>Были открыты театры, в репертуар которых входили оперные и балетные постановки.</vt:lpstr>
      <vt:lpstr>В заключении можно сказать что украинская культура в  XVII-XVIII в. Развивалась динамично и плодотворно, достигла расцвета украинская барочная культура</vt:lpstr>
    </vt:vector>
  </TitlesOfParts>
  <Company>Infobel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Украины XVII-XVIII в.</dc:title>
  <dc:creator>techno</dc:creator>
  <cp:lastModifiedBy>onza.by</cp:lastModifiedBy>
  <cp:revision>49</cp:revision>
  <dcterms:created xsi:type="dcterms:W3CDTF">2013-04-24T18:00:34Z</dcterms:created>
  <dcterms:modified xsi:type="dcterms:W3CDTF">2017-11-08T13:01:22Z</dcterms:modified>
</cp:coreProperties>
</file>