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3" r:id="rId10"/>
    <p:sldId id="297" r:id="rId11"/>
    <p:sldId id="264" r:id="rId12"/>
    <p:sldId id="292" r:id="rId13"/>
    <p:sldId id="265" r:id="rId14"/>
    <p:sldId id="266" r:id="rId15"/>
    <p:sldId id="267" r:id="rId16"/>
    <p:sldId id="298" r:id="rId17"/>
    <p:sldId id="268" r:id="rId18"/>
    <p:sldId id="299" r:id="rId19"/>
    <p:sldId id="269" r:id="rId20"/>
    <p:sldId id="270" r:id="rId21"/>
    <p:sldId id="271" r:id="rId22"/>
    <p:sldId id="272" r:id="rId23"/>
    <p:sldId id="293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4" r:id="rId35"/>
    <p:sldId id="283" r:id="rId36"/>
    <p:sldId id="284" r:id="rId37"/>
    <p:sldId id="285" r:id="rId38"/>
    <p:sldId id="286" r:id="rId39"/>
    <p:sldId id="287" r:id="rId40"/>
    <p:sldId id="295" r:id="rId41"/>
    <p:sldId id="288" r:id="rId42"/>
    <p:sldId id="289" r:id="rId43"/>
    <p:sldId id="290" r:id="rId44"/>
    <p:sldId id="29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6C5"/>
    <a:srgbClr val="99FF66"/>
    <a:srgbClr val="6600FF"/>
    <a:srgbClr val="6BC567"/>
    <a:srgbClr val="13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CEF9-B7DC-4660-BB9C-AF783049006E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87EE-F843-4BDA-B7BF-977B8EBA9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7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B86490-CC8C-419C-A350-4157AF6C863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94A6DB5-B204-4FA5-88A5-C3435AC300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485" y="332656"/>
            <a:ext cx="8247955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>
                <a:effectLst/>
              </a:rPr>
              <a:t>Западноукраинские</a:t>
            </a:r>
            <a:r>
              <a:rPr lang="ru-RU" sz="2800" dirty="0">
                <a:effectLst/>
              </a:rPr>
              <a:t> земли во второй половине XVII—XVIII 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279928" cy="46805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7" y="1268760"/>
            <a:ext cx="8241876" cy="427732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729227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1600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в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ыполник студент Симанович </a:t>
            </a:r>
            <a:r>
              <a:rPr lang="be-BY" sz="1600" b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И.В</a:t>
            </a:r>
            <a:r>
              <a:rPr lang="be-BY" sz="1600" b="1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.; 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по тексту, а также научный консультант и </a:t>
            </a:r>
            <a:r>
              <a:rPr lang="be-BY" sz="1600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редактор </a:t>
            </a:r>
            <a:r>
              <a:rPr lang="be-BY" sz="1600" b="1" dirty="0" smtClean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В.А. Кохнович</a:t>
            </a:r>
            <a:endParaRPr lang="ru-RU" sz="1600" b="1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600400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4907632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«Королевство» делилось на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 дистриктов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(округов), из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которых 12 относились к украинской части 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Западной Украине Габсбурги учредили общеимперскую систему управления: вся власть в провинции принадлежала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губернатору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(наместнику), который назначался императором; в округах —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старостам,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селах — старостам, которых контролировали назначаемые землевладельцами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мандаторы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(надзиратели); в городах — магистратам, назначаемых императорской администрацией (затем она перешла к городским советам, ставших органами местного самоуправления). Высшим представительным органом провинции был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сейм во главе с польской шляхтой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хотя реальные бразды правления в своих руках крепко держала имперская администрация Габсбургов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32240" y="6381328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260649"/>
            <a:ext cx="7123080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Крепостное право в Западной </a:t>
            </a:r>
            <a:r>
              <a:rPr lang="ru-RU" sz="2800" dirty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краине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626117" cy="432048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63280" y="1484784"/>
            <a:ext cx="3653135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значительной степени особый облик региона создавали связи и зависимость от соседних государств — Венгрии, Польши, Трансильвании, Валахии, Молдовы. Например, особенностью Закарпатья было то, что в рамках Венгерского королевства в нем раньше, чем на других украинских землях </a:t>
            </a:r>
            <a:r>
              <a:rPr lang="ru-RU" sz="14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утвердилось крепостное право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оно было введено </a:t>
            </a:r>
            <a:r>
              <a:rPr lang="ru-RU" sz="14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в 1514 и 1517 гг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королевскими указами. Одновременно нарастали процессы расширения домениального (барщинного) хозяйства и обезземеливания крестьян. Во второй половине XVI — XVII в. почти 20—25 % крестьян стали </a:t>
            </a:r>
            <a:r>
              <a:rPr lang="ru-RU" sz="1400" b="1" dirty="0" err="1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желярами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(безземельными).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7020272" y="6453336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40352" y="6453336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672408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5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декретом 1514 г. барщина ограничивалась 52 днями в год, то в XVII в. распространилась 2—3-х дневная барщина в неделю (210 и более дней в год). В XVII в. </a:t>
            </a:r>
            <a:r>
              <a:rPr lang="ru-RU" sz="28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89 %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населения региона составляли </a:t>
            </a:r>
            <a:r>
              <a:rPr lang="ru-RU" sz="28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крепостные крестьяне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Лишь в горных районах (Верховина) преобладала не барщина, а «</a:t>
            </a:r>
            <a:r>
              <a:rPr lang="ru-RU" sz="28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аренды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(чинш) и </a:t>
            </a:r>
            <a:r>
              <a:rPr lang="ru-RU" sz="28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натуральные поборы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пользу феодала. Еще тяжелее были условия у крестьян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Галичины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здесь барщина достигала 3—4 дней в неделю. В отличие от этих двух районов,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действовало т. н. «</a:t>
            </a:r>
            <a:r>
              <a:rPr lang="ru-RU" sz="28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волошское право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и барщины в ее «польском» варианте никогда не было. Тяжелые условия местности и барщина побуждала крестьян к восстаниям: они активно участвовали в венгерских народных восстаниях </a:t>
            </a:r>
            <a:r>
              <a:rPr lang="ru-RU" sz="2800" b="1" dirty="0">
                <a:solidFill>
                  <a:srgbClr val="6BC567"/>
                </a:solidFill>
                <a:latin typeface="Times New Roman" pitchFamily="18" charset="0"/>
                <a:cs typeface="Times New Roman" pitchFamily="18" charset="0"/>
              </a:rPr>
              <a:t>1630—1631, 1696, 1703—1711 гг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36296" y="6453336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453336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Восстание Ференца II </a:t>
            </a:r>
            <a:r>
              <a:rPr lang="be-BY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Ракоци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907704" y="1844824"/>
            <a:ext cx="5472608" cy="4536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Ференц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Ракоши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Руководитель национально- освободительной войны венгерского народа 1703-1711годов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744416" cy="4248472"/>
          </a:xfrm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7308304" y="6525344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28384" y="6525344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Ход восстания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be-BY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1703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г. вспыхнуло восстание в районе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Мукачева (Мункач),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которое вскоре охватило значительную территорию и продолжалось до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1711 г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Возглавил движение трансильванский князь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Ференц II Ракоци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В 1685—1688 гг. он с матерью прятался в осажденной австрийцами крепости Мукачев, не соглашаясь с покорением страны Габсбургам. В 1700 г. Ф. Ракоци в сговоре с другим крупнейшим венгерским аристократом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Миклошем Берчени,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владевшим г. Ужгородом (Унгвар), при поддержке Франции подготовил восстание. Будучи арестованным, он сумел бежать в Польшу, но вернулся, когда в июне 1703 г. в окрестностях Мункача восстали венгерские и русинские (украинские) крестьяне, мобилизованные Габсбургами на войну за «испанское наследство». Ф. Ракоци в кратчайшие сроки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создал из восставших крестьян регулярную армию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и, пользуясь отсутствием значительных австрийских войск в регионе, занял все Закарпатье с городами, а также Венгрию до Дуная. Закарпатские города стали опорной базой возрожденного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Трансильванского княжества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В сентябре 1705 г. было провозглашено восстановление независимого от Габсбургов Венгерского государства во главе с Ф. Ракоци. Вместе с тем, венгерское дворянство в массе своей не поддержало восстание, носившее национальный и крестьянский характер. Объявленное в декабре 1708 г. упразднение крепостной зависимости подтолкнуло венгерское дворянство к сотрудничеству с Габсбургами, которые вскоре начали наносить восставшим серьезные поражения. В феврале 1711 г. Ф. Ракоци бежал в Польшу, </a:t>
            </a:r>
            <a:r>
              <a:rPr lang="be-B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в апреле капитулировали основные силы восставших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До июня мужественно сопротивлялся лишь гарнизон последней непокоренной австрийцами крепости Мукачев.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308304" y="6381328"/>
            <a:ext cx="576064" cy="3375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8384" y="6377728"/>
            <a:ext cx="576064" cy="341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effectLst/>
              </a:rPr>
              <a:t>Движение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опришек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060027" cy="4536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330824" cy="5112568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b="1" dirty="0" smtClean="0"/>
              <a:t>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Особенностью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народно-освободительной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борьбыв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Западной Украине в XVI—XVIII вв. стало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9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опришки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документально упоминаются в 1529 г. (последние действовали в Закарпатье в 1918—1921 гг.) Название происходит от латинского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opressor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истребитель), но его выводят и от украинских слов «опричь» (кроме) или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оприксливый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независимый от пана человек. </a:t>
            </a:r>
          </a:p>
          <a:p>
            <a:pPr marL="64008" indent="0">
              <a:buNone/>
            </a:pPr>
            <a:r>
              <a:rPr lang="ru-RU" sz="29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Опришки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происходили из крестьян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Они уходили в удаленные места Карпат, собирались в небольшие отряды во главе с авторитетным лидером и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нападали и грабили шляхетские имения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арендаторов, ростовщиков (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лихвяров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Подвергалось их атакам также духовенство, особенно католическое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При случае их жертвами становились и крестьяне, особенно зажиточные. Однако в целом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опришки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всегда пользовались широкой поддержкой крестьянства. Власти считали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разбойниками. </a:t>
            </a:r>
          </a:p>
          <a:p>
            <a:pPr marL="64008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229400" y="6525344"/>
            <a:ext cx="50405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6525344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3376350" cy="49069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23657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фольклорной традиции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опришки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фигурируют как прославленные «черные хлопцы». Народные предания превозносили смелых и отчаянных «черных хлопцев» как народных героев, которые (имеются многочисленные документальные свидетельства) часто делились с бедными отнятым у богатых имуществом.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бытовало представление о том, что их удача зависела от того, делятся ли они добычей с нуждающимися. В условиях социального, религиозного и этнического противостояния эта борьба приобретала особое звучание.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стали гуцульские «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сокирцы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бартки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(топорики)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олицетворяли в народном сознании доблесть и высокие боевые качества «черных хлопцев». На них они присягали в кровном братстве и верности своему вожаку и отряду. Сложилась настоящая обособленная культура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 своими языком, кодексом поведения и преданиями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Пинтя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(Хоробрый)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960440" cy="47525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5"/>
            <a:ext cx="4038600" cy="5256585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XVII в. прославились ватаги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возглавляли </a:t>
            </a:r>
            <a:r>
              <a:rPr lang="ru-RU" sz="29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9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Кардаш</a:t>
            </a:r>
            <a:r>
              <a:rPr lang="ru-RU" sz="29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9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Черепец</a:t>
            </a:r>
            <a:r>
              <a:rPr lang="ru-RU" sz="29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И. Пискливый, Г. </a:t>
            </a:r>
            <a:r>
              <a:rPr lang="ru-RU" sz="29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Пинтя</a:t>
            </a:r>
            <a:r>
              <a:rPr lang="ru-RU" sz="29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9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Солоник</a:t>
            </a:r>
            <a:r>
              <a:rPr lang="ru-RU" sz="29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др. Например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2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Пинтя</a:t>
            </a:r>
            <a:r>
              <a:rPr lang="ru-RU" sz="2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(Хоробрый)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одним из немногих предводителей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родом из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молдовского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боярского рода. В румынском (и украинском) народном эпосе он превозносится как герой бедняков: награбленное щедро раздавал бедным, защищал и мстил шляхте за угнетение крестьян. Известно, что</a:t>
            </a:r>
            <a:r>
              <a:rPr lang="ru-RU" sz="2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2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Пинтя</a:t>
            </a:r>
            <a:r>
              <a:rPr lang="ru-RU" sz="2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поддерживал борьбу венгров-</a:t>
            </a:r>
            <a:r>
              <a:rPr lang="ru-RU" sz="29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трансильванцев</a:t>
            </a:r>
            <a:r>
              <a:rPr lang="ru-RU" sz="29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 усиления власти Габсбургов и возглавил в 1695 г. отряд, который грабил и убивал австрийскую администрацию и лояльных Габсбургам феодалов и купцов в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Коломыйской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округе. В 1703 г.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9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Пинтя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присоединился к венгерскому восстанию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 главе с Ф.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Ракоци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был ранен в бою, схвачен и казнен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Активной была деятельность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 время народно-освободительной борьбы украинского народа середины XVII в. Отряды во главе с </a:t>
            </a:r>
            <a:r>
              <a:rPr lang="ru-RU" sz="29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Височаном</a:t>
            </a:r>
            <a:r>
              <a:rPr lang="ru-RU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 Савкой, Санькой, В. </a:t>
            </a:r>
            <a:r>
              <a:rPr lang="ru-RU" sz="29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Симашкой</a:t>
            </a:r>
            <a:r>
              <a:rPr lang="ru-RU" sz="29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 Шичиком 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 не только истребляли отдельные имения, но даже занимали города и крепости, освобождали целые области и громили отдельные подразделения польских войск. Например, в 1653 г. двухтысячный отряд </a:t>
            </a:r>
            <a:r>
              <a:rPr lang="ru-RU" sz="29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Харачка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помогал Т. Хмельницкому во время похода в Молдову. Активны были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опришки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позднее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164288" y="6525344"/>
            <a:ext cx="360040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525344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Активной была деятельность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 время народно-освободительной борьбы украинского народа середины XVII в. Отряды во главе с </a:t>
            </a:r>
            <a:r>
              <a:rPr lang="ru-RU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Височаном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 Савкой, Санькой, В. </a:t>
            </a:r>
            <a:r>
              <a:rPr lang="ru-RU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Симашкой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 Шичиком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 не только истребляли отдельные имения, но даже занимали города и крепости, освобождали целые области и громили отдельные подразделения польских войск. Например, в 1653 г. двухтысячный отряд </a:t>
            </a:r>
            <a:r>
              <a:rPr lang="ru-RU" sz="2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Харачка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помогал Т. Хмельницкому во время похода в Молдову. Активны были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опришки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позднее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660232" y="623731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308304" y="623731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effectLst/>
              </a:rPr>
              <a:t>Олекс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/>
              </a:rPr>
              <a:t>Довбуш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099521" cy="49696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722437"/>
            <a:ext cx="4762872" cy="4525963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XVIII в. прославились предводители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 Винник (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Печеник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О.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Довбуш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Нестор, М.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Скребета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Бордюк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Баюрак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И. Бойчук, П.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Гуманюк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Я.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Фенюк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 Легендой гуцульского и украинского фольклора стал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Олекса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Довбуш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происходил из бедной крестьянской семьи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Печенижин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Коломыйщине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1738—1745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гг. 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Довбуш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 главе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отрядом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нападал на шляхту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всем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Покутье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(исторический район между реками Прут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Черемош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центром в г. Коломыя). Его массово поддержало местное крестьянство, волнения которых против шляхты охватили всю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Коломыйщину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1744 г. О.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Довбуш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возглавил поход под Турку и Дрогобыч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ходил на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Буковину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затем вернулся в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Покутье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был убит в августе 1745 г. одним из наемников правительства.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236296" y="6381328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Оглавление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556791"/>
            <a:ext cx="4038600" cy="4691609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Присоединение региона к Австрийской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империи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Закарпатье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Буковина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Галичина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Разделы Речи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Посполитай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Крепостное право в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Западной Украине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Восстание Ф.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Ракоци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опришек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Пинтя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Олекс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Довбуш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восстания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Собеский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82453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Религиозно-духовная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жизнь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Буковине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Секуляризация церковных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земель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Принятие церковной унии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Религиозно-духовная жизнь в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64008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Закарпатье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Униатство в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и Правобережной Украине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Усиление позиций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униацкой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церкви</a:t>
            </a:r>
          </a:p>
          <a:p>
            <a:pPr marL="64008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Социально-экономический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</a:p>
          <a:p>
            <a:pPr marL="64008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Просвещенный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абсолютизм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Крупнейшие города Западной  Украины 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Реформы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Марии-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Терезии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Изменения в системе образования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7596336" y="6381328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381328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Итоги восстания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Негативные последствия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Галичины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имело подавление национально-освободительной борьбы украинского народа на территории Западной Украины. Несмотря на то, что связи с казацкой Украиной здесь не перерывались и победа польской и полонизированной шляхты над местными крестьянами никогда не была полной, все же поражение вело к ускоренному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экономическому и культурному упадку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Галичины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 второй половине XVII в. Объяснялось это постоянными войнами, шляхетским своеволием, слабостью центральной власти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Крестьянство подвергалось нещадной эксплуатации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барщина достигала 3—4 дней в неделю.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Тяжелым было положение жителей городов и местечек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находились в собственности магнатов. В тех же городах, где существовало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магдебурское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право, ощущалось сильное влияние в экономической и общественной жизни общин иноземцев — армян, немцев, евреев, поляков. Среди украинского ремесленного населения нарастала тенденция к увеличению числа вне-цеховых ремесленников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партачей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В духовно-религиозной сфере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усиливалось угнетение православной Церкви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насильственное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насаждение униатства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торжество католичества. В культурной жизни и быту ширилась полонизация.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3629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8384" y="6381328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768"/>
            <a:ext cx="8229600" cy="1111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Религиозно-духовная жизнь в </a:t>
            </a:r>
            <a:r>
              <a:rPr lang="ru-RU" sz="32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 XVII—XVIII вв.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22437"/>
            <a:ext cx="4172272" cy="4525963"/>
          </a:xfrm>
        </p:spPr>
        <p:txBody>
          <a:bodyPr>
            <a:normAutofit fontScale="40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Монастырь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Хумор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Монастрырь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Воронец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484785"/>
            <a:ext cx="4474840" cy="476361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в Закарпатье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наблюдалась общность процессов, связанных с возрастанием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полонизации и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мадьяризации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роли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униатской церкви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то иначе развивалась ситуация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Во времена османского владения православная Церковь оставалась в Молдове главенствующей духовной силой. Ко времени аннексии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Буковины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Австрией в области было до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 православных церкве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й и свыше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монастырей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(например, сохранившиеся и поныне монастыри Воронец,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Нямц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Путна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Хумор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Хуморулуй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Сучевица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Молдовица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Драгомирна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Богдана,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Слатина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др.). Многие из храмов и монастырей были построены в XV—XVI вв. и отличались мощными стенами (служили убежищем во время частых турецко-татарских вторжений). Особенностью храмов были уникальные фасадные росписи на религиозные сюжеты. У отдельных храмов стены покрыты фресками от крыши до фундамента, что представляет уникальную историко-культурную ценность.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Православная Церковь объединяла основную массу жителей региона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(молдаван, валахов, украинцев, греков) и ее влияние на жизнь края было очень существенным.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855673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15928" cy="2016224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804248" y="6453336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645333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802907"/>
          </a:xfrm>
        </p:spPr>
        <p:txBody>
          <a:bodyPr>
            <a:normAutofit fontScale="40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Австрийский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император  Иосиф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28800"/>
            <a:ext cx="4618856" cy="5040559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Делами православной Церкви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ведал епископ в г.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Радовцы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(известен с 1472 г.). Однако в 1783 г., с включением области в состав австрийских владений, епископ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Досифей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Хераскул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перенес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(подчиняясь императорскому указу 1781 г.)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резиденцию на север в г. Черновцы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где преобладало русинское (украинское) население.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Возникла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Буковинская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епархия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Держа под контролем религиозную жизнью своих подданных,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Габсбурги в 1781 г. добилась независимости православных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Буковины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вмешательства в их дела молдавского митрополита. Более того, 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император Иосиф II издал в апреле 1781 «патент» (указ) о подчинении всех приходов, церквей и монастырей в крае епископу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Досифею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Херескулу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впервые названного «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епископом </a:t>
            </a:r>
            <a:r>
              <a:rPr lang="ru-RU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Буковины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240360" cy="4608512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04248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1783 г.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Буковинская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(Черновицкая) епархия была подчинена митрополии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Сербской православной Церкви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Карловицах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Сремских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Удаленная сербская митрополия не могла влиять на дела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чем пользовалась австрийская администрация для усиления своего контроля над духовной жизнью жителей области. В дальнейшем Вена всячески поддерживала православие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позволяло ей находить опору у местного населения против господствующей, но оппозиционно к имперскому центру настроенной польской знати «Королевства Галиции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Лодомерии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804248" y="6165304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96336" y="6165304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Секуляризация </a:t>
            </a:r>
            <a:r>
              <a:rPr lang="ru-RU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церковных земель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4" y="1628800"/>
            <a:ext cx="3432380" cy="22322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330824" cy="5040559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1783—1787 гг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была проведена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секуляризация церковных земель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Буковины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Из них был создан специальный религиозный фонд для поддержания потребностей церквей, духовенства и школ.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Ряд монастырей закрыли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том числе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Манявский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скит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(называется еще «Афоном Прикарпатья») — твердыню православия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сыгравшую в XVII—XVIII вв. большую роль в противостоянии унии. Подобным жестким образом осуществлялась политика австрийского правительства в отношении униатской Церкви в Западной Украине. 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367980" cy="2525985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876256" y="6381328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12360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Религиозно-духовная жизнь в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 XVII—XVIII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вв.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528392" cy="4536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4752528" cy="518457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1676 г.,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смерти киевского митрополита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Нелюбовича-Тукальского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украинские православные епархии перешли под контроль московского патриарха. По условиям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«Вечного мира» 1686 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Россия получила возможность защищать интересы православных в Речи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оказывать им необходимую поддержку. В условиях длительного исторического противостояния Речи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России и очень слабых традиций религиозной толерантности для польских властей вопрос о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схизматиках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chizmatikos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раскольник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») имел острое политическое звучание. Ситуацию подогревала давняя колонизационная линия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Польши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которая в идеале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стремилась к поглощению и ассимиляции «восточных земель»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1676 г. польское правительство запретило выезд православных украинцев за границу, чем устранялась возможность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поставления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новых иерархов православной Церкви в стране.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Развернулись обширные гонения на православную Церковь, что особенно сильно сказалось в </a:t>
            </a:r>
            <a:r>
              <a:rPr lang="ru-RU" sz="1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где сохранила свои мощные позиции польская знать. Ограничивались права православных братств. Например, </a:t>
            </a: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1699 г. сейм запретил православным занимать выборные городские должности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020272" y="6453336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45333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4038600" cy="476361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Собеский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402832" cy="5040560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 середины XVIII в. правительство Речи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уделяло огромное внимание расширению церковной унии в среде православного населения государства, исходя из политической мотивации: стремясь к унификации и укреплению лояльности «русской» части населения по отношению к доминирующему польско-католическому центру страны. Во многом благодаря протекции королей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Михаила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Вишневецкого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 затем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Яна III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Собеского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униатская Церковь укрепила свои позиции. Так, ей было возвращено имущество, переданное православным по условиям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Зборовского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договора 1649 г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Большую роль сыграл переход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1677 г.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унию православного львовского епископа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Иосифа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Шумлянского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который активно вел поиск сторонников унии среди православного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клира.</a:t>
            </a:r>
            <a:r>
              <a:rPr lang="ru-RU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1680 г. в Люблине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король собрал православных и униатов и требовал от них компромисса в духовных делах, но острые противоречия не обозначили даже пути к их примирению. Горячо откликнулся на королевский призыв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перемышльский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епископ Иннокентий Винницкий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Он не только тайно перешел в униатство, но на сейме в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Варшаве в 1691 г.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открыто объявил о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присоединении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Перемышльской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епархии к унии. 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456384" cy="4199123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Иосиф Иван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Шумлянский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Церковный деятель Речи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326632" cy="54006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1703 г. уния была провозглашена во всех православных епархиях на украинской территории Речи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Цитадель православного движения в Украине — Львовское Успенское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ставропигиальное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братство — попробовало сопротивляться, но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4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Шумлянский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 главе польской хоругви (отряда) захватил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Успенский собор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братства и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отслужил здесь униатский молебен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Затем в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1704 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братство была возложена большая часть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контрибуции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осаждавших город шведов. Основанная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4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Шумлянским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типография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была призвана подорвать книгоиздательскую деятельность братства. Материальные трудности вынудили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братчиков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1708 г. принять унию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но не прекратить борьбу. После раздела Речи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австрийская администрация 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в 1788 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преобразовала братство в </a:t>
            </a:r>
            <a:r>
              <a:rPr lang="ru-RU" sz="14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Ставропигийский</a:t>
            </a:r>
            <a:r>
              <a:rPr lang="ru-RU" sz="14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институт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который до середины XIX в. был единственным культурно-образовательным православным учреждением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Галичины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168352" cy="465068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32240" y="6237312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623731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9566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Протестант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князь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Дьердь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Ракоци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908721"/>
            <a:ext cx="4330824" cy="518457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Православными «Угорской Руси» церковная уния была принята позже, чем в Речи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в апреле 1646 г. собрание клира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Мукачевской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православной епархии объявило на соборе в Ужгороде о присоединении к унии по примеру и на условиях </a:t>
            </a:r>
            <a:r>
              <a:rPr lang="ru-RU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Брестской церковной унии 1596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Однако влиятельный в регионе магнат, протестант князь </a:t>
            </a:r>
            <a:r>
              <a:rPr lang="ru-RU" sz="16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Дьердь</a:t>
            </a:r>
            <a:r>
              <a:rPr lang="ru-RU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Ракоци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арестовал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мукачевского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епископа Василия </a:t>
            </a:r>
            <a:r>
              <a:rPr lang="ru-RU" sz="16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Тарасóвича</a:t>
            </a:r>
            <a:r>
              <a:rPr lang="ru-RU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активно выступил в защиту православия. Унии не признал также и православный </a:t>
            </a:r>
            <a:r>
              <a:rPr lang="ru-RU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епископ </a:t>
            </a:r>
            <a:r>
              <a:rPr lang="ru-RU" sz="1600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Ионникий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Вместе с тем, другой магнатский владетельный род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Другетов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будучи католическим, поддержал насаждение унии. Этому роду принадлежал Ужгород, который был превращен в цитадель иезуитов и базу униатского движения в Закарпатье. Борьба привела к тому, что в </a:t>
            </a:r>
            <a:r>
              <a:rPr lang="ru-RU" sz="1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1664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церковная уния была еще раз провозглашена в </a:t>
            </a:r>
            <a:r>
              <a:rPr lang="ru-RU" sz="1600" b="1" dirty="0" smtClean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Мукачеве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3168352" cy="489654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36296" y="6309320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267673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Центром православия в регионе стал район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Марамуреш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юго-востоке Закарпатья, который присоединился к унии лишь 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1713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Падение православия в крае определило поражение восстания 1711 г. под руководством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Ференца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Ракоци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Лишь при поддержке молдавских и сербских епископов православие в отдельных горных районах края некоторое время удерживало свои позиции. Известен пример церковного полемиста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Михаила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Андрелли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вернулся из унии в православие и призывал к тому же земляков. Лишь 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1721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большинство православных священников края признало унию.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1733 г. в Хусте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мученической смерти был подвержен последний православный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епископ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Досифей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Феодорович</a:t>
            </a:r>
            <a:r>
              <a:rPr lang="ru-RU" b="1" dirty="0">
                <a:solidFill>
                  <a:srgbClr val="FFC000"/>
                </a:solidFill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672408" cy="4392488"/>
          </a:xfr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092280" y="630932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6309320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5" y="116633"/>
            <a:ext cx="72008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Присоединение региона к Австрийской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империи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415802" cy="460851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76464" cy="5112568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региону Западной Украины относятся исторические области: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Закарпатье, </a:t>
            </a:r>
            <a:r>
              <a:rPr lang="ru-RU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Закарпатье с конца XI в., 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Буковина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с XIII в. развивались обособленно от остальных украинских земель.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же и иные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западноукраинские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земли во второй половине XVIII в. отошли к империи Габсбургов и оставались во владениях империи до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ее распада в 1918 г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Пребывание Западной Украины в рамках единого государства не было однозначным: с одной стороны, эти разрозненные земли в большей или меньшей степени были интегрированы в некий единый политический массив, но, с другой — подвергались 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полонизации, </a:t>
            </a:r>
            <a:r>
              <a:rPr lang="ru-RU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мадьяризации</a:t>
            </a:r>
            <a:r>
              <a:rPr lang="ru-RU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онемечиванию и </a:t>
            </a:r>
            <a:r>
              <a:rPr lang="ru-RU" sz="6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румынизации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Время их нахождения в составе Австрийской империи наложило свой глубокий отпечаток, проявляющийся и сегодня в особенностях культуры, менталитета, уклада жизни и др. </a:t>
            </a:r>
          </a:p>
          <a:p>
            <a:endParaRPr lang="ru-RU" dirty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16416" y="6453336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668344" y="6453336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44048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9FF66"/>
                </a:solidFill>
                <a:effectLst/>
                <a:latin typeface="Times New Roman" pitchFamily="18" charset="0"/>
                <a:cs typeface="Times New Roman" pitchFamily="18" charset="0"/>
              </a:rPr>
              <a:t>Усиление позиций униатской церкви в </a:t>
            </a:r>
            <a:r>
              <a:rPr lang="ru-RU" sz="3200" b="1" dirty="0" err="1">
                <a:solidFill>
                  <a:srgbClr val="99FF66"/>
                </a:solidFill>
                <a:effectLst/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3200" b="1" dirty="0">
                <a:solidFill>
                  <a:srgbClr val="99FF66"/>
                </a:solidFill>
                <a:effectLst/>
                <a:latin typeface="Times New Roman" pitchFamily="18" charset="0"/>
                <a:cs typeface="Times New Roman" pitchFamily="18" charset="0"/>
              </a:rPr>
              <a:t> и Закарпатье в XVIII в.</a:t>
            </a:r>
            <a:endParaRPr lang="ru-RU" sz="3200" dirty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960440" cy="43204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XVIII в. подавляющая масса населения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Галичины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Закарпатья пребывала в унии, однако во времена 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Северной войны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 Церковь вновь подверглась серьезным испытаниям. Известно, что Петр І отрицательно относился к униатам. Подобным же было отношение со стороны украинского православного населения 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Гетманщины и Правобережья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Например, российские войска, вступившие в 1768 г. на территорию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арестовывали или изгоняли униатское духовенство, а 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Киевщине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православным вернули 1200 храмов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Несмотря на то, что впоследствии Россия участвовала в подавлении гайдамацкого движения, она сохраняла стойкие симпатии к себе православного населения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Вместе с тем, развивался процесс постепенной 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полонизации верхушки униатской Церкви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шло сближение ритуальной католической и униатской практики. Однако эти процессы почти не затронули сельское духовенство в горных районах </a:t>
            </a:r>
            <a:r>
              <a:rPr lang="ru-RU" b="1" dirty="0" err="1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Галичины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 и Закарпатья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Поэтому этот регион стал базой духовного обновления </a:t>
            </a:r>
            <a:r>
              <a:rPr lang="ru-RU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греко-католичества во всей Западной Украине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 второй половине XVIII — ХІХ в.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804248" y="6381328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555705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Герб Ужгорода</a:t>
            </a: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1775 г. центром закарпатской униатской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епископии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стал Ужгород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052736"/>
            <a:ext cx="4690864" cy="5472608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Особое значение в судьбе украинского населения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Галичины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и Закарпатья в XVIII в. приобрел альянс австрийской администрации и местного униатского населения. Ранее всего он обозначился в Закарпатье. С одной стороны,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мукачевский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епископ грек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Иосиф де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Камелис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усилил гонения на православных, что могло привести к полной ликвидации православия в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Закарпатье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но, с другой, он отстаивал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равенство в правах униатов и католиков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В ответ на ряд его обращений австрийское правительство специальным декретом 1706 г. уравняло в правах духовенство униатского и католического обрядов, хотя униатская Церковь Закарпатья по-прежнему подчинялась католическому епископу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Эгер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(Венгрия).</a:t>
            </a:r>
          </a:p>
          <a:p>
            <a:pPr marL="6400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 начала XVIII в. австрийское правительство стало проводить политику опоры на местное население. В середине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XVIII в. в Мукачеве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была основана униатская богословская школа, которую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1776 г.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перевели в Ужгород уже в качестве духовной семинарии. Характерно, что условием поступления в эту школу было знание украинского языка. Кроме того, буллой папы Климента XIV в 1771 г. закарпатская униатская Церковь получила автономное духовное управление. В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1775 г.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центром закарпатской униатской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епископии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стал </a:t>
            </a:r>
            <a:r>
              <a:rPr 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Ужгород. 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5"/>
            <a:ext cx="2304256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" y="3284984"/>
            <a:ext cx="2367632" cy="2469258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948264" y="6381328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40352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730899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Австрийская императрица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Мария-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258816" cy="5051649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Переломной в жизни униатской Церкви Закарпатья стала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половина XVIII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Известность получил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мукачевский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епископ Иван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вел самоотверженную борьбу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латинизацией униатской Церкви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 сохранение ее восточной обрядности. Его последователь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мукачевский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епископ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Бачинский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 советником Венского двора в делах Закарпатья и в 1771 г. зарекомендовал себя как доверенное лицо униатского духовенства края, добившись у австрийской императрицы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Марии-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Терезии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освобождения униатов края из-под власти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Эгерского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епископа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автокефалии. По его инициативе Мария-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основала в Вене при храме св. Варвары семинарию для закарпатского духовенства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Барбареум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»), а также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Studium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Ruthenum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(Русинский коллегиум)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Львове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Ужгороде епископ основал большую библиотеку, много сил приложил для открытия греко-католических русинских школ в регионе. По его инициативе в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1778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Ужгороде была открыта первая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греко-католическая семинария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итоге было возрождено и упрочено русинское самосознание, независимое положение местной Церкви.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4" y="1196752"/>
            <a:ext cx="3240360" cy="468052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20272" y="6237312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12360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57592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Униатство в 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 Правобережной Украине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979640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Митрополит Лев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Шептицкий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474840" cy="5472608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Униатство в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и Правобережной Украине было распространено (часто с помощью прямого насилия светских и церковных властей) уже в начале XVIII в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С 1729 по 1795 г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резиденция киевского униатского митрополита находилась в 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6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Радомысль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(возле Киева). В 1729—1746 гг. кафедру занимал 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Афанасий </a:t>
            </a:r>
            <a:r>
              <a:rPr lang="ru-RU" sz="6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Шептицкий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который немало усилий приложил для повышения образованности униатского духовенства. Это дало положительные результаты — в глазах местного населения авторитет униатских духовных лиц значительно возрос и престиж вероисповедания повысился, что особенно было ощутимо в Галиции. Также он, подобно 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6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Камелису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Брадачу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противился латинизации униатской обрядности и переходу униатов в католичество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..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2" y="1268760"/>
            <a:ext cx="3212256" cy="4174736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76256" y="6237312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237312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Больших успехов добился при нем, особенно в образовании и миссионерстве,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базилианский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орден, к которому принадлежал сам митрополит. Продуктивной была и двухлетняя деятельность в 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1777—1779 гг. митрополита Льва </a:t>
            </a:r>
            <a:r>
              <a:rPr lang="ru-RU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Шептицкого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Он внес значительный вклад в национально-духовное возрождение униатской Церкви Западной Украины: настойчиво добивался восстановления Галицкой митрополии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прославил </a:t>
            </a:r>
            <a:r>
              <a:rPr lang="ru-RU" sz="2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Гошевскую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икону Богоматери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(известной как «Царица Карпат») как чудотворную, а также </a:t>
            </a:r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выступал в защиту интересов крестьянства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чем заслужил нелюбовь шляхты</a:t>
            </a:r>
            <a:endParaRPr lang="ru-RU" sz="28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660232" y="6381328"/>
            <a:ext cx="72008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68344" y="6381328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Император Иосиф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30824" cy="5328591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австрийских владений попали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перемышльская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львовская, части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галицкой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каменецкой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епархий. По инициативе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Шептицкого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1773 г.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Мария-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Терезия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своим указом запретила употреблять название «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униат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ввела определение «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греко-католик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В ее правление проявил себя патернализм Габсбургов в отношении украинского (русинского) населения империи и их Церквей — православной в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и, особенно, греко-католической 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Галиции и Закарпатье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Продолжал такой курс и император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Иосиф 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Так, его решением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1783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греко-католическая семинария («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Барбареум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 была перенесена из Вены во Львов. Был создан, по примеру распоряжения с собственностью упраздненной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1773 г. Конгрегации Иисуса (иезуиты)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особый «религиозный фонд» для нужд Церкви и благотворительности. Более того, государство взяло на себя подготовку и содержание греко-католических священников.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1786 г. украинский язык стал обязательным для литургий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240360" cy="430790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76256" y="6381328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12360" y="6381328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Социально-экономические процессы и политика «просвещенного абсолютизма» в Западной Украине в XVIII 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244280" cy="460851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Граф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Лотар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Шенборн-Бухгейм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556793"/>
            <a:ext cx="4546848" cy="489654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Огромный удар по дворянскому землевладению в Закарпатье нанесли Габсбурги после подавления в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1711 г. восстания Ф.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Ракоци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Все обширные владения вождя восставших в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1728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были переданы коронному канцлеру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графу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Лотарю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Шенборну-Бухгейму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Эти владения (Мукачево-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Чинадиевская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доминия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состояли из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152 сел и 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городов и насчитывали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 тыс. крестьян-домохозяев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Наследник графа дал ряд привилегий жителям Мукачева, которые были призваны стимулировать их торгово-промышленную активность, а также стал поселять в своих владениях немецких колонистов. В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1730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он переселил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Мукачев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из своих немецких владений 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200 ремесленников и виноградарей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Немцы заселили села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Коропец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Березинка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Кучава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Шенборн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Грабово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Пузнякивцы</a:t>
            </a:r>
            <a:r>
              <a:rPr lang="ru-RU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подняли местную культуру земледелия, скотоводства и виноградарства.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168352" cy="440122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04248" y="638132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68344" y="6381328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960440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51649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 второй половине XVIII в. наблюдалось оживление экономики края. Крупные помещичьи хозяйства втягивались в рыночную торговлю путем вывоза хлеба, овощей, фруктов, винограда, вина.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Развивались животноводство и пчеловодство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вотчинная мануфактурная промышленность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(железорудная, поташная, винодельческая, пивоваренная). Известность получили железорудные мануфактуры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Ужанской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жупы: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Реметы, </a:t>
            </a:r>
            <a:r>
              <a:rPr lang="ru-RU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Анталовцы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Лумшоры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Активно развивался лесной промысел, производство поташа и селитры. Одновременно росла эксплуатация крестьянства. Большинство украинских крестьян выполняло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свыше 3-х дней барщины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неделю и имело мизерные наделы в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1/4 лана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меньше (лан — 0,25 га). Подобное положение стимулировало движение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опришек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732240" y="638132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638132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Гетман Войска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Запорожского Б. Хмельницкий.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96753"/>
            <a:ext cx="4114800" cy="5051648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Заметные изменения произошли в развитии городов и городского ремесла. В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Закарпатье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немало городов являлись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частновладельческими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Мукачев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Берегов,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Севлюш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др.), где условия для развития торговли и ремесла были менее благоприятными, чем в городах государственного подчинения. В </a:t>
            </a:r>
            <a:r>
              <a:rPr lang="ru-RU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Галичине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условия для социально-экономического развития при Габсбургах стали более благоприятными в сравнении с периодом упадка, который наблюдался в крае во времена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после подавления восстания под руководством 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Хмельницкого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2" y="980728"/>
            <a:ext cx="3556000" cy="46863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76256" y="630932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12360" y="630932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Крупнейшие города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Западной Украины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Город Львов.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3898776" cy="5328592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Крупнейшим городом Западной Украины оставался </a:t>
            </a:r>
            <a:r>
              <a:rPr lang="ru-RU" sz="5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Львов — 25 тыс. жителей в 1785 г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 Город, сравнительно с предшествующим периодом, во времена Габсбургов рос довольно быстро, и в 1810 г. в нем проживало уже 41,5 тыс. жителей. В Закарпатье насчитывалось немного городов, крупнейшим из которых был </a:t>
            </a:r>
            <a:r>
              <a:rPr lang="ru-RU" sz="5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Ужгород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— в 1785 г. в нем проживало </a:t>
            </a:r>
            <a:r>
              <a:rPr lang="ru-RU" sz="5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2,9 тыс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 жителей. Та же ситуация была и в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5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Черновцах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в 1779 г. насчитывалось всего лишь </a:t>
            </a:r>
            <a:r>
              <a:rPr lang="ru-RU" sz="5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3,2 тыс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 жителей. Однако значение городов как промышленных, торговых и культурно-административных центров росло.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456384" cy="435369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660232" y="6309320"/>
            <a:ext cx="72008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01036" y="629626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9"/>
            <a:ext cx="6658901" cy="7920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Закарпатье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244280" cy="50405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104456" cy="5544616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dirty="0" smtClean="0"/>
              <a:t>Все  </a:t>
            </a:r>
            <a:r>
              <a:rPr lang="ru-RU" dirty="0"/>
              <a:t>Закарпатье с середины XIII в. принадлежало Венгрии. Это обусловило долго бытовавшее</a:t>
            </a:r>
            <a:r>
              <a:rPr lang="ru-RU" dirty="0" smtClean="0"/>
              <a:t>,  </a:t>
            </a:r>
            <a:r>
              <a:rPr lang="ru-RU" dirty="0"/>
              <a:t>соответствовавшее в историческом прошлом государственной принадлежности, название этой области — «Угорская Русь</a:t>
            </a:r>
            <a:r>
              <a:rPr lang="ru-RU" dirty="0" smtClean="0"/>
              <a:t>».  </a:t>
            </a:r>
            <a:r>
              <a:rPr lang="ru-RU" dirty="0"/>
              <a:t>После поражения от османов в битве </a:t>
            </a:r>
            <a:r>
              <a:rPr lang="ru-RU" dirty="0" smtClean="0">
                <a:solidFill>
                  <a:srgbClr val="FFFF00"/>
                </a:solidFill>
              </a:rPr>
              <a:t>под </a:t>
            </a:r>
            <a:r>
              <a:rPr lang="ru-RU" dirty="0" err="1" smtClean="0">
                <a:solidFill>
                  <a:srgbClr val="FFFF00"/>
                </a:solidFill>
              </a:rPr>
              <a:t>Мохачем</a:t>
            </a:r>
            <a:r>
              <a:rPr lang="ru-RU" dirty="0" smtClean="0">
                <a:solidFill>
                  <a:srgbClr val="FFFF00"/>
                </a:solidFill>
              </a:rPr>
              <a:t>  в </a:t>
            </a:r>
            <a:r>
              <a:rPr lang="ru-RU" dirty="0">
                <a:solidFill>
                  <a:srgbClr val="FFFF00"/>
                </a:solidFill>
              </a:rPr>
              <a:t>августе 1526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г</a:t>
            </a:r>
            <a:r>
              <a:rPr lang="ru-RU" dirty="0"/>
              <a:t>. большая часть Закарпатья осталась в </a:t>
            </a:r>
            <a:r>
              <a:rPr lang="ru-RU" dirty="0" smtClean="0"/>
              <a:t>составе   </a:t>
            </a:r>
            <a:r>
              <a:rPr lang="ru-RU" dirty="0"/>
              <a:t>венгерского княжества Трансильвания (Мукачево, Хуст, Тячев), которое попало в зависимость от османов. И только </a:t>
            </a:r>
            <a:r>
              <a:rPr lang="ru-RU" dirty="0" err="1">
                <a:solidFill>
                  <a:srgbClr val="FFFF00"/>
                </a:solidFill>
              </a:rPr>
              <a:t>Ужанский</a:t>
            </a:r>
            <a:r>
              <a:rPr lang="ru-RU" dirty="0"/>
              <a:t> комитат отошел к Австрии (в составе вассально зависимой Королевской Венгрии). В результате побед над турками в войне </a:t>
            </a:r>
            <a:r>
              <a:rPr lang="ru-RU" dirty="0">
                <a:solidFill>
                  <a:srgbClr val="FFFF00"/>
                </a:solidFill>
              </a:rPr>
              <a:t>1683—1699 гг</a:t>
            </a:r>
            <a:r>
              <a:rPr lang="ru-RU" dirty="0"/>
              <a:t>. Австрия в 1690 г. присоединила к числу своих владений </a:t>
            </a:r>
            <a:r>
              <a:rPr lang="ru-RU" dirty="0" err="1">
                <a:solidFill>
                  <a:srgbClr val="FFFF00"/>
                </a:solidFill>
              </a:rPr>
              <a:t>Семиградье</a:t>
            </a:r>
            <a:r>
              <a:rPr lang="ru-RU" dirty="0"/>
              <a:t> вместе с Закарпатьем. Здесь стал устанавливаться централизованный австрийский административный режим, для утверждения которого в городах </a:t>
            </a:r>
            <a:r>
              <a:rPr lang="ru-RU" dirty="0" smtClean="0"/>
              <a:t>Закарпатья  </a:t>
            </a:r>
            <a:r>
              <a:rPr lang="ru-RU" dirty="0">
                <a:solidFill>
                  <a:srgbClr val="FFFF00"/>
                </a:solidFill>
              </a:rPr>
              <a:t>(Ужгород, Мукачево, Берегово, Хуст) </a:t>
            </a:r>
            <a:r>
              <a:rPr lang="ru-RU" dirty="0"/>
              <a:t>Австрия держала большие военные силы. Край был разделен на 4 комитата, подчинявшиеся </a:t>
            </a:r>
            <a:r>
              <a:rPr lang="ru-RU" dirty="0" err="1"/>
              <a:t>Пожонському</a:t>
            </a:r>
            <a:r>
              <a:rPr lang="ru-RU" dirty="0"/>
              <a:t> (</a:t>
            </a:r>
            <a:r>
              <a:rPr lang="ru-RU" dirty="0" err="1"/>
              <a:t>Братиславскому</a:t>
            </a:r>
            <a:r>
              <a:rPr lang="ru-RU" dirty="0" smtClean="0"/>
              <a:t>)  </a:t>
            </a:r>
            <a:r>
              <a:rPr lang="ru-RU" dirty="0"/>
              <a:t>наместничеству Королевской Венгрии</a:t>
            </a:r>
            <a:r>
              <a:rPr lang="ru-RU" dirty="0" smtClean="0"/>
              <a:t>.  </a:t>
            </a:r>
            <a:r>
              <a:rPr lang="ru-RU" dirty="0"/>
              <a:t>Большинство местного дворянства были </a:t>
            </a:r>
            <a:r>
              <a:rPr lang="ru-RU" dirty="0">
                <a:solidFill>
                  <a:srgbClr val="FFFF00"/>
                </a:solidFill>
              </a:rPr>
              <a:t>мадьярами</a:t>
            </a:r>
            <a:r>
              <a:rPr lang="ru-RU" dirty="0"/>
              <a:t> (венграми) и придерживались католичества. 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80312" y="6453336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453336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1778 г. во Львове была основана крупная табачная мануфактура, а затем ликеро-водочные, пивоваренные, текстильные, мыловаренные, свечные, мебельные и иные мануфактуры. Ремесленные изделия и сельскохозяйственная продукция продавались на ярмарках, роль которых стала значительной. Во второй половине XVIII в. в Закарпатье было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 ярмарок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Восточной Галиции —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100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Буковине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Наблюдались подвижки в культурной жизни. В 80-е гг. XVIII в. во Львове выходила первая в Украине газета «</a:t>
            </a:r>
            <a:r>
              <a:rPr lang="ru-RU" sz="2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Gazette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Léopole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Львовская газета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») на французском языке.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092280" y="6381328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960440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979640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 целом переход Западной Украины в государство Габсбургов благоприятствовал ее развитию, то еще в большей степени сказалась на судьбах края эпоха «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просвещенного абсолютизма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который воплощали императоры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Мария-</a:t>
            </a:r>
            <a:r>
              <a:rPr lang="ru-RU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Терезия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и Иосиф 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основе теории «просвещенного абсолютизма» английского философа XVII в. Томаса Гоббса заложена идея, что власть должна быть ограничена т. н. «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рациональными нравственными началами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— ради общего блага и процветания. Под влиянием идей эпохи Просвещения (Вольтер, Дидро,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Д’Аламбер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Кене, Тюрго, Русо) возникло представление о том, что достичь государственного блага позволит союз монархов и философов, которые приведут к торжеству «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государства чистого разума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универсального закона.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444208" y="6453336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380312" y="645333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Реформы Марии -</a:t>
            </a:r>
            <a:r>
              <a:rPr lang="ru-RU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Терезии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Императрица Мария-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развернула с помощью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графа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Гаугвица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графа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Хоутека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 князя 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Кауница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своего сына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Иосифа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обширные реформы. Были упорядочены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система учета и контроля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созданы в 1749 г. отделенные друг от друга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судопроизводство и администрация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проведены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первые переписи населения и земель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ликвидированы внутренние таможенные барьеры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1767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был введен «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Терезианский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кодекс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в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1768 г. — Уголовный кодекс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Распространялись знания, новые технологии и приемы производства. Так, в 1770-е гг. в Западной Украине была привита культура выращивания картофеля, кукурузы, томатов. Государство содействовало (высокие таможенные тарифы, субсидии и льготы) развитию внутреннего промышленного и сельскохозяйственного производства. Вполне в духе просвещения был поставлен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вопрос об освобождении крестьян от крепостной («рабской» — в публицистике эпохи) зависимости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Иосифе II в 1782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была отменена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часть повинностей и личная зависимость крестьян от помещиков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1786 г. ограничен размер барщины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1789 г. власти пытались установить строгую зависимость повинностей от размеров надела, но столкнулась со стихийным сопротивлением дворянства империи (особенно венгерского и польского). Помещики начали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заменять барщину денежным чиншем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создавало для крестьян более благоприятные условия хозяйствования. 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020272" y="638132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4038600" cy="4763616"/>
          </a:xfrm>
        </p:spPr>
        <p:txBody>
          <a:bodyPr/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r>
              <a:rPr lang="be-BY" sz="2000" u="sng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раф Гаугвиц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96532" y="1700808"/>
            <a:ext cx="4038600" cy="4525963"/>
          </a:xfrm>
        </p:spPr>
        <p:txBody>
          <a:bodyPr/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be-BY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be-BY" sz="2000" dirty="0">
                <a:latin typeface="Times New Roman" pitchFamily="18" charset="0"/>
                <a:cs typeface="Times New Roman" pitchFamily="18" charset="0"/>
              </a:rPr>
              <a:t>Хоутек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48" y="980728"/>
            <a:ext cx="3213844" cy="4265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384376" cy="4191372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948264" y="638132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638132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Реформирование системы образования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038600" cy="25922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114800" cy="5123657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Государство полностью контролировало религиозно-духовную жизнь общества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Была создана государственная сеть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народных школ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, учреждались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новые университеты, училища наук и искусств, библиотеки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1774 г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была принята система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трех типов школ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одноклассных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 (парафиальных, где обучение велось на местном языке),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трехклассных и четырехклассных с немецким и польским языками обучения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Также были введены государственные учебные программы и обязательные учебники для школы.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1784 г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 возобновил деятельность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Львовский университет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, на 4-х факультетах которого преподавание велось на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немецком и латинском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языках. Уже в 1787 г. для украинских студентов при университете был открыт </a:t>
            </a:r>
            <a:r>
              <a:rPr lang="be-B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Русский коллегиум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3"/>
            <a:ext cx="4104456" cy="2448272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020272" y="638132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8100392" y="6381328"/>
            <a:ext cx="432048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658901" cy="936103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Буковина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4258816" cy="51125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908720"/>
            <a:ext cx="3888432" cy="5688632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/>
              <a:t>Историческая область </a:t>
            </a:r>
            <a:r>
              <a:rPr lang="ru-RU" b="1" dirty="0" err="1">
                <a:solidFill>
                  <a:srgbClr val="FFFF00"/>
                </a:solidFill>
              </a:rPr>
              <a:t>Буковина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dirty="0"/>
              <a:t>(«</a:t>
            </a:r>
            <a:r>
              <a:rPr lang="ru-RU" b="1" dirty="0">
                <a:solidFill>
                  <a:srgbClr val="FFFF00"/>
                </a:solidFill>
              </a:rPr>
              <a:t>страна буковых лесов</a:t>
            </a:r>
            <a:r>
              <a:rPr lang="ru-RU" dirty="0"/>
              <a:t>») находится в верховьях между Восточными Карпатами и Верхним Днестром. Как особая </a:t>
            </a:r>
            <a:r>
              <a:rPr lang="ru-RU" dirty="0" err="1"/>
              <a:t>Шипинская</a:t>
            </a:r>
            <a:r>
              <a:rPr lang="ru-RU" dirty="0"/>
              <a:t> земля с центром в г. </a:t>
            </a:r>
            <a:r>
              <a:rPr lang="ru-RU" dirty="0" err="1"/>
              <a:t>Шипинцы</a:t>
            </a:r>
            <a:r>
              <a:rPr lang="ru-RU" dirty="0"/>
              <a:t> она известна с начала XIII в. В середине XIV в. эта территория подчинялась Венгрии, но затем вошла в состав Молдавского </a:t>
            </a:r>
            <a:r>
              <a:rPr lang="ru-RU" dirty="0" err="1"/>
              <a:t>господарства</a:t>
            </a:r>
            <a:r>
              <a:rPr lang="ru-RU" dirty="0"/>
              <a:t> и под названием «</a:t>
            </a:r>
            <a:r>
              <a:rPr lang="ru-RU" dirty="0" err="1"/>
              <a:t>Буковина</a:t>
            </a:r>
            <a:r>
              <a:rPr lang="ru-RU" dirty="0"/>
              <a:t>» впервые упоминается в </a:t>
            </a:r>
            <a:r>
              <a:rPr lang="ru-RU" b="1" dirty="0">
                <a:solidFill>
                  <a:srgbClr val="FFFF00"/>
                </a:solidFill>
              </a:rPr>
              <a:t>1482 г. в молдавско-польском договоре. В 1538 г</a:t>
            </a:r>
            <a:r>
              <a:rPr lang="ru-RU" dirty="0"/>
              <a:t>. область, как и все </a:t>
            </a:r>
            <a:r>
              <a:rPr lang="ru-RU" dirty="0" err="1"/>
              <a:t>господарство</a:t>
            </a:r>
            <a:r>
              <a:rPr lang="ru-RU" dirty="0"/>
              <a:t>, была подчинена Османской империи. В административном отношении </a:t>
            </a:r>
            <a:r>
              <a:rPr lang="ru-RU" dirty="0" err="1"/>
              <a:t>Буковина</a:t>
            </a:r>
            <a:r>
              <a:rPr lang="ru-RU" dirty="0"/>
              <a:t> во второй половине XVIII в. делилась на </a:t>
            </a:r>
            <a:r>
              <a:rPr lang="ru-RU" b="1" dirty="0">
                <a:solidFill>
                  <a:srgbClr val="FFFF00"/>
                </a:solidFill>
              </a:rPr>
              <a:t>3 </a:t>
            </a:r>
            <a:r>
              <a:rPr lang="ru-RU" b="1" dirty="0" err="1">
                <a:solidFill>
                  <a:srgbClr val="FFFF00"/>
                </a:solidFill>
              </a:rPr>
              <a:t>цинута</a:t>
            </a:r>
            <a:r>
              <a:rPr lang="ru-RU" b="1" dirty="0">
                <a:solidFill>
                  <a:srgbClr val="FFFF00"/>
                </a:solidFill>
              </a:rPr>
              <a:t> (района): Черновицкий, </a:t>
            </a:r>
            <a:r>
              <a:rPr lang="ru-RU" b="1" dirty="0" err="1">
                <a:solidFill>
                  <a:srgbClr val="FFFF00"/>
                </a:solidFill>
              </a:rPr>
              <a:t>Сучавский</a:t>
            </a:r>
            <a:r>
              <a:rPr lang="ru-RU" b="1" dirty="0">
                <a:solidFill>
                  <a:srgbClr val="FFFF00"/>
                </a:solidFill>
              </a:rPr>
              <a:t> и </a:t>
            </a:r>
            <a:r>
              <a:rPr lang="ru-RU" b="1" dirty="0" err="1">
                <a:solidFill>
                  <a:srgbClr val="FFFF00"/>
                </a:solidFill>
              </a:rPr>
              <a:t>Киполунгский</a:t>
            </a:r>
            <a:r>
              <a:rPr lang="ru-RU" b="1" dirty="0">
                <a:solidFill>
                  <a:srgbClr val="FFC000"/>
                </a:solidFill>
              </a:rPr>
              <a:t>, </a:t>
            </a:r>
            <a:r>
              <a:rPr lang="ru-RU" dirty="0"/>
              <a:t>а также военную </a:t>
            </a:r>
            <a:r>
              <a:rPr lang="ru-RU" dirty="0" err="1"/>
              <a:t>Хотинскую</a:t>
            </a:r>
            <a:r>
              <a:rPr lang="ru-RU" dirty="0"/>
              <a:t> райю (управлялась из Стамбула). </a:t>
            </a:r>
            <a:r>
              <a:rPr lang="ru-RU" dirty="0" err="1"/>
              <a:t>Буковинская</a:t>
            </a:r>
            <a:r>
              <a:rPr lang="ru-RU" dirty="0"/>
              <a:t> православная Церковь подчинялась молдавскому митрополиту в Яссах и имела свое епископство в </a:t>
            </a:r>
            <a:r>
              <a:rPr lang="ru-RU" dirty="0" err="1"/>
              <a:t>Радовцах</a:t>
            </a:r>
            <a:r>
              <a:rPr lang="ru-RU" dirty="0"/>
              <a:t>. 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308304" y="6453336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2308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032448" cy="24482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692696"/>
            <a:ext cx="4013175" cy="6048672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dirty="0"/>
              <a:t>Во время российско-турецкой войны </a:t>
            </a:r>
            <a:r>
              <a:rPr lang="ru-RU" b="1" dirty="0">
                <a:solidFill>
                  <a:srgbClr val="FFC000"/>
                </a:solidFill>
              </a:rPr>
              <a:t>1768—1774 гг. </a:t>
            </a:r>
            <a:r>
              <a:rPr lang="ru-RU" dirty="0"/>
              <a:t>регион был занят (1769) российскими войсками. Однако вслед за их выводом в </a:t>
            </a:r>
            <a:r>
              <a:rPr lang="ru-RU" b="1" dirty="0">
                <a:solidFill>
                  <a:srgbClr val="FFC000"/>
                </a:solidFill>
              </a:rPr>
              <a:t>1774 </a:t>
            </a:r>
            <a:r>
              <a:rPr lang="ru-RU" dirty="0">
                <a:solidFill>
                  <a:srgbClr val="FFC000"/>
                </a:solidFill>
              </a:rPr>
              <a:t>г</a:t>
            </a:r>
            <a:r>
              <a:rPr lang="ru-RU" dirty="0"/>
              <a:t>. </a:t>
            </a:r>
            <a:r>
              <a:rPr lang="ru-RU" dirty="0" err="1"/>
              <a:t>Буковину</a:t>
            </a:r>
            <a:r>
              <a:rPr lang="ru-RU" dirty="0"/>
              <a:t> заняли австрийские части. В </a:t>
            </a:r>
            <a:r>
              <a:rPr lang="ru-RU" b="1" dirty="0">
                <a:solidFill>
                  <a:srgbClr val="FFC000"/>
                </a:solidFill>
              </a:rPr>
              <a:t>1775 г</a:t>
            </a:r>
            <a:r>
              <a:rPr lang="ru-RU" dirty="0"/>
              <a:t>. по Константинопольской конвенции Турция, стремясь расколоть военный альянс Австрии и России, поспешно уступила (за исключением </a:t>
            </a:r>
            <a:r>
              <a:rPr lang="ru-RU" dirty="0" err="1"/>
              <a:t>Хотинской</a:t>
            </a:r>
            <a:r>
              <a:rPr lang="ru-RU" dirty="0"/>
              <a:t> райи) эту область Габсбургам. </a:t>
            </a:r>
            <a:r>
              <a:rPr lang="ru-RU" dirty="0" err="1"/>
              <a:t>Буковина</a:t>
            </a:r>
            <a:r>
              <a:rPr lang="ru-RU" dirty="0"/>
              <a:t> 11 лет находилась под военным управлением как «Черновицкий генералитет», </a:t>
            </a:r>
            <a:r>
              <a:rPr lang="ru-RU" b="1" dirty="0">
                <a:solidFill>
                  <a:srgbClr val="FFC000"/>
                </a:solidFill>
              </a:rPr>
              <a:t>а в 1786 </a:t>
            </a:r>
            <a:r>
              <a:rPr lang="ru-RU" dirty="0">
                <a:solidFill>
                  <a:srgbClr val="FFC000"/>
                </a:solidFill>
              </a:rPr>
              <a:t>г</a:t>
            </a:r>
            <a:r>
              <a:rPr lang="ru-RU" dirty="0"/>
              <a:t>. была присоединена к Галиции в качестве Черновицкого округа. Область отличалась неоднородным национальным составом: из 75 тыс. ее населения около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2/5 составляли украинцы, 1/3 — румыны</a:t>
            </a:r>
            <a:r>
              <a:rPr lang="ru-RU" dirty="0"/>
              <a:t>, немало было </a:t>
            </a:r>
            <a:r>
              <a:rPr lang="ru-RU" b="1" dirty="0">
                <a:solidFill>
                  <a:srgbClr val="FFC000"/>
                </a:solidFill>
              </a:rPr>
              <a:t>немцев, цыган, евреев</a:t>
            </a:r>
            <a:r>
              <a:rPr lang="ru-RU" dirty="0"/>
              <a:t>. Такая демографическая ситуация сложилась в основном из-за жесткого турецкого гнета, который вынуждал крестьян бежать в соседние края (в конце XVIII в. этот регион вообще оставалась малонаселенным).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32448" cy="288032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524328" y="6525344"/>
            <a:ext cx="50405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525344"/>
            <a:ext cx="504056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1"/>
            <a:ext cx="399854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  <a:effectLst/>
              </a:rPr>
              <a:t>Галичина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471863" cy="37444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548680"/>
            <a:ext cx="3797151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историческая область на юго-востоке Польши (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Малая Польша с центром в Кракове) и западе Украины (с центром во Львове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Соответственно, две ее части называются Западной и Восточной Галицией. Восточная Галиция вошла в состав Польского Королевства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1387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В административном отношении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галицкие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земли составляли два воеводства —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центром во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Львове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Белзское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центром 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Белзе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Во времена польского господства огромных масштабов приобрели процессы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окатоличивания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полонизации местного населения. Сюда активно проникали переселенцы из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Польши.Влиятельным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центром региона был г.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Львов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первое письменное упоминание о котором относится к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1256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948264" y="6381328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8132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2940" y="1327100"/>
            <a:ext cx="4038600" cy="51236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конца XVI в., с приездом иезуитов, город стал оплотом католичества в Западной Украине.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1608 г. иезуиты основали во Львове коллегиум, который в 1661 г. был преобразован в университет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Львов стал мощным центром польской культуры в регионе. В первой половине XVII в. город насчитывал 30 тыс. жителей. В середине XVII в. он неоднократно подвергался нападениям и осадам, однако взят и разорен был только шведами в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1704 г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., что привело к сокращению населения до 20 тыс. человек.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038600" cy="40640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732240" y="6309320"/>
            <a:ext cx="576064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309320"/>
            <a:ext cx="64807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pPr algn="ctr"/>
            <a:r>
              <a:rPr lang="ru-RU" dirty="0" smtClean="0"/>
              <a:t>Разделы Речи </a:t>
            </a:r>
            <a:r>
              <a:rPr lang="ru-RU" dirty="0" err="1" smtClean="0"/>
              <a:t>Посполитой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248472" cy="48245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412776"/>
            <a:ext cx="4157192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первому разделу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1772 г.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Восточная Галиция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отошла к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Австро-Венгерской империи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Договор от сентября 1773 г. подтвердил факт уступки Речью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Габсбургам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земли между Вислой и Збручем — около 70 тыс. км</a:t>
            </a:r>
            <a:r>
              <a:rPr lang="ru-RU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населением 2,2 млн. человек.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этническому составу 71 % населения Восточной Галиции составляли украинцы, 22 — поляки, 6 — евреи. По третьему разделу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1795 г. к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Австрии отошла Западная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Галичина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вместе с Восточной составила особый «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коронный край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под названием «Королевство Галиции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Лодомерии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Официальным центром области стал г.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Львов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Лемберг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Ведущие позиции в культурной и экономической жизни региона сохраняла польская и полонизированная местная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шляхта.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6876256" y="6381328"/>
            <a:ext cx="648072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1026</TotalTime>
  <Words>5571</Words>
  <Application>Microsoft Office PowerPoint</Application>
  <PresentationFormat>Экран (4:3)</PresentationFormat>
  <Paragraphs>444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Times New Roman</vt:lpstr>
      <vt:lpstr>Verdana</vt:lpstr>
      <vt:lpstr>Wingdings 2</vt:lpstr>
      <vt:lpstr>Яркая</vt:lpstr>
      <vt:lpstr>Западноукраинские земли во второй половине XVII—XVIII в.</vt:lpstr>
      <vt:lpstr>Оглавление</vt:lpstr>
      <vt:lpstr>Присоединение региона к Австрийской империи</vt:lpstr>
      <vt:lpstr>Закарпатье</vt:lpstr>
      <vt:lpstr>Буковина</vt:lpstr>
      <vt:lpstr>Презентация PowerPoint</vt:lpstr>
      <vt:lpstr>Галичина</vt:lpstr>
      <vt:lpstr>Презентация PowerPoint</vt:lpstr>
      <vt:lpstr>Разделы Речи Посполитой</vt:lpstr>
      <vt:lpstr>Презентация PowerPoint</vt:lpstr>
      <vt:lpstr>Крепостное право в Западной Украине</vt:lpstr>
      <vt:lpstr>Презентация PowerPoint</vt:lpstr>
      <vt:lpstr>Восстание Ференца II Ракоци</vt:lpstr>
      <vt:lpstr>Ход восстания </vt:lpstr>
      <vt:lpstr>Движение опришек</vt:lpstr>
      <vt:lpstr>Презентация PowerPoint</vt:lpstr>
      <vt:lpstr>Григорий Пинтя (Хоробрый)</vt:lpstr>
      <vt:lpstr>Презентация PowerPoint</vt:lpstr>
      <vt:lpstr>Олекс Довбуш</vt:lpstr>
      <vt:lpstr>Итоги восстания</vt:lpstr>
      <vt:lpstr>Религиозно-духовная жизнь в Буковине в XVII—XVIII вв.</vt:lpstr>
      <vt:lpstr>Презентация PowerPoint</vt:lpstr>
      <vt:lpstr>Презентация PowerPoint</vt:lpstr>
      <vt:lpstr>Секуляризация церковных земель </vt:lpstr>
      <vt:lpstr>Религиозно-духовная жизнь в Галичине в XVII—XVIII вв.</vt:lpstr>
      <vt:lpstr>Презентация PowerPoint</vt:lpstr>
      <vt:lpstr>Презентация PowerPoint</vt:lpstr>
      <vt:lpstr>Презентация PowerPoint</vt:lpstr>
      <vt:lpstr>Презентация PowerPoint</vt:lpstr>
      <vt:lpstr>Усиление позиций униатской церкви в Галичине и Закарпатье в XVIII в.</vt:lpstr>
      <vt:lpstr>Презентация PowerPoint</vt:lpstr>
      <vt:lpstr>Презентация PowerPoint</vt:lpstr>
      <vt:lpstr>Униатство в Галичине и Правобережной Украине</vt:lpstr>
      <vt:lpstr>Презентация PowerPoint</vt:lpstr>
      <vt:lpstr>Презентация PowerPoint</vt:lpstr>
      <vt:lpstr>Социально-экономические процессы и политика «просвещенного абсолютизма» в Западной Украине в XVIII в</vt:lpstr>
      <vt:lpstr>Презентация PowerPoint</vt:lpstr>
      <vt:lpstr>Презентация PowerPoint</vt:lpstr>
      <vt:lpstr> Крупнейшие города Западной Украины </vt:lpstr>
      <vt:lpstr>Презентация PowerPoint</vt:lpstr>
      <vt:lpstr>Презентация PowerPoint</vt:lpstr>
      <vt:lpstr>Реформы Марии -Терезии</vt:lpstr>
      <vt:lpstr>Презентация PowerPoint</vt:lpstr>
      <vt:lpstr>Реформирование системы образования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Западноукраинские земли во второй половине XVII—XVIII в.</dc:title>
  <dc:creator>ира</dc:creator>
  <cp:lastModifiedBy>onza.by</cp:lastModifiedBy>
  <cp:revision>75</cp:revision>
  <dcterms:created xsi:type="dcterms:W3CDTF">2013-06-14T13:44:10Z</dcterms:created>
  <dcterms:modified xsi:type="dcterms:W3CDTF">2017-11-21T12:30:23Z</dcterms:modified>
</cp:coreProperties>
</file>