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E23A-2C28-4A84-9288-14DA961D4F96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2C83F-1F4C-4E17-882D-AE6A1BCC5C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9F05A8-BBF3-48C5-9737-963A4A6482D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68A054-1131-454C-9E5A-5C518C96B2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3077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Правобережная Украина во второй половине XVII — XVIII в.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1012" y="5157192"/>
            <a:ext cx="9144000" cy="553998"/>
          </a:xfrm>
          <a:prstGeom prst="rect">
            <a:avLst/>
          </a:prstGeom>
          <a:solidFill>
            <a:srgbClr val="FFFF00">
              <a:alpha val="99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500" b="1" dirty="0">
                <a:solidFill>
                  <a:srgbClr val="002060"/>
                </a:solidFill>
              </a:rPr>
              <a:t>в</a:t>
            </a:r>
            <a:r>
              <a:rPr lang="ru-RU" sz="1500" b="1" dirty="0" smtClean="0">
                <a:solidFill>
                  <a:srgbClr val="002060"/>
                </a:solidFill>
              </a:rPr>
              <a:t>ыполнил студент </a:t>
            </a:r>
            <a:r>
              <a:rPr lang="ru-RU" sz="1500" b="1" dirty="0" err="1" smtClean="0">
                <a:solidFill>
                  <a:srgbClr val="002060"/>
                </a:solidFill>
              </a:rPr>
              <a:t>Нехвядович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А.В</a:t>
            </a:r>
            <a:r>
              <a:rPr lang="be-BY" sz="1500" b="1" dirty="0" smtClean="0">
                <a:solidFill>
                  <a:srgbClr val="002060"/>
                </a:solidFill>
              </a:rPr>
              <a:t>.; </a:t>
            </a:r>
            <a:r>
              <a:rPr lang="be-BY" sz="1500" b="1" dirty="0" smtClean="0">
                <a:solidFill>
                  <a:srgbClr val="002060"/>
                </a:solidFill>
              </a:rPr>
              <a:t>по тексту, консультант </a:t>
            </a:r>
            <a:r>
              <a:rPr lang="be-BY" sz="1500" b="1" dirty="0">
                <a:solidFill>
                  <a:srgbClr val="002060"/>
                </a:solidFill>
              </a:rPr>
              <a:t>по информационной практике и </a:t>
            </a:r>
            <a:r>
              <a:rPr lang="be-BY" sz="1500" b="1" dirty="0" smtClean="0">
                <a:solidFill>
                  <a:srgbClr val="002060"/>
                </a:solidFill>
              </a:rPr>
              <a:t>научный редактор </a:t>
            </a:r>
            <a:r>
              <a:rPr lang="be-BY" sz="1500" b="1" dirty="0">
                <a:solidFill>
                  <a:srgbClr val="002060"/>
                </a:solidFill>
              </a:rPr>
              <a:t>Кохнович В.А.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456384" cy="5404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66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Николай Иванович Костомаров</a:t>
            </a:r>
            <a:r>
              <a:rPr lang="ru-RU" b="1" dirty="0" smtClean="0"/>
              <a:t> ( 1817 – 1885 г.)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60648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Историческая наука не имеет единого подхода к определению внутренней сущности и хронологических рамок эпохи «Руины». Первым этот термин употребил историк Н. И. Костомаров в 1884 г. Он связывал «руину» с правлением трех гетманов Левобережья (И. </a:t>
            </a:r>
            <a:r>
              <a:rPr lang="ru-RU" sz="2400" dirty="0" err="1"/>
              <a:t>Брюховецкого</a:t>
            </a:r>
            <a:r>
              <a:rPr lang="ru-RU" sz="2400" dirty="0"/>
              <a:t>, Д. Многогрешного, И. Самойловича), которые являлись ставленниками Москвы и разрушали </a:t>
            </a:r>
            <a:r>
              <a:rPr lang="ru-RU" sz="2400" dirty="0" smtClean="0"/>
              <a:t>единство </a:t>
            </a:r>
            <a:r>
              <a:rPr lang="ru-RU" sz="2400" dirty="0"/>
              <a:t>Украины.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43508" y="6155845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638897" cy="5283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544326"/>
            <a:ext cx="363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Вячеслав Казимирович Липинский</a:t>
            </a:r>
            <a:r>
              <a:rPr lang="ru-RU" b="1" dirty="0" smtClean="0"/>
              <a:t> ( 1882- 1931 г.)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260648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Липинский</a:t>
            </a:r>
            <a:r>
              <a:rPr lang="ru-RU" sz="2400" dirty="0" smtClean="0"/>
              <a:t> - украинский</a:t>
            </a:r>
            <a:r>
              <a:rPr lang="ru-RU" sz="2400" dirty="0"/>
              <a:t> политический деятель, историк, публицист. Один из идеологов «Гетманского </a:t>
            </a:r>
            <a:r>
              <a:rPr lang="ru-RU" sz="2400" dirty="0" smtClean="0"/>
              <a:t>движения», связывал </a:t>
            </a:r>
            <a:r>
              <a:rPr lang="ru-RU" sz="2400" dirty="0"/>
              <a:t>начало «Руины» с противостоянием в старшинской среде после смерти Б. Хмельницкого, с менталитетом и деятельностью самой украинской казацкой элиты. </a:t>
            </a: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Гетман П. Тетеря. Утверждение польского владычества на Правобережье.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248472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85184"/>
            <a:ext cx="42484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dirty="0" smtClean="0"/>
              <a:t>Павел Иванович Тетеря</a:t>
            </a:r>
            <a:r>
              <a:rPr lang="ru-RU" sz="1700" b="1" dirty="0" smtClean="0"/>
              <a:t> ( 1620 – 1670 г.) </a:t>
            </a:r>
            <a:endParaRPr lang="ru-RU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4680012" y="836712"/>
            <a:ext cx="4068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свержения Ю. Хмельницкого с гетманства в условиях разногласий и волнений по всей Украине особый вес приобрел на Правобережье бывший </a:t>
            </a:r>
            <a:r>
              <a:rPr lang="ru-RU" sz="2000" dirty="0" err="1"/>
              <a:t>переяславский</a:t>
            </a:r>
            <a:r>
              <a:rPr lang="ru-RU" sz="2000" dirty="0"/>
              <a:t> полковник Павел Тетеря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О происхождении Павла Тетери не сохранилось достоверных сведений. Год рождения Тетери неизвестен. Полное имя и фамилия будущего гетмана звучали: Павел Иванович </a:t>
            </a:r>
            <a:r>
              <a:rPr lang="ru-RU" sz="2000" dirty="0" err="1"/>
              <a:t>Моржковский</a:t>
            </a:r>
            <a:r>
              <a:rPr lang="ru-RU" sz="2000" dirty="0"/>
              <a:t>-Тетеря. Тетеря — это казацкое прозвище. В казацком реестре 1649 года он записан ещё как </a:t>
            </a:r>
            <a:r>
              <a:rPr lang="ru-RU" sz="2000" dirty="0" err="1"/>
              <a:t>Моржковский</a:t>
            </a:r>
            <a:r>
              <a:rPr lang="ru-RU" sz="2000" dirty="0"/>
              <a:t>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78"/>
            <a:ext cx="3024336" cy="4430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9578"/>
            <a:ext cx="3511332" cy="4430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4788141"/>
            <a:ext cx="351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Остап Гоголь ( умер 1679 г.)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788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 </a:t>
            </a:r>
            <a:r>
              <a:rPr lang="ru-RU" dirty="0" err="1" smtClean="0"/>
              <a:t>Богун</a:t>
            </a:r>
            <a:r>
              <a:rPr lang="ru-RU" dirty="0" smtClean="0"/>
              <a:t> (1618 – 1664 г.)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6368" y="5176299"/>
            <a:ext cx="833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«</a:t>
            </a:r>
            <a:r>
              <a:rPr lang="ru-RU" dirty="0" err="1" smtClean="0"/>
              <a:t>куровского</a:t>
            </a:r>
            <a:r>
              <a:rPr lang="ru-RU" dirty="0" smtClean="0"/>
              <a:t> соглашения» , авторитет </a:t>
            </a:r>
            <a:r>
              <a:rPr lang="ru-RU" dirty="0"/>
              <a:t>П. Тетери в Украине оказался сильно подорванным. Ряд видных старшин (наказной гетман И. </a:t>
            </a:r>
            <a:r>
              <a:rPr lang="ru-RU" dirty="0" err="1"/>
              <a:t>Богун</a:t>
            </a:r>
            <a:r>
              <a:rPr lang="ru-RU" dirty="0"/>
              <a:t>, запорожский кошевой И. Сирко, полковники Г. </a:t>
            </a:r>
            <a:r>
              <a:rPr lang="ru-RU" dirty="0" err="1"/>
              <a:t>Гуляницкий</a:t>
            </a:r>
            <a:r>
              <a:rPr lang="ru-RU" dirty="0"/>
              <a:t> и О. Гоголь) и киевский митрополит И. </a:t>
            </a:r>
            <a:r>
              <a:rPr lang="ru-RU" dirty="0" err="1"/>
              <a:t>Тукальский</a:t>
            </a:r>
            <a:r>
              <a:rPr lang="ru-RU" dirty="0"/>
              <a:t> составили заговор с целью его свержения.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48292" y="616598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698315" cy="508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5" y="5273824"/>
            <a:ext cx="369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Иван Сирко (1610 – 1680 г.)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98288" y="175569"/>
            <a:ext cx="4718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Правобережье вновь разгорелась борьба за гетманство, в которой свои претензии заявили В. Дрозденко, И. Сирко, а также чигиринский полковник Степан Опара, опиравшийся на поддержку крымского хана. 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4350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677" y="260648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С. </a:t>
            </a:r>
            <a:r>
              <a:rPr lang="ru-RU" sz="2400" dirty="0" smtClean="0"/>
              <a:t>Опара (</a:t>
            </a:r>
            <a:r>
              <a:rPr lang="ru-RU" sz="2400" dirty="0"/>
              <a:t>гетман Войска Запорожского в 1665 году, полковник чигиринского полка в 1661 </a:t>
            </a:r>
            <a:r>
              <a:rPr lang="ru-RU" sz="2400" dirty="0" smtClean="0"/>
              <a:t>году) </a:t>
            </a:r>
            <a:r>
              <a:rPr lang="ru-RU" sz="2400" dirty="0"/>
              <a:t>стал вести переговоры о переходе на сторону польского короля, но в августе 1665 г. был схвачен старшинами во главе с генеральным обозным П. Дорошенко и выдан татарам.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32996" y="6211238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3" y="260648"/>
            <a:ext cx="3816424" cy="508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016" y="537666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Степан Опара</a:t>
            </a:r>
            <a:r>
              <a:rPr lang="ru-RU" b="1" dirty="0" smtClean="0"/>
              <a:t> (умер 1665 г.)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Гетман П. Дорошенко. Переход в османское подданство и </a:t>
            </a:r>
            <a:r>
              <a:rPr lang="ru-RU" sz="2400" dirty="0" err="1"/>
              <a:t>по-пытки</a:t>
            </a:r>
            <a:r>
              <a:rPr lang="ru-RU" sz="2400" dirty="0"/>
              <a:t> «собирания» украинских земель.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0" y="1091645"/>
            <a:ext cx="2887762" cy="4339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441434"/>
            <a:ext cx="2959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Пётр Дорошенко </a:t>
            </a:r>
          </a:p>
          <a:p>
            <a:pPr algn="ctr"/>
            <a:r>
              <a:rPr lang="ru-RU" sz="2000" dirty="0" smtClean="0"/>
              <a:t>( 1627 – 1698 г.)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091645"/>
            <a:ext cx="46085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Петр Дорошенко, внук из-</a:t>
            </a:r>
            <a:r>
              <a:rPr lang="ru-RU" sz="2400" dirty="0" err="1"/>
              <a:t>вестного</a:t>
            </a:r>
            <a:r>
              <a:rPr lang="ru-RU" sz="2400" dirty="0"/>
              <a:t> гетмана реестровых казаков в 1620-е гг. Михаила Дорошенко, в 1647 г. примкнул к Б. Хмельницкому. Он прошел все ступени военной службы, был </a:t>
            </a:r>
            <a:r>
              <a:rPr lang="ru-RU" sz="2400" dirty="0" err="1"/>
              <a:t>прилуцким</a:t>
            </a:r>
            <a:r>
              <a:rPr lang="ru-RU" sz="2400" dirty="0"/>
              <a:t>, затем черкасским и чигиринским полковником. При гетмане П. Тетере стал генеральным есаулом. </a:t>
            </a:r>
          </a:p>
          <a:p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419475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332656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ултан </a:t>
            </a:r>
            <a:r>
              <a:rPr lang="ru-RU" sz="2400" dirty="0" err="1"/>
              <a:t>Мехмед</a:t>
            </a:r>
            <a:r>
              <a:rPr lang="ru-RU" sz="2400" dirty="0"/>
              <a:t> </a:t>
            </a:r>
            <a:r>
              <a:rPr lang="ru-RU" sz="2400" dirty="0" smtClean="0"/>
              <a:t>IV (</a:t>
            </a:r>
            <a:r>
              <a:rPr lang="ru-RU" sz="2400" dirty="0"/>
              <a:t>19й османский султан, правивший в </a:t>
            </a:r>
            <a:r>
              <a:rPr lang="ru-RU" sz="2400" dirty="0" smtClean="0"/>
              <a:t>1648—1687) </a:t>
            </a:r>
            <a:r>
              <a:rPr lang="ru-RU" sz="2400" dirty="0"/>
              <a:t>в июле 1667 г. получил от украинского посольства во главе с М. </a:t>
            </a:r>
            <a:r>
              <a:rPr lang="ru-RU" sz="2400" dirty="0" err="1"/>
              <a:t>Раткевичем</a:t>
            </a:r>
            <a:r>
              <a:rPr lang="ru-RU" sz="2400" dirty="0"/>
              <a:t>-Портянкой заверение в вассальном подданстве Правобережья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095156"/>
            <a:ext cx="341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Мехмед </a:t>
            </a:r>
            <a:r>
              <a:rPr lang="en-US" sz="2000" b="1" dirty="0" smtClean="0"/>
              <a:t>IV</a:t>
            </a:r>
            <a:r>
              <a:rPr lang="ru-RU" sz="2000" b="1" dirty="0" smtClean="0"/>
              <a:t> (1642 – 1693 г.)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Раскол на </a:t>
            </a:r>
            <a:r>
              <a:rPr lang="ru-RU" sz="2400" dirty="0" smtClean="0"/>
              <a:t>Правобережье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19592"/>
            <a:ext cx="3312368" cy="4435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81959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Объединению Украины сильное </a:t>
            </a:r>
            <a:r>
              <a:rPr lang="ru-RU" sz="2400" dirty="0" err="1"/>
              <a:t>проти-водействие</a:t>
            </a:r>
            <a:r>
              <a:rPr lang="ru-RU" sz="2400" dirty="0"/>
              <a:t> оказывали Речь </a:t>
            </a:r>
            <a:r>
              <a:rPr lang="ru-RU" sz="2400" dirty="0" err="1"/>
              <a:t>Посполитая</a:t>
            </a:r>
            <a:r>
              <a:rPr lang="ru-RU" sz="2400" dirty="0"/>
              <a:t>, Крым и Россия. Так, в июне 1668 г. поляки начали наступление на </a:t>
            </a:r>
            <a:r>
              <a:rPr lang="ru-RU" sz="2400" dirty="0" err="1"/>
              <a:t>Кальницкий</a:t>
            </a:r>
            <a:r>
              <a:rPr lang="ru-RU" sz="2400" dirty="0"/>
              <a:t> и </a:t>
            </a:r>
            <a:r>
              <a:rPr lang="ru-RU" sz="2400" dirty="0" err="1"/>
              <a:t>Поволочский</a:t>
            </a:r>
            <a:r>
              <a:rPr lang="ru-RU" sz="2400" dirty="0"/>
              <a:t> полки, поддержали притязания М. Ханенко </a:t>
            </a:r>
            <a:r>
              <a:rPr lang="ru-RU" sz="2400" dirty="0" smtClean="0"/>
              <a:t>на </a:t>
            </a:r>
            <a:r>
              <a:rPr lang="ru-RU" sz="2400" dirty="0"/>
              <a:t>гетманство.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3732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Михаил Степанович Ханенко</a:t>
            </a:r>
            <a:r>
              <a:rPr lang="ru-RU" b="1" dirty="0" smtClean="0"/>
              <a:t> ( 1620 – 1680 г.)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538"/>
            <a:ext cx="3375819" cy="4501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371538"/>
            <a:ext cx="4608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Татары и запорожцы грабили население Правобережья, захватывали ясырь. Это вынудило П. Дорошенко поспешно выступить на правый берег, чем не преминула воспользоваться Россия: она попыталась договориться с гетманом о переходе в российское подданство, но затем сделала ставку на левобережную старшину и пошла на долгосрочный компромисс с нею. Так, старшине были гарантированы широкие права и гетманом на генеральной раде в Глухове (март 1669 г.) был избран Д. Многогрешный.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3375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Демьян Игнатьевич </a:t>
            </a:r>
            <a:r>
              <a:rPr lang="ru-RU" b="1" dirty="0" smtClean="0"/>
              <a:t>Многогрешный </a:t>
            </a:r>
          </a:p>
          <a:p>
            <a:pPr algn="ctr"/>
            <a:r>
              <a:rPr lang="ru-RU" b="1" dirty="0" smtClean="0"/>
              <a:t>( 1631 – 1703 г.)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Внутри- </a:t>
            </a:r>
            <a:r>
              <a:rPr lang="ru-RU" sz="1600" dirty="0"/>
              <a:t>и внешнеполитические факторы в судьбе украинского народа. </a:t>
            </a:r>
            <a:endParaRPr lang="ru-RU" sz="1600" dirty="0" smtClean="0"/>
          </a:p>
          <a:p>
            <a:pPr marL="457200" indent="-457200">
              <a:buAutoNum type="arabicPeriod"/>
            </a:pPr>
            <a:r>
              <a:rPr lang="ru-RU" sz="1600" dirty="0"/>
              <a:t>Обособление </a:t>
            </a:r>
            <a:r>
              <a:rPr lang="ru-RU" sz="1600" dirty="0" smtClean="0"/>
              <a:t>Правобережья.</a:t>
            </a:r>
          </a:p>
          <a:p>
            <a:pPr marL="457200" indent="-457200">
              <a:buAutoNum type="arabicPeriod"/>
            </a:pPr>
            <a:r>
              <a:rPr lang="ru-RU" sz="1600" dirty="0"/>
              <a:t>Гетман П. Тетеря. Утверждение польского владычества на Правобережье. </a:t>
            </a: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Гетман П. Дорошенко. Переход в османское подданство и </a:t>
            </a:r>
            <a:r>
              <a:rPr lang="ru-RU" sz="1600" dirty="0" err="1" smtClean="0"/>
              <a:t>по-пытки</a:t>
            </a:r>
            <a:r>
              <a:rPr lang="ru-RU" sz="1600" dirty="0" smtClean="0"/>
              <a:t> «собирания» украинских земель.</a:t>
            </a:r>
          </a:p>
          <a:p>
            <a:pPr marL="457200" indent="-457200">
              <a:buAutoNum type="arabicPeriod"/>
            </a:pPr>
            <a:r>
              <a:rPr lang="ru-RU" sz="1600" dirty="0"/>
              <a:t>Раскол на </a:t>
            </a:r>
            <a:r>
              <a:rPr lang="ru-RU" sz="1600" dirty="0" smtClean="0"/>
              <a:t>Правобережье.</a:t>
            </a:r>
          </a:p>
          <a:p>
            <a:pPr marL="457200" indent="-457200">
              <a:buAutoNum type="arabicPeriod"/>
            </a:pPr>
            <a:r>
              <a:rPr lang="ru-RU" sz="1600" dirty="0"/>
              <a:t>Борьба за протекторат над украинскими землями в 70-е гг. XVII в. </a:t>
            </a:r>
            <a:endParaRPr lang="ru-RU" sz="1600" dirty="0" smtClean="0"/>
          </a:p>
          <a:p>
            <a:pPr marL="457200" indent="-457200">
              <a:buAutoNum type="arabicPeriod"/>
            </a:pPr>
            <a:r>
              <a:rPr lang="ru-RU" sz="1600" dirty="0"/>
              <a:t>«Ханская </a:t>
            </a:r>
            <a:r>
              <a:rPr lang="ru-RU" sz="1600" dirty="0" smtClean="0"/>
              <a:t>Украина.»</a:t>
            </a:r>
          </a:p>
          <a:p>
            <a:pPr marL="457200" indent="-457200">
              <a:buAutoNum type="arabicPeriod"/>
            </a:pPr>
            <a:r>
              <a:rPr lang="ru-RU" sz="1600" dirty="0"/>
              <a:t>Правобережное казачество под контролем польского короля</a:t>
            </a:r>
            <a:r>
              <a:rPr lang="ru-RU" sz="1600" dirty="0" smtClean="0"/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1600" dirty="0"/>
              <a:t>Правобережное казачество на рубеже XVII—XVIII вв. </a:t>
            </a:r>
            <a:r>
              <a:rPr lang="ru-RU" sz="1600" dirty="0" err="1"/>
              <a:t>Палиивщина</a:t>
            </a:r>
            <a:r>
              <a:rPr lang="ru-RU" sz="1600" dirty="0"/>
              <a:t>. </a:t>
            </a: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/>
              <a:t>Гетман в изгнании Ф. Орлик, или Правобережье в системе международных противоречий 1709—1714 гг. </a:t>
            </a: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/>
              <a:t>Церковно-религиозные противоречия на Правобережной Украине. </a:t>
            </a:r>
          </a:p>
          <a:p>
            <a:pPr marL="457200" indent="-457200">
              <a:buFontTx/>
              <a:buAutoNum type="arabicPeriod"/>
            </a:pPr>
            <a:r>
              <a:rPr lang="ru-RU" sz="1600" dirty="0"/>
              <a:t>Диссидентский вопрос, действия конфедератов и положение украинского населения в Речи </a:t>
            </a:r>
            <a:r>
              <a:rPr lang="ru-RU" sz="1600" dirty="0" err="1"/>
              <a:t>Посполитой</a:t>
            </a:r>
            <a:r>
              <a:rPr lang="ru-RU" sz="1600" dirty="0"/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1600" dirty="0"/>
              <a:t>Гайдамацкое движение в Украине в XVIII в.</a:t>
            </a:r>
          </a:p>
          <a:p>
            <a:pPr marL="457200" indent="-457200">
              <a:buFontTx/>
              <a:buAutoNum type="arabicPeriod"/>
            </a:pPr>
            <a:r>
              <a:rPr lang="ru-RU" sz="1600" dirty="0" err="1"/>
              <a:t>Колиивщина</a:t>
            </a:r>
            <a:endParaRPr lang="ru-RU" sz="1600" dirty="0"/>
          </a:p>
          <a:p>
            <a:pPr marL="457200" indent="-457200">
              <a:buFontTx/>
              <a:buAutoNum type="arabicPeriod"/>
            </a:pPr>
            <a:endParaRPr lang="ru-RU" sz="1600" dirty="0"/>
          </a:p>
          <a:p>
            <a:pPr marL="457200" indent="-457200">
              <a:buFontTx/>
              <a:buAutoNum type="arabicPeriod"/>
            </a:pPr>
            <a:r>
              <a:rPr lang="ru-RU" sz="1600" dirty="0"/>
              <a:t>Разделы Речи </a:t>
            </a:r>
            <a:r>
              <a:rPr lang="ru-RU" sz="1600" dirty="0" err="1"/>
              <a:t>Посполитой</a:t>
            </a:r>
            <a:r>
              <a:rPr lang="ru-RU" sz="1600" dirty="0"/>
              <a:t> и включение Правобережной Украины в состав России.</a:t>
            </a:r>
          </a:p>
          <a:p>
            <a:pPr marL="457200" indent="-457200">
              <a:buAutoNum type="arabicPeriod"/>
            </a:pPr>
            <a:endParaRPr lang="ru-RU" sz="16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712" y="2606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Борьба за протекторат над украинскими землями в 70-е гг. XVII 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1645"/>
            <a:ext cx="3640038" cy="3834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85184"/>
            <a:ext cx="364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Ян </a:t>
            </a:r>
            <a:r>
              <a:rPr lang="ru-RU" dirty="0" err="1" smtClean="0"/>
              <a:t>Собеский</a:t>
            </a:r>
            <a:r>
              <a:rPr lang="ru-RU" dirty="0" smtClean="0"/>
              <a:t> (1629 – 1696 г.)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091645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Первым в июле 1671 г. с 7-тыс. войском на Подолье выступил ко-</a:t>
            </a:r>
            <a:r>
              <a:rPr lang="ru-RU" sz="2400" dirty="0" err="1"/>
              <a:t>ронный</a:t>
            </a:r>
            <a:r>
              <a:rPr lang="ru-RU" sz="2400" dirty="0"/>
              <a:t> гетман Я. </a:t>
            </a:r>
            <a:r>
              <a:rPr lang="ru-RU" sz="2400" dirty="0" err="1"/>
              <a:t>Собеский</a:t>
            </a:r>
            <a:r>
              <a:rPr lang="ru-RU" sz="2400" dirty="0"/>
              <a:t>. Тогда же П. Дорошенко осадил Белую Церковь. Польские войска подступили к Брацлаву, где в августе разбили татар. После этого ими были заняты Немиров, Батог, </a:t>
            </a:r>
            <a:r>
              <a:rPr lang="ru-RU" sz="2400" dirty="0" err="1"/>
              <a:t>Браилов</a:t>
            </a:r>
            <a:r>
              <a:rPr lang="ru-RU" sz="2400" dirty="0"/>
              <a:t>, Винница.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8" y="332656"/>
            <a:ext cx="3672408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976" y="5229200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Иван Самойлович </a:t>
            </a:r>
          </a:p>
          <a:p>
            <a:pPr algn="ctr"/>
            <a:r>
              <a:rPr lang="ru-RU" sz="2000" dirty="0" smtClean="0"/>
              <a:t>1630-е – 1690 г.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июне 1673 г. на генеральной раде в </a:t>
            </a:r>
            <a:r>
              <a:rPr lang="ru-RU" sz="2400" dirty="0" err="1"/>
              <a:t>Корсуне</a:t>
            </a:r>
            <a:r>
              <a:rPr lang="ru-RU" sz="2400" dirty="0"/>
              <a:t> Уманский полк вновь объявил о своем переходе к М. Ханенко. Затем к нему примкнул ряд полков, а также некоторые полки начали вести переговоры о переходе под протекцию российского царя и установили связи с левобережным гетманом И. </a:t>
            </a:r>
            <a:r>
              <a:rPr lang="ru-RU" sz="2400" dirty="0" smtClean="0"/>
              <a:t>Самойловичем(</a:t>
            </a:r>
            <a:r>
              <a:rPr lang="ru-RU" sz="2400" dirty="0"/>
              <a:t>гетман Войска Запорожского  с 1672 по 1687 </a:t>
            </a:r>
            <a:r>
              <a:rPr lang="ru-RU" sz="2400" dirty="0" err="1" smtClean="0"/>
              <a:t>г.Преемник</a:t>
            </a:r>
            <a:r>
              <a:rPr lang="ru-RU" sz="2400" dirty="0" smtClean="0"/>
              <a:t> </a:t>
            </a:r>
            <a:r>
              <a:rPr lang="ru-RU" sz="2400" dirty="0"/>
              <a:t>гетмана Демьяна </a:t>
            </a:r>
            <a:r>
              <a:rPr lang="ru-RU" sz="2400" dirty="0" smtClean="0"/>
              <a:t>Многогрешного).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0" y="260648"/>
            <a:ext cx="3281394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57" y="527292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Остап Гоголь </a:t>
            </a:r>
          </a:p>
          <a:p>
            <a:pPr algn="ctr"/>
            <a:r>
              <a:rPr lang="ru-RU" sz="2000" dirty="0" smtClean="0"/>
              <a:t>(умер 1679 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260648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ноябре 1674 г. под предводительством короля Речи </a:t>
            </a:r>
            <a:r>
              <a:rPr lang="ru-RU" sz="2000" dirty="0" err="1"/>
              <a:t>Посполитой</a:t>
            </a:r>
            <a:r>
              <a:rPr lang="ru-RU" sz="2000" dirty="0"/>
              <a:t> Яна III </a:t>
            </a:r>
            <a:r>
              <a:rPr lang="ru-RU" sz="2000" dirty="0" err="1"/>
              <a:t>Собеского</a:t>
            </a:r>
            <a:r>
              <a:rPr lang="ru-RU" sz="2000" dirty="0"/>
              <a:t> польские войска при поддержке части местного населения начали наступление и заняли Немиров, </a:t>
            </a:r>
            <a:r>
              <a:rPr lang="ru-RU" sz="2000" dirty="0" err="1"/>
              <a:t>Кальник</a:t>
            </a:r>
            <a:r>
              <a:rPr lang="ru-RU" sz="2000" dirty="0"/>
              <a:t>, Могилев и всю </a:t>
            </a:r>
            <a:r>
              <a:rPr lang="ru-RU" sz="2000" dirty="0" err="1"/>
              <a:t>Брацлавщину</a:t>
            </a:r>
            <a:r>
              <a:rPr lang="ru-RU" sz="2000" dirty="0"/>
              <a:t>. После очередных неудачных переговоров с П. Дорошенко король, не согласившийся на существование украинской автономии в составе Речи </a:t>
            </a:r>
            <a:r>
              <a:rPr lang="ru-RU" sz="2000" dirty="0" err="1"/>
              <a:t>Посполитой</a:t>
            </a:r>
            <a:r>
              <a:rPr lang="ru-RU" sz="2000" dirty="0"/>
              <a:t>, пошел на назначение в апреле 1675 г. подольского полковника О. Гоголя наказным гетманом в Украине.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257132" cy="5015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332656"/>
            <a:ext cx="446449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Первенство Турции в Украине оспаривала также Россия и </a:t>
            </a:r>
            <a:r>
              <a:rPr lang="ru-RU" sz="2100" dirty="0" err="1"/>
              <a:t>продол</a:t>
            </a:r>
            <a:r>
              <a:rPr lang="ru-RU" sz="2100" dirty="0"/>
              <a:t>-жала до 1681 г. борьбу с османами</a:t>
            </a:r>
            <a:r>
              <a:rPr lang="ru-RU" sz="2100" dirty="0" smtClean="0"/>
              <a:t>.</a:t>
            </a:r>
            <a:r>
              <a:rPr lang="ru-RU" sz="2100" dirty="0"/>
              <a:t> В июне 1677 г. 160-тыс. турецко-татарская армия Ибрагима-паши вторглась в Украину и в августе осадила Чигирин. </a:t>
            </a:r>
            <a:r>
              <a:rPr lang="ru-RU" sz="2100" dirty="0" smtClean="0"/>
              <a:t>В </a:t>
            </a:r>
            <a:r>
              <a:rPr lang="ru-RU" sz="2100" dirty="0"/>
              <a:t>июле 1678 г. российско-казацкие войска попытались укрепить Чигирин, но когда к городу подошла 200-тыс. турецко-татарская армия во главе с великим визирем Кара-Мустафой, они оставили крепость и ушли на левый берег Днепра, осуществив туда же «великий сгон» населения. </a:t>
            </a:r>
          </a:p>
          <a:p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32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Кар</a:t>
            </a:r>
            <a:r>
              <a:rPr lang="ru-RU" b="1" dirty="0" smtClean="0"/>
              <a:t>а</a:t>
            </a:r>
            <a:r>
              <a:rPr lang="vi-VN" b="1" dirty="0" smtClean="0"/>
              <a:t>-Мустафа</a:t>
            </a:r>
            <a:r>
              <a:rPr lang="ru-RU" b="1" dirty="0" smtClean="0"/>
              <a:t> (1634 – 1683 г.)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65748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188640"/>
            <a:ext cx="42484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 декабря 1678 г. при посредничестве молдавского господаря Г. </a:t>
            </a:r>
            <a:r>
              <a:rPr lang="ru-RU" sz="2200" dirty="0" smtClean="0"/>
              <a:t>Дуки (</a:t>
            </a:r>
            <a:r>
              <a:rPr lang="ru-RU" sz="2200" dirty="0"/>
              <a:t> господарь Молдавского княжества с 11 </a:t>
            </a:r>
            <a:r>
              <a:rPr lang="ru-RU" sz="2200" dirty="0" smtClean="0"/>
              <a:t>сентября 1665</a:t>
            </a:r>
            <a:r>
              <a:rPr lang="ru-RU" sz="2200" dirty="0"/>
              <a:t> по 21 мая 1666 </a:t>
            </a:r>
            <a:r>
              <a:rPr lang="ru-RU" sz="2200" dirty="0" smtClean="0"/>
              <a:t>года) </a:t>
            </a:r>
            <a:r>
              <a:rPr lang="ru-RU" sz="2200" dirty="0"/>
              <a:t>начались переговоры султана и царя о мире на условиях удержания сторонами контролируемых на момент переговоров территорий. В январе 1681 г. в г. Бахчисарае Россия заключила договор с Турцией и Крымом о перемирии на 20 лет.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07005"/>
            <a:ext cx="356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Георгий </a:t>
            </a:r>
            <a:r>
              <a:rPr lang="ru-RU" sz="2000" dirty="0" err="1" smtClean="0"/>
              <a:t>Дука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(почтовая марка Молдовы)</a:t>
            </a:r>
            <a:endParaRPr lang="ru-RU" sz="20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12395" y="6160948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84376" cy="5039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Государственным </a:t>
            </a:r>
            <a:r>
              <a:rPr lang="ru-RU" sz="2400" dirty="0"/>
              <a:t>образованием «турецкой Украины» стало т. н. «княжество </a:t>
            </a:r>
            <a:r>
              <a:rPr lang="ru-RU" sz="2400" dirty="0" err="1"/>
              <a:t>Сарматия</a:t>
            </a:r>
            <a:r>
              <a:rPr lang="ru-RU" sz="2400" dirty="0"/>
              <a:t>». Во главе его стал в 1676 г. Ю. Хмельницкий</a:t>
            </a:r>
            <a:r>
              <a:rPr lang="ru-RU" sz="2400" dirty="0" smtClean="0"/>
              <a:t>. </a:t>
            </a:r>
            <a:r>
              <a:rPr lang="ru-RU" sz="2400" dirty="0"/>
              <a:t>Он дважды избирался на гетманство после смерти своего отца, но в январе 1663 г. уступил бунчук польскому ставленнику П. Тетере.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28204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Юрий Богданович</a:t>
            </a:r>
            <a:r>
              <a:rPr lang="ru-RU" sz="2000" dirty="0" smtClean="0"/>
              <a:t> Хмельницкий (1641 – 1685 г.)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4154"/>
            <a:ext cx="3384376" cy="4789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728" y="543336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Степан </a:t>
            </a:r>
            <a:r>
              <a:rPr lang="ru-RU" sz="2000" b="1" dirty="0" smtClean="0"/>
              <a:t>Куницкий ( 1640 – 1684 г.)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886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«Ханская Украина»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650305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После поражения под Веной и в Венгрии осенью 1683 г. внимание правящих кругов Османской империи сосредоточились на защите владений в Венгрии и Хорватии. </a:t>
            </a:r>
            <a:r>
              <a:rPr lang="ru-RU" sz="2400" dirty="0" smtClean="0"/>
              <a:t>Хотя </a:t>
            </a:r>
            <a:r>
              <a:rPr lang="ru-RU" sz="2400" dirty="0" err="1"/>
              <a:t>Каменецкий</a:t>
            </a:r>
            <a:r>
              <a:rPr lang="ru-RU" sz="2400" dirty="0"/>
              <a:t> вилайет сохранялся до 1699 г., но после похода польско-украинской армии в Молдову в октябре 1683 — январе 1684 г. практически вся территория «княжества </a:t>
            </a:r>
            <a:r>
              <a:rPr lang="ru-RU" sz="2400" dirty="0" err="1"/>
              <a:t>Сарматия</a:t>
            </a:r>
            <a:r>
              <a:rPr lang="ru-RU" sz="2400" dirty="0"/>
              <a:t>» и вилайета оказалась под контролем С. Куницкого.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7"/>
            <a:ext cx="352839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332657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Основной задачей </a:t>
            </a:r>
            <a:r>
              <a:rPr lang="ru-RU" sz="2400" dirty="0" err="1"/>
              <a:t>ягорлыцких</a:t>
            </a:r>
            <a:r>
              <a:rPr lang="ru-RU" sz="2400" dirty="0"/>
              <a:t> гетманов стал возврат Немирова и борьба с наказными гетманами и казаками польского короля. Например, в ноябре 1684 г. Ф. </a:t>
            </a:r>
            <a:r>
              <a:rPr lang="ru-RU" sz="2400" dirty="0" err="1"/>
              <a:t>Сулимко</a:t>
            </a:r>
            <a:r>
              <a:rPr lang="ru-RU" sz="2400" dirty="0"/>
              <a:t> при поддержке хана Селим-</a:t>
            </a:r>
            <a:r>
              <a:rPr lang="ru-RU" sz="2400" dirty="0" err="1"/>
              <a:t>Гирея</a:t>
            </a:r>
            <a:r>
              <a:rPr lang="ru-RU" sz="2400" dirty="0"/>
              <a:t> І и янычар 3 недели безуспешно осаждал Немиров.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032" y="566091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Офицеры Янычаров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Правобережное казачество под контролем польского короля.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60—70-е гг. XVII в. острейшая борьба за украинские земли между Османской империей, Речью </a:t>
            </a:r>
            <a:r>
              <a:rPr lang="ru-RU" sz="2000" dirty="0" err="1"/>
              <a:t>Посполитой</a:t>
            </a:r>
            <a:r>
              <a:rPr lang="ru-RU" sz="2000" dirty="0"/>
              <a:t>, Россией и Крымом стала определяющим фактором в истории Украины до конца XVII ст. В этих обстоятельствах польская сторона не решилась на упразднение украинского казачества, сохраняла его вольности на своих территориях и придерживалась в отношении украинского казачества тех условий, которые были предусмотрены Острожским соглашением с М. Ханенко 1670 г.: казаки и старшина на правах реестрового казачества получали жалования и привилегии от польского короля за воинскую службу, но имели лишь военно-сословное, а не территориальное самоуправление.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3" y="541497"/>
            <a:ext cx="3659665" cy="4365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932" y="4954216"/>
            <a:ext cx="336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Андрей Андреевич </a:t>
            </a:r>
            <a:r>
              <a:rPr lang="ru-RU" sz="2000" b="1" dirty="0" smtClean="0"/>
              <a:t>Могила (1630 – 1689 г.)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692696"/>
            <a:ext cx="4680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После М. Ханенко король утверждал наказных гетманов в своих украинских владениях. Ими в 1670-е гг. — начале XVIII в. были </a:t>
            </a:r>
            <a:r>
              <a:rPr lang="ru-RU" sz="2400" dirty="0" err="1"/>
              <a:t>Евстафий</a:t>
            </a:r>
            <a:r>
              <a:rPr lang="ru-RU" sz="2400" dirty="0"/>
              <a:t> Гоголь, Стефан Куницкий, Андрей Могила, Гришко Иванович, </a:t>
            </a:r>
            <a:r>
              <a:rPr lang="ru-RU" sz="2400" dirty="0" err="1"/>
              <a:t>Самойло</a:t>
            </a:r>
            <a:r>
              <a:rPr lang="ru-RU" sz="2400" dirty="0"/>
              <a:t> (Самуил) </a:t>
            </a:r>
            <a:r>
              <a:rPr lang="ru-RU" sz="2400" dirty="0" err="1"/>
              <a:t>Са-мусь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2" y="1347603"/>
            <a:ext cx="3842688" cy="4426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272" y="5773906"/>
            <a:ext cx="404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Богдан Хмельницкий 1596 – 1657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Внутри- и внешнеполитические факторы в судьбе украинского народа.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15484" y="1347603"/>
            <a:ext cx="42609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Время гетманства Б. Хмельницкого имело огромное значение для судеб украинского народа. Социально-экономические достижения «украинской революции» середины XVII в выразились в ослаблении феодальной зависимости крестьян, реализации полноты прав и идеала свободного казачества, прав </a:t>
            </a:r>
            <a:r>
              <a:rPr lang="ru-RU" sz="2000" dirty="0" err="1"/>
              <a:t>займанщины</a:t>
            </a:r>
            <a:r>
              <a:rPr lang="ru-RU" sz="2000" dirty="0"/>
              <a:t> и свободного крестьянского хозяйства и др.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16" y="2223496"/>
            <a:ext cx="6264696" cy="3437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6612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Каменец-Подольский. Рисунок </a:t>
            </a:r>
            <a:endParaRPr lang="ru-RU" sz="2000" dirty="0" smtClean="0"/>
          </a:p>
          <a:p>
            <a:pPr algn="ctr"/>
            <a:r>
              <a:rPr lang="ru-RU" sz="2000" dirty="0" smtClean="0"/>
              <a:t>Н. Орды</a:t>
            </a:r>
            <a:r>
              <a:rPr lang="ru-RU" sz="2000" dirty="0"/>
              <a:t> (1862—1876)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902" y="306783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Неудачная осада Каменца-Подольского летом 1686 г., финансовые и внутриполитические проблемы в Речи </a:t>
            </a:r>
            <a:r>
              <a:rPr lang="ru-RU" sz="2400" dirty="0" err="1"/>
              <a:t>Посполитой</a:t>
            </a:r>
            <a:r>
              <a:rPr lang="ru-RU" sz="2400" dirty="0"/>
              <a:t> привели к тому, что авторитет короля пошатнулся, и многие казаки стали переходить на Левобережье.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476625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7" y="5533584"/>
            <a:ext cx="347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/>
              <a:t>Семён </a:t>
            </a:r>
            <a:r>
              <a:rPr lang="vi-VN" sz="2000" b="1" dirty="0" smtClean="0"/>
              <a:t>Палий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( 1640-е – 1710 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6064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Недовольное казачество, помнившее вольности прежнего времени, возглавил полковник фастовского «</a:t>
            </a:r>
            <a:r>
              <a:rPr lang="ru-RU" sz="2400" dirty="0" err="1"/>
              <a:t>охочекомонного</a:t>
            </a:r>
            <a:r>
              <a:rPr lang="ru-RU" sz="2400" dirty="0"/>
              <a:t>» полка Семен Палий (Гурко). После попытки наказного гетмана Г. Ивановича арестовать его в конце 1689 г. вспыхнул открытый конфликт с королевской властью.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Противостояние Священной Лиги с Турцией и Украина.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Установив свой протекторат на гетманством П. Дорошенко, который претендовал на власть над всей Украиной, Порта получила возможность претендовать на богатейшие земли в Восточной Европе. Для подкрепления претензий султан </a:t>
            </a:r>
            <a:r>
              <a:rPr lang="ru-RU" sz="2400" dirty="0" err="1" smtClean="0"/>
              <a:t>Мехмед</a:t>
            </a:r>
            <a:r>
              <a:rPr lang="ru-RU" sz="2400" dirty="0" smtClean="0"/>
              <a:t> IV объявил П. Дорошенко и гетманом, и князем — по примеру вассальных княжеств в </a:t>
            </a:r>
            <a:r>
              <a:rPr lang="ru-RU" sz="2400" dirty="0" err="1" smtClean="0"/>
              <a:t>Дунайско-Карпатском</a:t>
            </a:r>
            <a:r>
              <a:rPr lang="ru-RU" sz="2400" dirty="0" smtClean="0"/>
              <a:t> регионе (Молдавия, Валахия, Трансильвания). Таким образом, Украина была втянута в противостояние, имевшее всемирно-историческое значение.</a:t>
            </a:r>
            <a:endParaRPr lang="be-BY" sz="2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px-Thokol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794224" cy="5108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51723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Имре Тёкёли</a:t>
            </a:r>
            <a:r>
              <a:rPr lang="en-US" sz="2000" dirty="0" smtClean="0"/>
              <a:t> (1657 – 1705 </a:t>
            </a:r>
            <a:r>
              <a:rPr lang="ru-RU" sz="2000" dirty="0" smtClean="0"/>
              <a:t>г.)</a:t>
            </a:r>
            <a:endParaRPr lang="be-B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476672"/>
            <a:ext cx="3960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Как и в Украине, где в своих завоевательных планах османы опирались на лояльную им часть старшины и казачества, они стали действовать в отношении оппозиционной Габсбургам венгерской и хорватской знати. Так, с помощью османских войск вождь восставших венгерских дворян-протестантов князь </a:t>
            </a:r>
            <a:r>
              <a:rPr lang="ru-RU" sz="2200" dirty="0" err="1" smtClean="0"/>
              <a:t>Имре</a:t>
            </a:r>
            <a:r>
              <a:rPr lang="ru-RU" sz="2200" dirty="0" smtClean="0"/>
              <a:t> Текёли установил власть в западной Венгрии и провозгласил себя венгерским королем. </a:t>
            </a:r>
            <a:endParaRPr lang="be-BY" sz="22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enna_Battle_1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6625936" cy="4417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Венская битва 11 сентября 1683 г.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458" y="482037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июле 1683 г. более, чем 120-тыс. османская армия двинулась из Белграда на Вену. Одновременно вдоль Дуная выступил крымский хан с 50-тыс. армией. Над странами Центральной и </a:t>
            </a:r>
            <a:r>
              <a:rPr lang="ru-RU" dirty="0" err="1" smtClean="0"/>
              <a:t>Востойной</a:t>
            </a:r>
            <a:r>
              <a:rPr lang="ru-RU" dirty="0" smtClean="0"/>
              <a:t> Европы нависла угроза утверждения османского владычества. В июле 1683 г. турки и татары осадили во главе с великим визирем </a:t>
            </a:r>
            <a:r>
              <a:rPr lang="ru-RU" dirty="0" err="1" smtClean="0"/>
              <a:t>Кара-Мустафой</a:t>
            </a:r>
            <a:r>
              <a:rPr lang="ru-RU" dirty="0" smtClean="0"/>
              <a:t> Вену. </a:t>
            </a:r>
            <a:endParaRPr lang="be-BY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244488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px-Leopold_I_of_Habs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173" y="309951"/>
            <a:ext cx="3997796" cy="5054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37321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Леопольд І Габсбург  </a:t>
            </a:r>
          </a:p>
          <a:p>
            <a:pPr algn="ctr"/>
            <a:r>
              <a:rPr lang="ru-RU" sz="2000" dirty="0" smtClean="0"/>
              <a:t>(1640 – 1705 г.)</a:t>
            </a:r>
            <a:endParaRPr lang="be-BY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32656"/>
            <a:ext cx="39604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Император Леопольд І Габсбург (</a:t>
            </a:r>
            <a:r>
              <a:rPr lang="ru-RU" sz="2300" dirty="0"/>
              <a:t>император Священной Римской империи с 18 июля </a:t>
            </a:r>
            <a:r>
              <a:rPr lang="ru-RU" sz="2300" dirty="0" smtClean="0"/>
              <a:t>1658</a:t>
            </a:r>
            <a:r>
              <a:rPr lang="ru-RU" sz="2300" dirty="0"/>
              <a:t> </a:t>
            </a:r>
            <a:r>
              <a:rPr lang="ru-RU" sz="2300" dirty="0" smtClean="0"/>
              <a:t>) с основными силами и двором бежал в надежде на помощь из Германии, Польши и всех христианских стран Европы. Затянувшаяся осада позволила императору добиться от Речи </a:t>
            </a:r>
            <a:r>
              <a:rPr lang="ru-RU" sz="2300" dirty="0" err="1" smtClean="0"/>
              <a:t>Посполитой</a:t>
            </a:r>
            <a:r>
              <a:rPr lang="ru-RU" sz="2300" dirty="0" smtClean="0"/>
              <a:t> исполнения условий союзного договора (март 1683 г.). </a:t>
            </a:r>
            <a:endParaRPr lang="be-BY" sz="23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px-Innocent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188064" cy="5130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452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/>
              <a:t>Иннокентий </a:t>
            </a:r>
            <a:r>
              <a:rPr lang="en-US" sz="2000" dirty="0" smtClean="0"/>
              <a:t>XI (</a:t>
            </a:r>
            <a:r>
              <a:rPr lang="ru-RU" sz="2000" dirty="0" smtClean="0"/>
              <a:t>1611 – 1689 г.)</a:t>
            </a:r>
            <a:endParaRPr lang="be-BY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04664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1684 г. усилиями Леопольда І и папы Римского Иннокентия XI была создана Священная Лига против Османской империи в составе Священной Римской империи, Венеции, Речи </a:t>
            </a:r>
            <a:r>
              <a:rPr lang="ru-RU" sz="2400" dirty="0" err="1" smtClean="0"/>
              <a:t>Посполитой</a:t>
            </a:r>
            <a:r>
              <a:rPr lang="ru-RU" sz="2400" dirty="0" smtClean="0"/>
              <a:t>, Папского государства, </a:t>
            </a:r>
            <a:r>
              <a:rPr lang="ru-RU" sz="2400" dirty="0" err="1" smtClean="0"/>
              <a:t>курфюшеств</a:t>
            </a:r>
            <a:r>
              <a:rPr lang="ru-RU" sz="2400" dirty="0" smtClean="0"/>
              <a:t> Баварии и Саксонии. </a:t>
            </a:r>
            <a:endParaRPr lang="be-BY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olytsin_G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896544" cy="560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88781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Голицын Василий Васильевич </a:t>
            </a:r>
          </a:p>
          <a:p>
            <a:pPr algn="ctr"/>
            <a:r>
              <a:rPr lang="be-BY" sz="2000" dirty="0" smtClean="0"/>
              <a:t>(1643 – 1714 г.)</a:t>
            </a:r>
            <a:endParaRPr lang="be-B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мае — июне 1687 г. 100-тыс. российская армия во главе с В. В. Голицыным (дипломат </a:t>
            </a:r>
            <a:r>
              <a:rPr lang="ru-RU" sz="2400" dirty="0"/>
              <a:t>и государственный деятель допетровской </a:t>
            </a:r>
            <a:r>
              <a:rPr lang="ru-RU" sz="2400" dirty="0" smtClean="0"/>
              <a:t>Руси) выступила на Крым. Поддержку ей оказывала 40-тыс. армия левобережного украинского гетмана И. Самойловича. </a:t>
            </a:r>
            <a:endParaRPr lang="be-BY" sz="24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5496" y="6105485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Ivan_Maze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312368" cy="5750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9492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/>
              <a:t>Иван Степанович Мазепа</a:t>
            </a:r>
            <a:r>
              <a:rPr lang="ru-RU" sz="2000" dirty="0" smtClean="0"/>
              <a:t> (1639 – 1709 г.) </a:t>
            </a:r>
            <a:endParaRPr lang="be-BY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332656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марте — мае 1688 г. Россия при поддержке Левобережного </a:t>
            </a:r>
            <a:r>
              <a:rPr lang="ru-RU" sz="2400" dirty="0" err="1" smtClean="0"/>
              <a:t>гет-манства</a:t>
            </a:r>
            <a:r>
              <a:rPr lang="ru-RU" sz="2400" dirty="0" smtClean="0"/>
              <a:t> организовала второй поход на Крым 150-тыс. армии, вновь во главе с В. В. Голицыным. Он опять не решился атаковать Перекоп и вторгнуться в Крым. В то же время казаки гетмана И. Мазепы захватили </a:t>
            </a:r>
            <a:r>
              <a:rPr lang="ru-RU" sz="2400" dirty="0" err="1" smtClean="0"/>
              <a:t>Кази-Кермен</a:t>
            </a:r>
            <a:r>
              <a:rPr lang="ru-RU" sz="2400" dirty="0" smtClean="0"/>
              <a:t> в устье Днепра. </a:t>
            </a:r>
            <a:endParaRPr lang="be-BY" sz="24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6192688" cy="41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Новобогородицкая</a:t>
            </a:r>
            <a:r>
              <a:rPr lang="ru-RU" dirty="0" smtClean="0">
                <a:solidFill>
                  <a:schemeClr val="bg1"/>
                </a:solidFill>
              </a:rPr>
              <a:t> крепость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65313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Значение России в войне возросло после того как Австрия увязла в борьбе с Турцией из-за Трансильвании и </a:t>
            </a:r>
            <a:r>
              <a:rPr lang="ru-RU" dirty="0" err="1" smtClean="0"/>
              <a:t>Баната</a:t>
            </a:r>
            <a:r>
              <a:rPr lang="ru-RU" dirty="0" smtClean="0"/>
              <a:t>. При деятельном участии И. Мазепы в 1688 г. была заложена в устье р. Самары </a:t>
            </a:r>
            <a:r>
              <a:rPr lang="ru-RU" dirty="0" err="1" smtClean="0"/>
              <a:t>Новобогородицкая</a:t>
            </a:r>
            <a:r>
              <a:rPr lang="ru-RU" dirty="0" smtClean="0"/>
              <a:t> крепость. Она стала опорной базой для последующих украино-российских походов в Северное Причерноморье. </a:t>
            </a:r>
            <a:endParaRPr lang="be-BY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482269" cy="3995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252211" cy="3995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985196"/>
            <a:ext cx="325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Януш</a:t>
            </a:r>
            <a:r>
              <a:rPr lang="ru-RU" dirty="0" smtClean="0"/>
              <a:t> </a:t>
            </a:r>
            <a:r>
              <a:rPr lang="ru-RU" dirty="0" err="1" smtClean="0"/>
              <a:t>Радзивилл</a:t>
            </a:r>
            <a:r>
              <a:rPr lang="ru-RU" dirty="0" smtClean="0"/>
              <a:t> 1612 – 1655 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0728" y="3714413"/>
            <a:ext cx="348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Иеремия Михаил </a:t>
            </a:r>
            <a:r>
              <a:rPr lang="ru-RU" b="1" dirty="0" err="1" smtClean="0"/>
              <a:t>Корибут-Вишневецкий</a:t>
            </a:r>
            <a:r>
              <a:rPr lang="ru-RU" b="1" dirty="0" smtClean="0"/>
              <a:t> 1612 – 1651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1678 г. Правобережная Украина потеряло до 70 % своего населения (огромные жертвы принесли походы польских армий И. </a:t>
            </a:r>
            <a:r>
              <a:rPr lang="ru-RU" dirty="0" err="1"/>
              <a:t>Вишневецкого</a:t>
            </a:r>
            <a:r>
              <a:rPr lang="ru-RU" dirty="0"/>
              <a:t> в 1648 г., Я. </a:t>
            </a:r>
            <a:r>
              <a:rPr lang="ru-RU" dirty="0" err="1"/>
              <a:t>Радзивилла</a:t>
            </a:r>
            <a:r>
              <a:rPr lang="ru-RU" dirty="0"/>
              <a:t> в 1649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px-Peter_der-Grosse_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387244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Пётр </a:t>
            </a:r>
            <a:r>
              <a:rPr lang="en-US" dirty="0" smtClean="0"/>
              <a:t>I </a:t>
            </a:r>
            <a:r>
              <a:rPr lang="vi-VN" dirty="0" smtClean="0"/>
              <a:t>Великий</a:t>
            </a:r>
            <a:r>
              <a:rPr lang="ru-RU" dirty="0" smtClean="0"/>
              <a:t> (1672 – 1725 г.)</a:t>
            </a:r>
            <a:endParaRPr lang="be-BY" dirty="0"/>
          </a:p>
        </p:txBody>
      </p:sp>
      <p:pic>
        <p:nvPicPr>
          <p:cNvPr id="4" name="Рисунок 3" descr="Ramparts-azov-fort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2656"/>
            <a:ext cx="3993232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 Валы Азовской крепости</a:t>
            </a:r>
            <a:endParaRPr lang="be-BY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08518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1695 г. молодой царь Петр I совершили первый поход на Азов. Несмотря на 4-х месячную осаду занять важную турецкую крепость в устье р. Дон не удалось. </a:t>
            </a:r>
            <a:endParaRPr lang="be-BY" sz="20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637756" cy="4590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978042"/>
            <a:ext cx="363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Борис Петрович Шереметев</a:t>
            </a:r>
            <a:r>
              <a:rPr lang="ru-RU" sz="2000" b="1" dirty="0" smtClean="0"/>
              <a:t> (1652 – 1719 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04664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Армия же И. Мазепы при участии российского отряда Б. П. Шереметева </a:t>
            </a:r>
            <a:r>
              <a:rPr lang="ru-RU" sz="2400" dirty="0" smtClean="0"/>
              <a:t>(</a:t>
            </a:r>
            <a:r>
              <a:rPr lang="ru-RU" sz="2400" dirty="0"/>
              <a:t>русский </a:t>
            </a:r>
            <a:r>
              <a:rPr lang="ru-RU" sz="2400" dirty="0" smtClean="0"/>
              <a:t>полководец, </a:t>
            </a:r>
            <a:r>
              <a:rPr lang="ru-RU" sz="2400" dirty="0"/>
              <a:t>дипломат, один из первых русских </a:t>
            </a:r>
            <a:r>
              <a:rPr lang="ru-RU" sz="2400" dirty="0" smtClean="0"/>
              <a:t>генерал-фельдмаршалов)и </a:t>
            </a:r>
            <a:r>
              <a:rPr lang="ru-RU" sz="2400" dirty="0"/>
              <a:t>казаков С. Палия захватила значимые турецкие крепости в низовьях Днепра — Кази-</a:t>
            </a:r>
            <a:r>
              <a:rPr lang="ru-RU" sz="2400" dirty="0" err="1"/>
              <a:t>Кермен</a:t>
            </a:r>
            <a:r>
              <a:rPr lang="ru-RU" sz="2400" dirty="0"/>
              <a:t>, </a:t>
            </a:r>
            <a:r>
              <a:rPr lang="ru-RU" sz="2400" dirty="0" err="1"/>
              <a:t>Мустрит-Кермен</a:t>
            </a:r>
            <a:r>
              <a:rPr lang="ru-RU" sz="2400" dirty="0"/>
              <a:t>, Ислам-</a:t>
            </a:r>
            <a:r>
              <a:rPr lang="ru-RU" sz="2400" dirty="0" err="1"/>
              <a:t>Кермен</a:t>
            </a:r>
            <a:r>
              <a:rPr lang="ru-RU" sz="2400" dirty="0"/>
              <a:t>, </a:t>
            </a:r>
            <a:r>
              <a:rPr lang="ru-RU" sz="2400" dirty="0" err="1"/>
              <a:t>Мубарек-Кермен</a:t>
            </a:r>
            <a:r>
              <a:rPr lang="ru-RU" sz="2400" dirty="0"/>
              <a:t>, </a:t>
            </a:r>
            <a:r>
              <a:rPr lang="ru-RU" sz="2400" dirty="0" err="1"/>
              <a:t>Тавань</a:t>
            </a:r>
            <a:r>
              <a:rPr lang="ru-RU" sz="2400" dirty="0"/>
              <a:t>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811655" cy="4723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128394"/>
            <a:ext cx="381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Евгений </a:t>
            </a:r>
            <a:r>
              <a:rPr lang="ru-RU" sz="2000" b="1" dirty="0" smtClean="0"/>
              <a:t>Савойский </a:t>
            </a:r>
          </a:p>
          <a:p>
            <a:pPr algn="ctr"/>
            <a:r>
              <a:rPr lang="ru-RU" sz="2000" b="1" dirty="0" smtClean="0"/>
              <a:t>(1663 – 1736 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0466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Вслед за тем турки потерпели болезненные поражения от </a:t>
            </a:r>
            <a:r>
              <a:rPr lang="ru-RU" sz="2400" dirty="0" err="1"/>
              <a:t>австрий-ской</a:t>
            </a:r>
            <a:r>
              <a:rPr lang="ru-RU" sz="2400" dirty="0"/>
              <a:t> армии (сентябрь 1697 г.) во главе с Евгением </a:t>
            </a:r>
            <a:r>
              <a:rPr lang="ru-RU" sz="2400" dirty="0" smtClean="0"/>
              <a:t>Савойским (полководец</a:t>
            </a:r>
            <a:r>
              <a:rPr lang="ru-RU" sz="2400" dirty="0"/>
              <a:t> Священной Римской </a:t>
            </a:r>
            <a:r>
              <a:rPr lang="ru-RU" sz="2400" dirty="0" smtClean="0"/>
              <a:t>империи) </a:t>
            </a:r>
            <a:r>
              <a:rPr lang="ru-RU" sz="2400" dirty="0"/>
              <a:t>у р. Тиса и в Боснии (ими был оставлен г. Сараево).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Правобережное казачество на рубеже XVII—XVIII вв. </a:t>
            </a:r>
            <a:r>
              <a:rPr lang="ru-RU" sz="2800" dirty="0" err="1" smtClean="0"/>
              <a:t>Палиивщина</a:t>
            </a:r>
            <a:r>
              <a:rPr lang="ru-RU" sz="28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74508"/>
            <a:ext cx="3070193" cy="4098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1274508"/>
            <a:ext cx="50405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После того, как в 1685 г. сейм Речи </a:t>
            </a:r>
            <a:r>
              <a:rPr lang="ru-RU" sz="2200" dirty="0" err="1"/>
              <a:t>Посполитой</a:t>
            </a:r>
            <a:r>
              <a:rPr lang="ru-RU" sz="2200" dirty="0"/>
              <a:t> принял решение восстановить на территории Правобережья прежние казацкие права и вольности, началось возрождение казацких полков: Богуславского, Корсунского, </a:t>
            </a:r>
            <a:r>
              <a:rPr lang="ru-RU" sz="2200" dirty="0" err="1"/>
              <a:t>Брацлавского</a:t>
            </a:r>
            <a:r>
              <a:rPr lang="ru-RU" sz="2200" dirty="0"/>
              <a:t> и Фастовского (Белоцерковского). Полки возглавили назначаемые королем авторитетные казацкие предводители — Самуил Самусь, </a:t>
            </a:r>
            <a:r>
              <a:rPr lang="ru-RU" sz="2200" dirty="0" err="1"/>
              <a:t>Захарий</a:t>
            </a:r>
            <a:r>
              <a:rPr lang="ru-RU" sz="2200" dirty="0"/>
              <a:t> Искра, Андрей Абазин, Семен Палий.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19" y="5373216"/>
            <a:ext cx="307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Андрей </a:t>
            </a:r>
            <a:r>
              <a:rPr lang="ru-RU" sz="2000" b="1" dirty="0" err="1"/>
              <a:t>Мехмедович</a:t>
            </a:r>
            <a:r>
              <a:rPr lang="ru-RU" sz="2000" b="1" dirty="0"/>
              <a:t> </a:t>
            </a:r>
            <a:r>
              <a:rPr lang="ru-RU" sz="2000" b="1" dirty="0" smtClean="0"/>
              <a:t>Абазин (1634 – 1703 г.)</a:t>
            </a:r>
            <a:endParaRPr lang="ru-RU" sz="20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40966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502" y="438208"/>
            <a:ext cx="43279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Активизировалась борьба «</a:t>
            </a:r>
            <a:r>
              <a:rPr lang="ru-RU" sz="2200" dirty="0" err="1"/>
              <a:t>Палиивщины</a:t>
            </a:r>
            <a:r>
              <a:rPr lang="ru-RU" sz="2200" dirty="0"/>
              <a:t>» с властями Речи </a:t>
            </a:r>
            <a:r>
              <a:rPr lang="ru-RU" sz="2200" dirty="0" err="1"/>
              <a:t>Поспо</a:t>
            </a:r>
            <a:r>
              <a:rPr lang="ru-RU" sz="2200" dirty="0"/>
              <a:t>-литой после того, как Варшавский сейм в 1699 г. постановил упразднить правобережное казачество, запретил православным проживать в Каменце и занимать выборные должности в магистратах других городов. Выполняя сеймовое постановление, в июне 1699 г. армия коронного гетмана С. Яблоновского захватили Немиров, Бар, Винницу, Брацлав и пыталась пленить С. Палия в Фастове, однако взять город не сумела.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705872"/>
            <a:ext cx="424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/>
              <a:t>Станислав Ян </a:t>
            </a:r>
            <a:r>
              <a:rPr lang="vi-VN" sz="2000" b="1" dirty="0" smtClean="0"/>
              <a:t>Яблоновский</a:t>
            </a:r>
            <a:r>
              <a:rPr lang="ru-RU" sz="2000" b="1" dirty="0" smtClean="0"/>
              <a:t> (1634 – 1 702 г.)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январе и мае 1702 г. последовали указы польского короля об упразднении казачества в Киевском и </a:t>
            </a:r>
            <a:r>
              <a:rPr lang="ru-RU" sz="2400" dirty="0" err="1"/>
              <a:t>Брацлавском</a:t>
            </a:r>
            <a:r>
              <a:rPr lang="ru-RU" sz="2400" dirty="0"/>
              <a:t> воеводствах. В марте 1702 г. в Фастове состоялось рада </a:t>
            </a:r>
            <a:r>
              <a:rPr lang="ru-RU" sz="2400" dirty="0" smtClean="0"/>
              <a:t>,она </a:t>
            </a:r>
            <a:r>
              <a:rPr lang="ru-RU" sz="2400" dirty="0"/>
              <a:t>приняла план всенародного восстания против Речи </a:t>
            </a:r>
            <a:r>
              <a:rPr lang="ru-RU" sz="2400" dirty="0" err="1"/>
              <a:t>Посполитой</a:t>
            </a:r>
            <a:r>
              <a:rPr lang="ru-RU" sz="2400" dirty="0"/>
              <a:t>, изгнания шляхты, поляков, евреев, униатов и католиков, а также заявление о принятии Правобережной Украины в состав левобережной Гетманщины. Во главе восстания стали С. Палий и С. Самусь. 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8" y="404664"/>
            <a:ext cx="5544616" cy="3699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751" y="470637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феврале 1703 г. коронное войско нанесло С. Самусю поражение под Староконстантиновом, однако взять Белую Церковь и подавить </a:t>
            </a:r>
            <a:r>
              <a:rPr lang="ru-RU" sz="2400" dirty="0" err="1"/>
              <a:t>повтанцев</a:t>
            </a:r>
            <a:r>
              <a:rPr lang="ru-RU" sz="2400" dirty="0"/>
              <a:t> на </a:t>
            </a:r>
            <a:r>
              <a:rPr lang="ru-RU" sz="2400" dirty="0" err="1"/>
              <a:t>Киевщине</a:t>
            </a:r>
            <a:r>
              <a:rPr lang="ru-RU" sz="2400" dirty="0"/>
              <a:t> не удалось.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162" y="3684207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Староконстантиновский</a:t>
            </a:r>
            <a:r>
              <a:rPr lang="ru-RU" sz="2000" dirty="0" smtClean="0"/>
              <a:t> замок.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1" y="476672"/>
            <a:ext cx="3528392" cy="5257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47667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Тогда король Август II (</a:t>
            </a:r>
            <a:r>
              <a:rPr lang="ru-RU" sz="2400" dirty="0"/>
              <a:t>курфюрст Саксонии с 7 мая 1694 </a:t>
            </a:r>
            <a:r>
              <a:rPr lang="ru-RU" sz="2400" dirty="0" smtClean="0"/>
              <a:t>года) обратился к Петру I за помощью, которую по Нарвскому соглашению (август 1704 г.) российский царь в борьбе с казаками обещал предоставить.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9071" y="57339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Август </a:t>
            </a:r>
            <a:r>
              <a:rPr lang="ru-RU" sz="2000" b="1" dirty="0" smtClean="0"/>
              <a:t>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Сильный</a:t>
            </a:r>
            <a:r>
              <a:rPr lang="be-BY" sz="2000" b="1" dirty="0" smtClean="0"/>
              <a:t> (1670 – 1733 г.)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501863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260648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Основной задачей 40-тыс. армии И. Мазепы была борьба с домовыми армиями </a:t>
            </a:r>
            <a:r>
              <a:rPr lang="ru-RU" sz="2400" dirty="0" err="1"/>
              <a:t>стронников</a:t>
            </a:r>
            <a:r>
              <a:rPr lang="ru-RU" sz="2400" dirty="0"/>
              <a:t> Швеции и польского </a:t>
            </a:r>
            <a:endParaRPr lang="ru-RU" sz="2400" dirty="0" smtClean="0"/>
          </a:p>
          <a:p>
            <a:r>
              <a:rPr lang="ru-RU" sz="2400" dirty="0" smtClean="0"/>
              <a:t>С</a:t>
            </a:r>
            <a:r>
              <a:rPr lang="ru-RU" sz="2400" dirty="0"/>
              <a:t>. </a:t>
            </a:r>
            <a:r>
              <a:rPr lang="ru-RU" sz="2400" dirty="0" smtClean="0"/>
              <a:t>Лещинского (</a:t>
            </a:r>
            <a:r>
              <a:rPr lang="ru-RU" sz="2400" dirty="0"/>
              <a:t> король польский и великий князь литовский в 1704—1709 </a:t>
            </a:r>
            <a:r>
              <a:rPr lang="ru-RU" sz="2400" dirty="0" smtClean="0"/>
              <a:t>гг.) </a:t>
            </a:r>
            <a:r>
              <a:rPr lang="ru-RU" sz="2400" dirty="0"/>
              <a:t>— </a:t>
            </a:r>
            <a:r>
              <a:rPr lang="ru-RU" sz="2400" dirty="0" err="1"/>
              <a:t>Потоцких</a:t>
            </a:r>
            <a:r>
              <a:rPr lang="ru-RU" sz="2400" dirty="0"/>
              <a:t> и </a:t>
            </a:r>
            <a:r>
              <a:rPr lang="ru-RU" sz="2400" dirty="0" err="1"/>
              <a:t>Сапег</a:t>
            </a:r>
            <a:r>
              <a:rPr lang="ru-RU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157192"/>
            <a:ext cx="350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Станислав</a:t>
            </a:r>
            <a:r>
              <a:rPr lang="en-US" sz="2000" b="1" dirty="0" smtClean="0"/>
              <a:t> </a:t>
            </a:r>
            <a:r>
              <a:rPr lang="vi-VN" sz="2000" b="1" dirty="0" smtClean="0"/>
              <a:t>Лещинский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(1677 – 1766 г.)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Переломным стал военный совет с участием И. Мазепы и видных представителей левобережной старшины с Петром І в </a:t>
            </a:r>
            <a:r>
              <a:rPr lang="ru-RU" sz="2400" dirty="0" err="1"/>
              <a:t>Жовкве</a:t>
            </a:r>
            <a:r>
              <a:rPr lang="ru-RU" sz="2400" dirty="0"/>
              <a:t> в апреле 1707 г., на котором царь затребовал от казаков службы в регулярной российской армии и уступки Правобережья Польше. В октябре 1708 г. гетман и его ближайшее окружение предали своего российского патрона и перешли на сторону Швеции, которая обязывалась сохранять и защищать права Украины как вассального княжества с очень широкой автономией. 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61605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1571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Иван Евстафьевич</a:t>
            </a:r>
            <a:r>
              <a:rPr lang="ru-RU" b="1" dirty="0" smtClean="0"/>
              <a:t> </a:t>
            </a:r>
            <a:r>
              <a:rPr lang="vi-VN" b="1" dirty="0" smtClean="0"/>
              <a:t>Выговский</a:t>
            </a:r>
            <a:r>
              <a:rPr lang="ru-RU" b="1" dirty="0" smtClean="0"/>
              <a:t> (умер 1664 г.)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05311" y="404663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Иван Евстафьевич Выговский</a:t>
            </a:r>
            <a:r>
              <a:rPr lang="ru-RU" sz="2400" b="1" dirty="0"/>
              <a:t> </a:t>
            </a:r>
            <a:r>
              <a:rPr lang="ru-RU" sz="2400" dirty="0"/>
              <a:t> </a:t>
            </a:r>
            <a:r>
              <a:rPr lang="ru-RU" sz="2400" dirty="0" smtClean="0"/>
              <a:t>гетман Войска </a:t>
            </a:r>
            <a:r>
              <a:rPr lang="ru-RU" sz="2400" dirty="0" err="1" smtClean="0"/>
              <a:t>Запарожского</a:t>
            </a:r>
            <a:r>
              <a:rPr lang="ru-RU" sz="2400" dirty="0" smtClean="0"/>
              <a:t> 1957</a:t>
            </a:r>
            <a:r>
              <a:rPr lang="ru-RU" sz="2400" dirty="0"/>
              <a:t> по 1659 год, генеральный писарь (</a:t>
            </a:r>
            <a:r>
              <a:rPr lang="ru-RU" sz="2400" dirty="0" smtClean="0"/>
              <a:t>1648—1657_), </a:t>
            </a:r>
            <a:r>
              <a:rPr lang="ru-RU" sz="2400" dirty="0"/>
              <a:t>киевский казацкий шляхтич.</a:t>
            </a:r>
          </a:p>
          <a:p>
            <a:r>
              <a:rPr lang="ru-RU" sz="2400" dirty="0"/>
              <a:t>В соответствии с </a:t>
            </a:r>
            <a:r>
              <a:rPr lang="ru-RU" sz="2400" dirty="0" smtClean="0"/>
              <a:t>отклонённой</a:t>
            </a:r>
            <a:r>
              <a:rPr lang="ru-RU" sz="2400" baseline="30000" dirty="0"/>
              <a:t> </a:t>
            </a:r>
            <a:r>
              <a:rPr lang="ru-RU" sz="2400" dirty="0" smtClean="0"/>
              <a:t>польским </a:t>
            </a:r>
            <a:r>
              <a:rPr lang="ru-RU" sz="2400" dirty="0"/>
              <a:t>Сеймом частью статей </a:t>
            </a:r>
            <a:r>
              <a:rPr lang="ru-RU" sz="2400" dirty="0" err="1" smtClean="0"/>
              <a:t>Гадячского</a:t>
            </a:r>
            <a:r>
              <a:rPr lang="ru-RU" sz="2400" dirty="0" smtClean="0"/>
              <a:t> договора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«гетман русский и первый воеводств Киевского, </a:t>
            </a:r>
            <a:r>
              <a:rPr lang="ru-RU" sz="2400" dirty="0" err="1"/>
              <a:t>Брацлавского</a:t>
            </a:r>
            <a:r>
              <a:rPr lang="ru-RU" sz="2400" dirty="0"/>
              <a:t> и Черниговского сенатор</a:t>
            </a:r>
            <a:r>
              <a:rPr lang="ru-RU" sz="2400" dirty="0" smtClean="0"/>
              <a:t>», </a:t>
            </a:r>
            <a:r>
              <a:rPr lang="ru-RU" sz="2400" dirty="0"/>
              <a:t>преемник Богдана </a:t>
            </a:r>
            <a:r>
              <a:rPr lang="ru-RU" sz="2400" dirty="0" smtClean="0"/>
              <a:t>Хмельницкого.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Гетман в изгнании Ф. Орлик, или Правобережье в системе международных противоречий 1709—1714 гг.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3653"/>
            <a:ext cx="3924436" cy="4425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163653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поражения армии шведского короля Карла XII летом 1709 г. под Полтавой кардинальным образом изменилась расставка сил в Восточной Европе, когда Россия приобрела безусловную гегемонию. И. Мазепа и Карл XII бежали в турецкую город-крепость Бендеры, где вскоре гетман умер. Ранее, по договору со Швецией, он, имея княжеское достоинство, устно распорядился передать власть племяннику — генеральному есаулу Андрею </a:t>
            </a:r>
            <a:r>
              <a:rPr lang="ru-RU" sz="2000" dirty="0" err="1"/>
              <a:t>Войнаровскому</a:t>
            </a:r>
            <a:r>
              <a:rPr lang="ru-RU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392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Андрей Иванович </a:t>
            </a:r>
            <a:r>
              <a:rPr lang="ru-RU" sz="2000" b="1" dirty="0" err="1" smtClean="0"/>
              <a:t>Войнаровский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(</a:t>
            </a:r>
            <a:r>
              <a:rPr lang="ru-RU" sz="2000" dirty="0" smtClean="0"/>
              <a:t>1680—</a:t>
            </a:r>
            <a:r>
              <a:rPr lang="ru-RU" sz="2000" u="sng" dirty="0" smtClean="0"/>
              <a:t>1740)</a:t>
            </a:r>
            <a:endParaRPr lang="ru-RU" sz="20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824" y="5841923"/>
            <a:ext cx="385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Филипп Степанович Орлик</a:t>
            </a:r>
            <a:endParaRPr lang="ru-RU" sz="2000" b="1" dirty="0" smtClean="0"/>
          </a:p>
          <a:p>
            <a:pPr algn="ctr"/>
            <a:r>
              <a:rPr lang="ru-RU" sz="2000" b="1" dirty="0"/>
              <a:t>(</a:t>
            </a:r>
            <a:r>
              <a:rPr lang="ru-RU" sz="2000" b="1" dirty="0" smtClean="0"/>
              <a:t>1672 – 1742 г.)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379"/>
            <a:ext cx="4176464" cy="5537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04379"/>
            <a:ext cx="4031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Однако </a:t>
            </a:r>
            <a:r>
              <a:rPr lang="ru-RU" sz="2400" dirty="0" err="1"/>
              <a:t>бендерские</a:t>
            </a:r>
            <a:r>
              <a:rPr lang="ru-RU" sz="2400" dirty="0"/>
              <a:t> изгнанники-старшины желали продолжать традиции избрания гетмана на раде. И в апреле 1710 г. избрали гетманом генерального писаря Филиппа Орлика. На протяжении 1710—1713 гг. Ф. Орлик реально претендовал на власть над Правобережной Украиной, чему способствовали </a:t>
            </a:r>
            <a:r>
              <a:rPr lang="ru-RU" sz="2400" dirty="0" err="1"/>
              <a:t>междугосударственные</a:t>
            </a:r>
            <a:r>
              <a:rPr lang="ru-RU" sz="2400" dirty="0"/>
              <a:t> отношения того времени.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566"/>
            <a:ext cx="4752528" cy="5364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296566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раде в Бендерах в апреле 1710 г., сразу по избрании гетманом, Ф. Орлик подписал документ «Пакты и Конституции прав и вольностей Войска Запорожского», который украинскими исследователями и общественностью сейчас признается первой украинской конституцией.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46" y="569747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b="1" dirty="0"/>
              <a:t>Конституция </a:t>
            </a:r>
            <a:r>
              <a:rPr lang="ru-RU" b="1" dirty="0" err="1"/>
              <a:t>Пилипа</a:t>
            </a:r>
            <a:r>
              <a:rPr lang="ru-RU" b="1" dirty="0"/>
              <a:t> Орлика</a:t>
            </a:r>
            <a:r>
              <a:rPr lang="ru-RU" dirty="0"/>
              <a:t>»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Церковно-религиозные противоречия на Правобережной Украине.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63653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Помимо угнетения в социально-экономической сфере нарастали религиозно-этнические противоречия. Несмотря на то, что по условиям «Вечного мира» 1686 г. православные в Речи </a:t>
            </a:r>
            <a:r>
              <a:rPr lang="ru-RU" sz="2400" dirty="0" err="1"/>
              <a:t>Посполитой</a:t>
            </a:r>
            <a:r>
              <a:rPr lang="ru-RU" sz="2400" dirty="0"/>
              <a:t> находились под протекцией российского монарха, доминирующий в Речи </a:t>
            </a:r>
            <a:r>
              <a:rPr lang="ru-RU" sz="2400" dirty="0" err="1"/>
              <a:t>Посполитой</a:t>
            </a:r>
            <a:r>
              <a:rPr lang="ru-RU" sz="2400" dirty="0"/>
              <a:t> польский и преимущественно католический «политический слой» (шляхта) игнорировал права православных. На Правобережной Украине это выразилось в насильственном принуждении крестьян переходить в унию.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0978"/>
            <a:ext cx="3798664" cy="503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81" y="5400563"/>
            <a:ext cx="379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Иосиф Иван </a:t>
            </a:r>
            <a:r>
              <a:rPr lang="ru-RU" b="1" dirty="0" err="1" smtClean="0"/>
              <a:t>Шумлянский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dirty="0"/>
              <a:t> 1643 — </a:t>
            </a:r>
            <a:r>
              <a:rPr lang="ru-RU" dirty="0" smtClean="0"/>
              <a:t>1708)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10978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Большое значение в правление Яна III </a:t>
            </a:r>
            <a:r>
              <a:rPr lang="ru-RU" sz="2200" dirty="0" err="1"/>
              <a:t>Собеского</a:t>
            </a:r>
            <a:r>
              <a:rPr lang="ru-RU" sz="2200" dirty="0"/>
              <a:t> имел переход в унию и деятельность львовского православного епископа Иосифа </a:t>
            </a:r>
            <a:r>
              <a:rPr lang="ru-RU" sz="2200" dirty="0" err="1"/>
              <a:t>Шумлянского</a:t>
            </a:r>
            <a:r>
              <a:rPr lang="ru-RU" sz="2200" dirty="0"/>
              <a:t>. Воспитанный при королевском дворе и находившийся в дружеских отношениях с Яном III </a:t>
            </a:r>
            <a:r>
              <a:rPr lang="ru-RU" sz="2200" dirty="0" err="1"/>
              <a:t>Собеским</a:t>
            </a:r>
            <a:r>
              <a:rPr lang="ru-RU" sz="2200" dirty="0"/>
              <a:t>, он еще в 1677 г. тайное перешел в унию и стал склонять православный клир и знатных мирян последовать его примеру.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56" y="796288"/>
            <a:ext cx="6225480" cy="4664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452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Своеобразным бастионом православия оставалась во второй половине XVII в. Луцкая епархия, особенно </a:t>
            </a:r>
            <a:r>
              <a:rPr lang="ru-RU" sz="2400" dirty="0" err="1"/>
              <a:t>Почаевский</a:t>
            </a:r>
            <a:r>
              <a:rPr lang="ru-RU" sz="2400" dirty="0"/>
              <a:t> монастырь.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3256" y="796288"/>
            <a:ext cx="325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Почаевский</a:t>
            </a:r>
            <a:r>
              <a:rPr lang="ru-RU" dirty="0"/>
              <a:t> монастырь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032448" cy="5101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700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Кишка </a:t>
            </a:r>
            <a:r>
              <a:rPr lang="ru-RU" sz="2000" dirty="0" smtClean="0"/>
              <a:t>Лев (1668 – 1728 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332656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этих условиях нарастали процессы латинизации обряда и догматов униатской церкви. Большое значение в развитии униатства в Речи </a:t>
            </a:r>
            <a:r>
              <a:rPr lang="ru-RU" sz="2400" dirty="0" err="1"/>
              <a:t>Посполитой</a:t>
            </a:r>
            <a:r>
              <a:rPr lang="ru-RU" sz="2400" dirty="0"/>
              <a:t> имел </a:t>
            </a:r>
            <a:r>
              <a:rPr lang="ru-RU" sz="2400" dirty="0" err="1"/>
              <a:t>Замойский</a:t>
            </a:r>
            <a:r>
              <a:rPr lang="ru-RU" sz="2400" dirty="0"/>
              <a:t> собор в августе—сентябре 1720 г. Он был созван по инициативе митрополита Льва Кишки, состоявшего в </a:t>
            </a:r>
            <a:r>
              <a:rPr lang="ru-RU" sz="2400" dirty="0" err="1"/>
              <a:t>базилианском</a:t>
            </a:r>
            <a:r>
              <a:rPr lang="ru-RU" sz="2400" dirty="0"/>
              <a:t> ордене.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Диссидентский вопрос, действия конфедератов и положение украинского населения в Речи </a:t>
            </a:r>
            <a:r>
              <a:rPr lang="ru-RU" sz="2400" dirty="0" err="1"/>
              <a:t>Посполитой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44822"/>
            <a:ext cx="3528392" cy="4826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1144822"/>
            <a:ext cx="4464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1686 г. у России появилось формальное основание к вмешательству во внутренние дела Речи </a:t>
            </a:r>
            <a:r>
              <a:rPr lang="ru-RU" sz="2000" dirty="0" err="1"/>
              <a:t>Посполитой</a:t>
            </a:r>
            <a:r>
              <a:rPr lang="ru-RU" sz="2000" dirty="0"/>
              <a:t> для защиты православного населения страны. Православные стали подвергаться гонениям уже после </a:t>
            </a:r>
            <a:r>
              <a:rPr lang="ru-RU" sz="2000" dirty="0" err="1"/>
              <a:t>Люблинской</a:t>
            </a:r>
            <a:r>
              <a:rPr lang="ru-RU" sz="2000" dirty="0"/>
              <a:t> унии, а с времен короля Сигизмунда ІІІ Вазы — также и </a:t>
            </a:r>
            <a:r>
              <a:rPr lang="ru-RU" sz="2000" dirty="0" err="1"/>
              <a:t>протестанские</a:t>
            </a:r>
            <a:r>
              <a:rPr lang="ru-RU" sz="2000" dirty="0"/>
              <a:t> конфессии. Это вызвало т. н. «диссидентский вопрос» (от «несогласный») — проблему уравнения в правах христиан-</a:t>
            </a:r>
            <a:r>
              <a:rPr lang="ru-RU" sz="2000" dirty="0" err="1"/>
              <a:t>некатоликов</a:t>
            </a:r>
            <a:r>
              <a:rPr lang="ru-RU" sz="2000" dirty="0"/>
              <a:t> с католиками.  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971159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Сигизмунд </a:t>
            </a:r>
            <a:r>
              <a:rPr lang="en-US" b="1" dirty="0" smtClean="0"/>
              <a:t>III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</a:t>
            </a:r>
            <a:r>
              <a:rPr lang="ru-RU" dirty="0"/>
              <a:t> 1566 — 30 апреля 1632)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032448" cy="5597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85768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Григорий Иосифович </a:t>
            </a:r>
            <a:r>
              <a:rPr lang="ru-RU" b="1" dirty="0" err="1" smtClean="0"/>
              <a:t>Конисский</a:t>
            </a:r>
            <a:endParaRPr lang="ru-RU" b="1" dirty="0" smtClean="0"/>
          </a:p>
          <a:p>
            <a:pPr algn="ctr"/>
            <a:r>
              <a:rPr lang="ru-RU" b="1" dirty="0" smtClean="0"/>
              <a:t>(1717 – 1795 г.)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60648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сентябре 1764 г. польским королем был избран ставленник Екатерины II Станислав Август </a:t>
            </a:r>
            <a:r>
              <a:rPr lang="ru-RU" sz="2400" dirty="0" err="1"/>
              <a:t>Понятовский</a:t>
            </a:r>
            <a:r>
              <a:rPr lang="ru-RU" sz="2400" dirty="0"/>
              <a:t>. Императрица откликнулась на обращение могилевского епископа Георгия </a:t>
            </a:r>
            <a:r>
              <a:rPr lang="ru-RU" sz="2400" dirty="0" err="1"/>
              <a:t>Конисского</a:t>
            </a:r>
            <a:r>
              <a:rPr lang="ru-RU" sz="2400" dirty="0"/>
              <a:t> с просьбой о защите прав православных в стране: через своего посла в Варшаве графа Н. В. Репнина она потребовала решения диссидентского вопроса.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206045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4327404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46" y="5661248"/>
            <a:ext cx="444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Николай Васильевич Репнин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(1731 – 1801 г.)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94949" y="260648"/>
            <a:ext cx="4025523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Для решения вопроса был созван сейм в Варшаве (сентябрь 1767 — февраль 1768 гг</a:t>
            </a:r>
            <a:r>
              <a:rPr lang="ru-RU" sz="2100" dirty="0" smtClean="0"/>
              <a:t>.). </a:t>
            </a:r>
            <a:r>
              <a:rPr lang="ru-RU" sz="2100" dirty="0"/>
              <a:t>Чарторыйские, выдвиженцем на польские трон которых был </a:t>
            </a:r>
            <a:r>
              <a:rPr lang="ru-RU" sz="2100" dirty="0" err="1"/>
              <a:t>Понятовский</a:t>
            </a:r>
            <a:r>
              <a:rPr lang="ru-RU" sz="2100" dirty="0"/>
              <a:t>, противились уравнению прав диссидентов с католиками. Поэтому Н. В. Репнин привлек в польскую столицу российские войска, в присутствии которых сейм заключил 21 февраля 1768 г. союзный договор с Россией. К договору прилагался «Сепаратный акт» о формальном уравнении в правах с католиками христиан-</a:t>
            </a:r>
            <a:r>
              <a:rPr lang="ru-RU" sz="2100" dirty="0" err="1"/>
              <a:t>некатоликов</a:t>
            </a:r>
            <a:r>
              <a:rPr lang="ru-RU" sz="2100" dirty="0"/>
              <a:t>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960440" cy="5280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274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Самойлович 1630-е – 1690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83908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Опустошительными были для Правобережья действия левобережного гетмана И. </a:t>
            </a:r>
            <a:r>
              <a:rPr lang="ru-RU" sz="2400" dirty="0" smtClean="0"/>
              <a:t>Самойловича (</a:t>
            </a:r>
            <a:r>
              <a:rPr lang="ru-RU" sz="2400" dirty="0"/>
              <a:t>гетман Войска Запорожского </a:t>
            </a:r>
            <a:r>
              <a:rPr lang="ru-RU" sz="2400" dirty="0" smtClean="0"/>
              <a:t>на Левобережной </a:t>
            </a:r>
            <a:r>
              <a:rPr lang="ru-RU" sz="2400" dirty="0"/>
              <a:t>Украине с 1672 по 1687 годы. Преемник гетмана Демьяна </a:t>
            </a:r>
            <a:r>
              <a:rPr lang="ru-RU" sz="2400" dirty="0" smtClean="0"/>
              <a:t>Многогрешного</a:t>
            </a:r>
            <a:r>
              <a:rPr lang="ru-RU" sz="2400" u="sng" dirty="0"/>
              <a:t>)</a:t>
            </a:r>
            <a:r>
              <a:rPr lang="ru-RU" sz="2400" dirty="0" smtClean="0"/>
              <a:t>, </a:t>
            </a:r>
            <a:r>
              <a:rPr lang="ru-RU" sz="2400" dirty="0"/>
              <a:t>организовавшего в августе 1678 г. «великий сгон» населения с правого берега на левый берег Днепра (около 100 тыс. человек).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Гайдамацкое движение в Украине в XVIII 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9330" y="4359878"/>
            <a:ext cx="405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Гайдамаки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794321"/>
            <a:ext cx="3816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После 1714 г. казачества на Правобережной Украине не осталось, но это не означало, что социальный и конфессиональный конфликты в Украине не находили своего организующего начала. Им стали гайдамаки, первое документальное упоминание о которых относится к 1714 г. Предполагается, что термин «гайдамак» происходил от турецкого «гнать, нападать» (есть и другая трактовка).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98991"/>
            <a:ext cx="4608512" cy="342401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08934" y="6297706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089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1733 г., после смерти короля Августа ІІ Сильного, в Речи </a:t>
            </a:r>
            <a:r>
              <a:rPr lang="ru-RU" sz="2200" dirty="0" err="1"/>
              <a:t>Посполитой</a:t>
            </a:r>
            <a:r>
              <a:rPr lang="ru-RU" sz="2200" dirty="0"/>
              <a:t> вновь развернулась борьба за трон. В силу внутренней слабости эта борьба превратилась в войну 1733—1735 гг. за т. н. «польское наследство» между двумя коалициями: Россия при поддержке Австрии и Саксонии продвигала сына Августа ІІ, а Франция, при поддержке Испании и Сардинии, — Станислава Лещинского. В конце 1733 г. в Речь </a:t>
            </a:r>
            <a:r>
              <a:rPr lang="ru-RU" sz="2200" dirty="0" err="1"/>
              <a:t>Посполитую</a:t>
            </a:r>
            <a:r>
              <a:rPr lang="ru-RU" sz="2200" dirty="0"/>
              <a:t> вступили российские войска и стали создавать вооруженные отряды из местных жителей для борьбы с </a:t>
            </a:r>
            <a:r>
              <a:rPr lang="ru-RU" sz="2200" dirty="0" err="1"/>
              <a:t>С</a:t>
            </a:r>
            <a:r>
              <a:rPr lang="ru-RU" sz="2200" dirty="0"/>
              <a:t>. Лещинским, которого поддержала большая часть шляхты в стране. Вскоре вспыхнуло народное восстание, которое охватило </a:t>
            </a:r>
            <a:r>
              <a:rPr lang="ru-RU" sz="2200" dirty="0" err="1"/>
              <a:t>Киевщину</a:t>
            </a:r>
            <a:r>
              <a:rPr lang="ru-RU" sz="2200" dirty="0"/>
              <a:t>, </a:t>
            </a:r>
            <a:r>
              <a:rPr lang="ru-RU" sz="2200" dirty="0" err="1"/>
              <a:t>Брацлавщину</a:t>
            </a:r>
            <a:r>
              <a:rPr lang="ru-RU" sz="2200" dirty="0"/>
              <a:t>, Подолье и Волынь. Его возглавил </a:t>
            </a:r>
            <a:r>
              <a:rPr lang="ru-RU" sz="2200" dirty="0" err="1"/>
              <a:t>Верлан</a:t>
            </a:r>
            <a:r>
              <a:rPr lang="ru-RU" sz="2200" dirty="0"/>
              <a:t> — сотник надворных казаков в Шаргороде магнатов </a:t>
            </a:r>
            <a:r>
              <a:rPr lang="ru-RU" sz="2200" dirty="0" err="1"/>
              <a:t>Любомирских</a:t>
            </a:r>
            <a:r>
              <a:rPr lang="ru-RU" sz="2200" dirty="0"/>
              <a:t>. На съезде части атаманов гайдамацких отрядов он объявил себя полковником и назначил старшину. </a:t>
            </a:r>
          </a:p>
          <a:p>
            <a:endParaRPr lang="ru-RU" sz="22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104456" cy="5277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609813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Анна </a:t>
            </a:r>
            <a:r>
              <a:rPr lang="ru-RU" sz="2000" dirty="0" smtClean="0"/>
              <a:t>Иоанновна (1693 – 1740 г.)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332656"/>
            <a:ext cx="3960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Повстанцы были уверены, что российская императрица Анна Иоанновна примет Правобережье в свое подданство. Россия эти настроения всячески поддерживала. Поэтому уже летом 1734 г. повстанцы заняли Кременец, Броды, Збараж, Винницу, </a:t>
            </a:r>
            <a:r>
              <a:rPr lang="ru-RU" sz="2000" dirty="0" err="1"/>
              <a:t>Межибож</a:t>
            </a:r>
            <a:r>
              <a:rPr lang="ru-RU" sz="2000" dirty="0"/>
              <a:t>, </a:t>
            </a:r>
            <a:r>
              <a:rPr lang="ru-RU" sz="2000" dirty="0" err="1"/>
              <a:t>Корсунь</a:t>
            </a:r>
            <a:r>
              <a:rPr lang="ru-RU" sz="2000" dirty="0"/>
              <a:t>, Бердичев, </a:t>
            </a:r>
            <a:r>
              <a:rPr lang="ru-RU" sz="2000" dirty="0" err="1"/>
              <a:t>Паволочь</a:t>
            </a:r>
            <a:r>
              <a:rPr lang="ru-RU" sz="2000" dirty="0"/>
              <a:t>, Чуднов и другие города. Везде </a:t>
            </a:r>
            <a:r>
              <a:rPr lang="ru-RU" sz="2000" dirty="0" err="1"/>
              <a:t>востанавливались</a:t>
            </a:r>
            <a:r>
              <a:rPr lang="ru-RU" sz="2000" dirty="0"/>
              <a:t> казацкие порядки. В начале 1735 г. восстание охватило практически все Правобережье и часть </a:t>
            </a:r>
            <a:r>
              <a:rPr lang="ru-RU" sz="2000" dirty="0" err="1"/>
              <a:t>Галиччины</a:t>
            </a:r>
            <a:r>
              <a:rPr lang="ru-RU" sz="2000" dirty="0"/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5689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/>
              <a:t>Колиивщина</a:t>
            </a:r>
            <a:r>
              <a:rPr lang="ru-RU" sz="36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0" y="834971"/>
            <a:ext cx="5000625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73471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Восстание </a:t>
            </a:r>
            <a:r>
              <a:rPr lang="ru-RU" sz="1900" dirty="0"/>
              <a:t>в 1768 г. под названием «</a:t>
            </a:r>
            <a:r>
              <a:rPr lang="ru-RU" sz="1900" dirty="0" err="1"/>
              <a:t>Колиивщина</a:t>
            </a:r>
            <a:r>
              <a:rPr lang="ru-RU" sz="1900" dirty="0"/>
              <a:t>» (название произошло от наименования забойщиков скота на </a:t>
            </a:r>
            <a:r>
              <a:rPr lang="ru-RU" sz="1900" dirty="0" err="1"/>
              <a:t>Киевщине</a:t>
            </a:r>
            <a:r>
              <a:rPr lang="ru-RU" sz="1900" dirty="0"/>
              <a:t> — «</a:t>
            </a:r>
            <a:r>
              <a:rPr lang="ru-RU" sz="1900" dirty="0" err="1"/>
              <a:t>колиев</a:t>
            </a:r>
            <a:r>
              <a:rPr lang="ru-RU" sz="1900" dirty="0"/>
              <a:t>») стало кульминацией гайдамацкого движения в XVIII в. Выступление вновь было активизировано действиями российских войск на Правобережье против барских конфедератов. Восстание началось в марте 1768 г. — гайдамаки, крестьяне и мещане громили имения и убивали шляхту и евреев. Центром подготовки восстания стал </a:t>
            </a:r>
            <a:r>
              <a:rPr lang="ru-RU" sz="1900" dirty="0" err="1"/>
              <a:t>Мотронинский</a:t>
            </a:r>
            <a:r>
              <a:rPr lang="ru-RU" sz="1900" dirty="0"/>
              <a:t> монастырь, расположенный вблизи Запорожской Сечи.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48292" y="6277739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113095" cy="5244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13" y="5576852"/>
            <a:ext cx="411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Максим Железняк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3265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Восстание было организовано запорожским казаком Максимом Железняком с группой запорожской </a:t>
            </a:r>
            <a:r>
              <a:rPr lang="ru-RU" sz="2400" dirty="0" err="1"/>
              <a:t>сиромы</a:t>
            </a:r>
            <a:r>
              <a:rPr lang="ru-RU" sz="2400" dirty="0"/>
              <a:t>. На праздник Троицы в мае 1768 г. в </a:t>
            </a:r>
            <a:r>
              <a:rPr lang="ru-RU" sz="2400" dirty="0" err="1"/>
              <a:t>Мотронинском</a:t>
            </a:r>
            <a:r>
              <a:rPr lang="ru-RU" sz="2400" dirty="0"/>
              <a:t> монастыре М. Железняк зачитал «Золотую грамоту» и призвал </a:t>
            </a:r>
            <a:r>
              <a:rPr lang="ru-RU" sz="2400" dirty="0" err="1"/>
              <a:t>истебить</a:t>
            </a:r>
            <a:r>
              <a:rPr lang="ru-RU" sz="2400" dirty="0"/>
              <a:t> поляков или изгнать из Украины и восстановить Гетманщину.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Россия не вмешивалась в ход восстания, пока отряд «</a:t>
            </a:r>
            <a:r>
              <a:rPr lang="ru-RU" sz="2400" dirty="0" err="1"/>
              <a:t>колиев</a:t>
            </a:r>
            <a:r>
              <a:rPr lang="ru-RU" sz="2400" dirty="0"/>
              <a:t>» во главе с Семеном Неживым не захватил и сжег турецкий город Балта, где укрылись беглые поляки и евреи. Тогда же (июнь 1768 г.) отряд захватил ханское поселение </a:t>
            </a:r>
            <a:r>
              <a:rPr lang="ru-RU" sz="2400" dirty="0" err="1"/>
              <a:t>Голта</a:t>
            </a:r>
            <a:r>
              <a:rPr lang="ru-RU" sz="2400" dirty="0"/>
              <a:t>, где также истребил ненавистных им беглецов. Этот инцидент послужил для Турции предлогом для объявления войны России. Екатерина II приказала российским войскам в Украине подавить восстание. В начале июля 1768 г. был окружен лагерь «</a:t>
            </a:r>
            <a:r>
              <a:rPr lang="ru-RU" sz="2400" dirty="0" err="1"/>
              <a:t>колиев</a:t>
            </a:r>
            <a:r>
              <a:rPr lang="ru-RU" sz="2400" dirty="0"/>
              <a:t>» и арестованы М. Железняк, И. Гонта и все повстанцы, которые отнеслись к россиянам с доверием. Весной 1769 г. восстание было подавлено. </a:t>
            </a:r>
          </a:p>
          <a:p>
            <a:endParaRPr lang="ru-RU" sz="24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76672"/>
            <a:ext cx="3856209" cy="4995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76582"/>
            <a:ext cx="385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Иван Гонта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76672"/>
            <a:ext cx="3888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250 гайдамаков во главе с М. Железняком были доставлены в Киев, где тех истязали батогами, вырывали ноздри, клеймили, а затем сослали на каторгу в Сибирь. Польская сторона расправилась с повстанцами еще более жестоко: в местечке </a:t>
            </a:r>
            <a:r>
              <a:rPr lang="ru-RU" sz="2100" dirty="0" err="1" smtClean="0"/>
              <a:t>Кодня</a:t>
            </a:r>
            <a:r>
              <a:rPr lang="ru-RU" sz="2100" dirty="0" smtClean="0"/>
              <a:t> возле Житомира и селе Сербы близ Могилева-Подольского было казнено после изуверских истязаний до 5 тыс. человек. Так, предводителя И. Гонту резали живьем на куски и на третий день обезглавили. </a:t>
            </a:r>
          </a:p>
          <a:p>
            <a:endParaRPr lang="ru-RU" sz="21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Разделы Речи </a:t>
            </a:r>
            <a:r>
              <a:rPr lang="ru-RU" sz="2800" dirty="0" err="1"/>
              <a:t>Посполитой</a:t>
            </a:r>
            <a:r>
              <a:rPr lang="ru-RU" sz="2800" dirty="0"/>
              <a:t> и включение Правобережной Украины в состав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46015"/>
            <a:ext cx="6100167" cy="3263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509120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Победа России в войне с Турцией (1768–1774), а также разгром ею барских конфедератов (1768–1773) предрешили судьбу Речи </a:t>
            </a:r>
            <a:r>
              <a:rPr lang="ru-RU" sz="2000" dirty="0" err="1"/>
              <a:t>Посполитой</a:t>
            </a:r>
            <a:r>
              <a:rPr lang="ru-RU" sz="2000" dirty="0"/>
              <a:t>. В феврале 1772 г. Пруссия, Россия и Австрия подписали соглашения о присоединении части земель Речи </a:t>
            </a:r>
            <a:r>
              <a:rPr lang="ru-RU" sz="2000" dirty="0" err="1"/>
              <a:t>Посполитой</a:t>
            </a:r>
            <a:r>
              <a:rPr lang="ru-RU" sz="2000" dirty="0"/>
              <a:t>, ставшие ее первым разделом.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5" y="692695"/>
            <a:ext cx="4425042" cy="3466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158979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Новый раздел созрел после очередных попыток реформировать государственный строй в Речи </a:t>
            </a:r>
            <a:r>
              <a:rPr lang="ru-RU" dirty="0" err="1"/>
              <a:t>Посполитой</a:t>
            </a:r>
            <a:r>
              <a:rPr lang="ru-RU" dirty="0"/>
              <a:t> на рубеже 80—90-х гг. XVIII в. Интервенция армий России и Австрии под предлогом помощи консервативно настроенной </a:t>
            </a:r>
            <a:r>
              <a:rPr lang="ru-RU" dirty="0" err="1"/>
              <a:t>Торговицкой</a:t>
            </a:r>
            <a:r>
              <a:rPr lang="ru-RU" dirty="0"/>
              <a:t> конфедерации во главе с крупнейшими магнатами Щ. </a:t>
            </a:r>
            <a:r>
              <a:rPr lang="ru-RU" dirty="0" err="1"/>
              <a:t>Потоцким</a:t>
            </a:r>
            <a:r>
              <a:rPr lang="ru-RU" dirty="0"/>
              <a:t>, С. </a:t>
            </a:r>
            <a:r>
              <a:rPr lang="ru-RU" dirty="0" err="1"/>
              <a:t>Ржеуским</a:t>
            </a:r>
            <a:r>
              <a:rPr lang="ru-RU" dirty="0"/>
              <a:t>, Ф.-К. </a:t>
            </a:r>
            <a:r>
              <a:rPr lang="ru-RU" dirty="0" err="1"/>
              <a:t>Браницким</a:t>
            </a:r>
            <a:r>
              <a:rPr lang="ru-RU" dirty="0"/>
              <a:t>, выступившей против преобразований, предрешила второй раздел. В январе 1793 г. Пруссия и Россия заключили новую конвенцию о разделе Речи </a:t>
            </a:r>
            <a:r>
              <a:rPr lang="ru-RU" dirty="0" err="1"/>
              <a:t>Посполитой</a:t>
            </a:r>
            <a:r>
              <a:rPr lang="ru-RU" dirty="0"/>
              <a:t>. К России отошли Подольское, Волынское (восточная часть), </a:t>
            </a:r>
            <a:r>
              <a:rPr lang="ru-RU" dirty="0" err="1"/>
              <a:t>Брацлавское</a:t>
            </a:r>
            <a:r>
              <a:rPr lang="ru-RU" dirty="0"/>
              <a:t> и Киевское воеводства.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3475" y="188640"/>
            <a:ext cx="442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Второй </a:t>
            </a:r>
            <a:r>
              <a:rPr lang="ru-RU" sz="2000" dirty="0" smtClean="0"/>
              <a:t>раздел РП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0280" y="6277739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протяжении 90-х гг. XVIII в. на Правобережную Украину рас-</a:t>
            </a:r>
            <a:r>
              <a:rPr lang="ru-RU" sz="2400" dirty="0" err="1"/>
              <a:t>пространились</a:t>
            </a:r>
            <a:r>
              <a:rPr lang="ru-RU" sz="2400" dirty="0"/>
              <a:t> общеимперские административные органы и учреждения. В 1793 г. были образованы </a:t>
            </a:r>
            <a:r>
              <a:rPr lang="ru-RU" sz="2400" dirty="0" err="1"/>
              <a:t>Изяславская</a:t>
            </a:r>
            <a:r>
              <a:rPr lang="ru-RU" sz="2400" dirty="0"/>
              <a:t> и </a:t>
            </a:r>
            <a:r>
              <a:rPr lang="ru-RU" sz="2400" dirty="0" err="1"/>
              <a:t>Брацлавская</a:t>
            </a:r>
            <a:r>
              <a:rPr lang="ru-RU" sz="2400" dirty="0"/>
              <a:t> губернии и </a:t>
            </a:r>
            <a:r>
              <a:rPr lang="ru-RU" sz="2400" dirty="0" err="1"/>
              <a:t>Каменецкая</a:t>
            </a:r>
            <a:r>
              <a:rPr lang="ru-RU" sz="2400" dirty="0"/>
              <a:t> область. В 1795 г. их преобразовали в </a:t>
            </a:r>
            <a:r>
              <a:rPr lang="ru-RU" sz="2400" dirty="0" err="1"/>
              <a:t>Брацлавскую</a:t>
            </a:r>
            <a:r>
              <a:rPr lang="ru-RU" sz="2400" dirty="0"/>
              <a:t>, Волынскую и Подольскую наместничества, а в 1796 г. — в Киевскую, Подольскую и Волынскую губернии. Почти 80 % украинских этнических земель были объединены в рамках </a:t>
            </a:r>
            <a:r>
              <a:rPr lang="ru-RU" sz="2400" dirty="0" err="1"/>
              <a:t>Росийской</a:t>
            </a:r>
            <a:r>
              <a:rPr lang="ru-RU" sz="2400" dirty="0"/>
              <a:t> империи. Было восстановлено положение Православной Церкви, но крестьяне по-прежнему остались крепостными, тогда как знать получила от царской власти все права российского дворянства. В 1797 г. специальным указом было даже закреплено ведение судопроизводства на польском языке.</a:t>
            </a:r>
          </a:p>
          <a:p>
            <a:endParaRPr lang="ru-RU" sz="24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32504" cy="5477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886456"/>
            <a:ext cx="403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Вечный мир. Преамбула договора.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22992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Положение Восточного Подолья и южной </a:t>
            </a:r>
            <a:r>
              <a:rPr lang="ru-RU" dirty="0" err="1"/>
              <a:t>Киевщины</a:t>
            </a:r>
            <a:r>
              <a:rPr lang="ru-RU" dirty="0"/>
              <a:t> «быть в </a:t>
            </a:r>
            <a:r>
              <a:rPr lang="ru-RU" dirty="0" err="1"/>
              <a:t>пусте</a:t>
            </a:r>
            <a:r>
              <a:rPr lang="ru-RU" dirty="0"/>
              <a:t> всегда» было зафиксировано сначала Бахчисарайским договором России с Турцией и Крымом (1681), а затем и «вечным миром» (1686) между Россией и Речью </a:t>
            </a:r>
            <a:r>
              <a:rPr lang="ru-RU" dirty="0" err="1"/>
              <a:t>Посполитой</a:t>
            </a:r>
            <a:r>
              <a:rPr lang="ru-RU" dirty="0"/>
              <a:t>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25244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424" y="2960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Обособление Правобережья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0913"/>
            <a:ext cx="2929488" cy="3968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59392"/>
            <a:ext cx="292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Яков </a:t>
            </a:r>
            <a:r>
              <a:rPr lang="vi-VN" b="1" dirty="0"/>
              <a:t>Фёдорович </a:t>
            </a:r>
            <a:r>
              <a:rPr lang="vi-VN" b="1" dirty="0" smtClean="0"/>
              <a:t>Барабаш</a:t>
            </a:r>
            <a:endParaRPr lang="ru-RU" b="1" dirty="0" smtClean="0"/>
          </a:p>
          <a:p>
            <a:pPr algn="ctr"/>
            <a:r>
              <a:rPr lang="ru-RU" b="1" dirty="0" smtClean="0"/>
              <a:t>(умер 1658 г.)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2" y="757745"/>
            <a:ext cx="3170461" cy="4006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1" y="4763984"/>
            <a:ext cx="317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Мартин Пушкар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 умер 1658 г.)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4103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1658 г. узурпация гетманских клейнодов и наступление на достигнутые социальные завоевания вызвало масштабное восстание на Левобережье под предводительством кошевого атамана Я. Барабаша и полтавского полковника М. Пушкаря.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5496" y="6257773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839"/>
            <a:ext cx="4491062" cy="4899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2731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Брюховецкий Иван Мартынович</a:t>
            </a:r>
            <a:r>
              <a:rPr lang="ru-RU" b="1" dirty="0" smtClean="0"/>
              <a:t>  (1623 – 1668 г.)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24683" y="373839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июне 1663 г. на Левобережье появился отдельный гетман — И. </a:t>
            </a:r>
            <a:r>
              <a:rPr lang="ru-RU" sz="2400" dirty="0" err="1" smtClean="0"/>
              <a:t>Брюховецкий</a:t>
            </a:r>
            <a:r>
              <a:rPr lang="ru-RU" sz="2400" dirty="0" smtClean="0"/>
              <a:t> (</a:t>
            </a:r>
            <a:r>
              <a:rPr lang="ru-RU" sz="2400" dirty="0"/>
              <a:t>кошевой </a:t>
            </a:r>
            <a:r>
              <a:rPr lang="ru-RU" sz="2400" dirty="0" smtClean="0"/>
              <a:t>атаман Запорожской Сечи, </a:t>
            </a:r>
            <a:r>
              <a:rPr lang="ru-RU" sz="2400" dirty="0"/>
              <a:t>боярин и гетман Войска Запорожского (левобережный) с 1663 по 1668 </a:t>
            </a:r>
            <a:r>
              <a:rPr lang="ru-RU" sz="2400" dirty="0" smtClean="0"/>
              <a:t>год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Преемник гетмана </a:t>
            </a:r>
            <a:r>
              <a:rPr lang="ru-RU" sz="2400" dirty="0" err="1"/>
              <a:t>Якима</a:t>
            </a:r>
            <a:r>
              <a:rPr lang="ru-RU" sz="2400" dirty="0"/>
              <a:t> </a:t>
            </a:r>
            <a:r>
              <a:rPr lang="ru-RU" sz="2400" dirty="0" err="1" smtClean="0"/>
              <a:t>Самко</a:t>
            </a:r>
            <a:r>
              <a:rPr lang="ru-RU" sz="2400" dirty="0"/>
              <a:t>)</a:t>
            </a:r>
            <a:r>
              <a:rPr lang="ru-RU" sz="2400" dirty="0" smtClean="0"/>
              <a:t> </a:t>
            </a:r>
            <a:r>
              <a:rPr lang="ru-RU" sz="2400" dirty="0"/>
              <a:t>опиравшийся на Москву.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142077"/>
            <a:ext cx="360040" cy="311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142077"/>
            <a:ext cx="360040" cy="31125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495</TotalTime>
  <Words>4101</Words>
  <Application>Microsoft Office PowerPoint</Application>
  <PresentationFormat>Экран (4:3)</PresentationFormat>
  <Paragraphs>185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Calibri</vt:lpstr>
      <vt:lpstr>Constantia</vt:lpstr>
      <vt:lpstr>Tahoma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house</dc:creator>
  <cp:lastModifiedBy>onza.by</cp:lastModifiedBy>
  <cp:revision>49</cp:revision>
  <dcterms:created xsi:type="dcterms:W3CDTF">2013-05-05T18:02:06Z</dcterms:created>
  <dcterms:modified xsi:type="dcterms:W3CDTF">2017-11-08T12:46:21Z</dcterms:modified>
</cp:coreProperties>
</file>