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0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6092" autoAdjust="0"/>
  </p:normalViewPr>
  <p:slideViewPr>
    <p:cSldViewPr>
      <p:cViewPr varScale="1">
        <p:scale>
          <a:sx n="72" d="100"/>
          <a:sy n="72" d="100"/>
        </p:scale>
        <p:origin x="135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Рост населения Слабожанщины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1732</c:v>
                </c:pt>
                <c:pt idx="1">
                  <c:v>1773</c:v>
                </c:pt>
                <c:pt idx="2">
                  <c:v>Конец 18 века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400000</c:v>
                </c:pt>
                <c:pt idx="1">
                  <c:v>660000</c:v>
                </c:pt>
                <c:pt idx="2">
                  <c:v>1000000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22072"/>
        <c:axId val="167674920"/>
        <c:axId val="0"/>
      </c:bar3DChart>
      <c:catAx>
        <c:axId val="7222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7674920"/>
        <c:crosses val="autoZero"/>
        <c:auto val="1"/>
        <c:lblAlgn val="ctr"/>
        <c:lblOffset val="100"/>
        <c:noMultiLvlLbl val="0"/>
      </c:catAx>
      <c:valAx>
        <c:axId val="167674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2220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7E8EC-6F01-411B-84C8-A37F0C3B385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2CB75-0C97-4047-84E6-65FDC96166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07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2CB75-0C97-4047-84E6-65FDC96166F2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65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BC86050-7205-4EE5-8D0B-F5A3FD7C91B2}" type="datetimeFigureOut">
              <a:rPr lang="ru-RU" smtClean="0"/>
              <a:t>08.11.2017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D424DB3-439F-46A7-97A1-78D7F09281E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8424936" cy="4267200"/>
          </a:xfrm>
        </p:spPr>
        <p:txBody>
          <a:bodyPr/>
          <a:lstStyle/>
          <a:p>
            <a:pPr algn="ctr"/>
            <a:r>
              <a:rPr lang="ru-RU" sz="6000" dirty="0"/>
              <a:t>«Слободская Украина в XVII — XVIII вв.»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843" y="5382791"/>
            <a:ext cx="7758355" cy="29718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в</a:t>
            </a:r>
            <a:r>
              <a:rPr lang="ru-RU" sz="1200" b="1" dirty="0" smtClean="0">
                <a:solidFill>
                  <a:srgbClr val="FF0000"/>
                </a:solidFill>
              </a:rPr>
              <a:t>ыполнил студент Гришанов </a:t>
            </a:r>
            <a:r>
              <a:rPr lang="ru-RU" sz="1200" b="1" dirty="0" smtClean="0">
                <a:solidFill>
                  <a:srgbClr val="FF0000"/>
                </a:solidFill>
              </a:rPr>
              <a:t>Ю. </a:t>
            </a:r>
            <a:r>
              <a:rPr lang="ru-RU" sz="1200" b="1" dirty="0" smtClean="0">
                <a:solidFill>
                  <a:srgbClr val="FF0000"/>
                </a:solidFill>
              </a:rPr>
              <a:t>Д.; по тексту, а также научный консультант </a:t>
            </a:r>
            <a:r>
              <a:rPr lang="ru-RU" sz="1200" b="1" dirty="0" smtClean="0">
                <a:solidFill>
                  <a:srgbClr val="FF0000"/>
                </a:solidFill>
              </a:rPr>
              <a:t>и редактор Кохнович В. А.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75" y="260648"/>
            <a:ext cx="2126481" cy="289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2174872" cy="2893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744" y="311541"/>
            <a:ext cx="3312986" cy="2843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3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4149080"/>
            <a:ext cx="3149600" cy="1981200"/>
          </a:xfrm>
        </p:spPr>
        <p:txBody>
          <a:bodyPr/>
          <a:lstStyle/>
          <a:p>
            <a:r>
              <a:rPr lang="ru-RU" sz="2200" b="0" dirty="0">
                <a:solidFill>
                  <a:schemeClr val="tx1"/>
                </a:solidFill>
                <a:latin typeface="+mn-lt"/>
              </a:rPr>
              <a:t>На первом этапе освоения украинцами Слобожанщины большое значение имела </a:t>
            </a:r>
            <a:r>
              <a:rPr lang="ru-RU" sz="2200" b="0" dirty="0">
                <a:solidFill>
                  <a:srgbClr val="FF0000"/>
                </a:solidFill>
                <a:latin typeface="+mn-lt"/>
              </a:rPr>
              <a:t>монастырская колонизация</a:t>
            </a:r>
            <a:r>
              <a:rPr lang="ru-RU" sz="2200" b="0" dirty="0">
                <a:solidFill>
                  <a:schemeClr val="tx1"/>
                </a:solidFill>
                <a:latin typeface="+mn-lt"/>
              </a:rPr>
              <a:t>. согласно преданию, часть монашеской братии Киево-Печерской лавры после разорения Киева в 1240 г. переселилась на берега Северского Донца и основала здесь </a:t>
            </a:r>
            <a:r>
              <a:rPr lang="ru-RU" sz="2200" b="0" dirty="0">
                <a:solidFill>
                  <a:srgbClr val="FF0000"/>
                </a:solidFill>
                <a:latin typeface="+mn-lt"/>
              </a:rPr>
              <a:t>Святогорский монастырь.</a:t>
            </a:r>
            <a:br>
              <a:rPr lang="ru-RU" sz="2200" b="0" dirty="0">
                <a:solidFill>
                  <a:srgbClr val="FF0000"/>
                </a:solidFill>
                <a:latin typeface="+mn-lt"/>
              </a:rPr>
            </a:br>
            <a:endParaRPr lang="ru-RU" sz="2200" b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r="279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Святогорский монастырь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5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3968080"/>
            <a:ext cx="2743200" cy="1981200"/>
          </a:xfrm>
        </p:spPr>
        <p:txBody>
          <a:bodyPr/>
          <a:lstStyle/>
          <a:p>
            <a:r>
              <a:rPr lang="ru-RU" sz="2200" b="0" dirty="0">
                <a:solidFill>
                  <a:schemeClr val="tx1"/>
                </a:solidFill>
              </a:rPr>
              <a:t>В </a:t>
            </a:r>
            <a:r>
              <a:rPr lang="ru-RU" sz="2200" b="0" dirty="0">
                <a:solidFill>
                  <a:srgbClr val="00B050"/>
                </a:solidFill>
              </a:rPr>
              <a:t>1640 г. </a:t>
            </a:r>
            <a:r>
              <a:rPr lang="ru-RU" sz="2200" b="0" dirty="0">
                <a:solidFill>
                  <a:schemeClr val="tx1"/>
                </a:solidFill>
              </a:rPr>
              <a:t>15 монахов во главе с настоятелем Гурием пришли вместе с Я. Остряниным на р. Тихая Сосна и создали </a:t>
            </a:r>
            <a:r>
              <a:rPr lang="ru-RU" sz="2200" b="0" dirty="0">
                <a:solidFill>
                  <a:srgbClr val="FF0000"/>
                </a:solidFill>
              </a:rPr>
              <a:t>Дивногорский монастырь. </a:t>
            </a:r>
            <a:r>
              <a:rPr lang="ru-RU" sz="2200" b="0" dirty="0">
                <a:solidFill>
                  <a:schemeClr val="tx1"/>
                </a:solidFill>
              </a:rPr>
              <a:t>Известно, что под его стенами в сентябре </a:t>
            </a:r>
            <a:r>
              <a:rPr lang="ru-RU" sz="2200" b="0" dirty="0">
                <a:solidFill>
                  <a:srgbClr val="00B050"/>
                </a:solidFill>
              </a:rPr>
              <a:t>1670 г. </a:t>
            </a:r>
            <a:r>
              <a:rPr lang="ru-RU" sz="2200" b="0" dirty="0">
                <a:solidFill>
                  <a:schemeClr val="tx1"/>
                </a:solidFill>
              </a:rPr>
              <a:t>произошло решающее сражение между разинцами и царскими войсками.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290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Дивногорский монастырь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5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557808"/>
            <a:ext cx="7498080" cy="1143000"/>
          </a:xfrm>
        </p:spPr>
        <p:txBody>
          <a:bodyPr>
            <a:noAutofit/>
          </a:bodyPr>
          <a:lstStyle/>
          <a:p>
            <a:r>
              <a:rPr lang="ru-RU" sz="2200" dirty="0" smtClean="0">
                <a:effectLst/>
                <a:latin typeface="+mn-lt"/>
              </a:rPr>
              <a:t> </a:t>
            </a:r>
            <a:r>
              <a:rPr lang="ru-RU" sz="2200" dirty="0">
                <a:effectLst/>
                <a:latin typeface="+mn-lt"/>
              </a:rPr>
              <a:t>В </a:t>
            </a:r>
            <a:r>
              <a:rPr lang="ru-RU" sz="2200" dirty="0">
                <a:solidFill>
                  <a:srgbClr val="00B050"/>
                </a:solidFill>
                <a:effectLst/>
                <a:latin typeface="+mn-lt"/>
              </a:rPr>
              <a:t>1654 г.</a:t>
            </a:r>
            <a:r>
              <a:rPr lang="ru-RU" sz="2200" dirty="0">
                <a:effectLst/>
                <a:latin typeface="+mn-lt"/>
              </a:rPr>
              <a:t> бежавшие казаки </a:t>
            </a:r>
            <a:r>
              <a:rPr lang="ru-RU" sz="2200" dirty="0" smtClean="0">
                <a:effectLst/>
                <a:latin typeface="+mn-lt"/>
              </a:rPr>
              <a:t>Корсунского </a:t>
            </a:r>
            <a:r>
              <a:rPr lang="ru-RU" sz="2200" dirty="0">
                <a:effectLst/>
                <a:latin typeface="+mn-lt"/>
              </a:rPr>
              <a:t>полка основали </a:t>
            </a:r>
            <a:r>
              <a:rPr lang="ru-RU" sz="2200" dirty="0">
                <a:solidFill>
                  <a:srgbClr val="FF0000"/>
                </a:solidFill>
                <a:effectLst/>
                <a:latin typeface="+mn-lt"/>
              </a:rPr>
              <a:t>Краснокутский Петропавловский монастырь. </a:t>
            </a:r>
            <a:r>
              <a:rPr lang="ru-RU" sz="2200" dirty="0">
                <a:effectLst/>
                <a:latin typeface="+mn-lt"/>
              </a:rPr>
              <a:t>В этом же году монахи Лебединского монастыря во главе с игуменом Иоанникием основали </a:t>
            </a:r>
            <a:r>
              <a:rPr lang="ru-RU" sz="2200" dirty="0">
                <a:solidFill>
                  <a:srgbClr val="FF0000"/>
                </a:solidFill>
                <a:effectLst/>
                <a:latin typeface="+mn-lt"/>
              </a:rPr>
              <a:t>Ахтырский Троицкий монастырь.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5100" y="2497242"/>
            <a:ext cx="3657600" cy="271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3973" y="2222168"/>
            <a:ext cx="3243353" cy="326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5158933"/>
            <a:ext cx="29523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Ахтырский Троицкий монастырь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160" y="5445224"/>
            <a:ext cx="259228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Краснокутский Петропавловский монастырь</a:t>
            </a:r>
          </a:p>
        </p:txBody>
      </p:sp>
      <p:sp>
        <p:nvSpPr>
          <p:cNvPr id="7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328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3824064"/>
            <a:ext cx="2743200" cy="1981200"/>
          </a:xfrm>
        </p:spPr>
        <p:txBody>
          <a:bodyPr/>
          <a:lstStyle/>
          <a:p>
            <a:r>
              <a:rPr lang="ru-RU" sz="2200" b="0" dirty="0">
                <a:latin typeface="+mn-lt"/>
              </a:rPr>
              <a:t>В </a:t>
            </a:r>
            <a:r>
              <a:rPr lang="ru-RU" sz="2200" b="0" dirty="0">
                <a:solidFill>
                  <a:srgbClr val="00B050"/>
                </a:solidFill>
                <a:latin typeface="+mn-lt"/>
              </a:rPr>
              <a:t>1667 г.</a:t>
            </a:r>
            <a:r>
              <a:rPr lang="ru-RU" sz="2200" b="0" dirty="0">
                <a:latin typeface="+mn-lt"/>
              </a:rPr>
              <a:t> полковник Харьковского полка Григорий Донец основал </a:t>
            </a:r>
            <a:r>
              <a:rPr lang="ru-RU" sz="2200" b="0" dirty="0">
                <a:solidFill>
                  <a:srgbClr val="FF0000"/>
                </a:solidFill>
                <a:latin typeface="+mn-lt"/>
              </a:rPr>
              <a:t>Куряжский Преображенский монастырь. </a:t>
            </a:r>
            <a:r>
              <a:rPr lang="ru-RU" sz="2200" b="0" dirty="0">
                <a:latin typeface="+mn-lt"/>
              </a:rPr>
              <a:t>С середины XVII в. известны на Слобожанщине </a:t>
            </a:r>
            <a:r>
              <a:rPr lang="ru-RU" sz="2200" b="0" dirty="0">
                <a:solidFill>
                  <a:srgbClr val="FF0000"/>
                </a:solidFill>
                <a:latin typeface="+mn-lt"/>
              </a:rPr>
              <a:t>Шатрищенский (или Шатрищегорский) Преображенский монастырь</a:t>
            </a:r>
            <a:r>
              <a:rPr lang="ru-RU" sz="2200" b="0" dirty="0">
                <a:latin typeface="+mn-lt"/>
              </a:rPr>
              <a:t> и </a:t>
            </a:r>
            <a:r>
              <a:rPr lang="ru-RU" sz="2200" b="0" dirty="0">
                <a:solidFill>
                  <a:srgbClr val="FF0000"/>
                </a:solidFill>
                <a:latin typeface="+mn-lt"/>
              </a:rPr>
              <a:t>Змиевский монастырь</a:t>
            </a:r>
            <a:r>
              <a:rPr lang="ru-RU" sz="2200" b="0" dirty="0">
                <a:latin typeface="+mn-lt"/>
              </a:rPr>
              <a:t>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r="1020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sz="1800" dirty="0">
                <a:solidFill>
                  <a:srgbClr val="FF0000"/>
                </a:solidFill>
              </a:rPr>
              <a:t>Куряжский Преображенский монастырь</a:t>
            </a:r>
          </a:p>
          <a:p>
            <a:endParaRPr lang="ru-RU" dirty="0"/>
          </a:p>
        </p:txBody>
      </p:sp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Возникновение Слободской Украины и формирование казачьих полков.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036440"/>
            <a:ext cx="7406640" cy="1752600"/>
          </a:xfrm>
        </p:spPr>
        <p:txBody>
          <a:bodyPr>
            <a:noAutofit/>
          </a:bodyPr>
          <a:lstStyle/>
          <a:p>
            <a:r>
              <a:rPr lang="ru-RU" sz="3200" dirty="0"/>
              <a:t>Новая волна украинской колонизации началась в </a:t>
            </a:r>
            <a:r>
              <a:rPr lang="ru-RU" sz="3200" dirty="0">
                <a:solidFill>
                  <a:srgbClr val="00B050"/>
                </a:solidFill>
              </a:rPr>
              <a:t>1638 г. </a:t>
            </a:r>
            <a:r>
              <a:rPr lang="ru-RU" sz="3200" dirty="0"/>
              <a:t>после поражения восстания казаков во главе с </a:t>
            </a:r>
            <a:r>
              <a:rPr lang="ru-RU" sz="3200" dirty="0">
                <a:solidFill>
                  <a:srgbClr val="FF0000"/>
                </a:solidFill>
              </a:rPr>
              <a:t>Я. Остряниным</a:t>
            </a:r>
            <a:r>
              <a:rPr lang="ru-RU" sz="3200" dirty="0"/>
              <a:t> и </a:t>
            </a:r>
            <a:r>
              <a:rPr lang="ru-RU" sz="3200" dirty="0">
                <a:solidFill>
                  <a:srgbClr val="FF0000"/>
                </a:solidFill>
              </a:rPr>
              <a:t>Д. Гуней</a:t>
            </a:r>
            <a:r>
              <a:rPr lang="ru-RU" sz="3200" dirty="0"/>
              <a:t>. Я. Острянин в июне 1638 г. возглавил группу из 900 казаков с семьями, которая переселилась в российскую область под управлением белгородского воеводы. </a:t>
            </a:r>
          </a:p>
        </p:txBody>
      </p:sp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40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220072" y="332656"/>
            <a:ext cx="3390528" cy="612068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200" dirty="0"/>
              <a:t>На правом берегу р. Северский Донец он основал </a:t>
            </a:r>
            <a:r>
              <a:rPr lang="ru-RU" sz="2200" dirty="0">
                <a:solidFill>
                  <a:srgbClr val="FF0000"/>
                </a:solidFill>
              </a:rPr>
              <a:t>Чугуевский острожек </a:t>
            </a:r>
            <a:r>
              <a:rPr lang="ru-RU" sz="2200" dirty="0"/>
              <a:t>(впоследствии — город Чугуев). В мае </a:t>
            </a:r>
            <a:r>
              <a:rPr lang="ru-RU" sz="2200" dirty="0">
                <a:solidFill>
                  <a:srgbClr val="00B050"/>
                </a:solidFill>
              </a:rPr>
              <a:t>1641 г.</a:t>
            </a:r>
            <a:r>
              <a:rPr lang="ru-RU" sz="2200" dirty="0"/>
              <a:t> во время похода на татар казаки восстали и убили своего предводителя, так как желали вернуться на Правобережную Украину, чему атаман противился. В сентябре </a:t>
            </a:r>
            <a:r>
              <a:rPr lang="ru-RU" sz="2200" dirty="0">
                <a:solidFill>
                  <a:srgbClr val="00B050"/>
                </a:solidFill>
              </a:rPr>
              <a:t>1642 г.</a:t>
            </a:r>
            <a:r>
              <a:rPr lang="ru-RU" sz="2200" dirty="0"/>
              <a:t> был основан </a:t>
            </a:r>
            <a:r>
              <a:rPr lang="ru-RU" sz="2200" dirty="0">
                <a:solidFill>
                  <a:srgbClr val="FF0000"/>
                </a:solidFill>
              </a:rPr>
              <a:t>г. Ахтырка</a:t>
            </a:r>
            <a:r>
              <a:rPr lang="ru-RU" sz="22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73" y="404664"/>
            <a:ext cx="3889375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5661248"/>
            <a:ext cx="40324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Полковник Яков Острянин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(?-1641)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2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404664"/>
            <a:ext cx="3137552" cy="584373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200" dirty="0"/>
              <a:t>В </a:t>
            </a:r>
            <a:r>
              <a:rPr lang="ru-RU" sz="2200" dirty="0">
                <a:solidFill>
                  <a:srgbClr val="00B050"/>
                </a:solidFill>
              </a:rPr>
              <a:t>1653 г.</a:t>
            </a:r>
            <a:r>
              <a:rPr lang="ru-RU" sz="2200" dirty="0"/>
              <a:t> казаки Белоцерковного полка из м. Ставище во главе с </a:t>
            </a:r>
            <a:r>
              <a:rPr lang="ru-RU" sz="2200" dirty="0">
                <a:solidFill>
                  <a:srgbClr val="FF0000"/>
                </a:solidFill>
              </a:rPr>
              <a:t>Герасимом Кондратьевым </a:t>
            </a:r>
            <a:r>
              <a:rPr lang="ru-RU" sz="2200" dirty="0"/>
              <a:t>основали поселение Сумы, где в 1656—1658 гг. была воздвигнута крепость. Формирование полка завершилось лишь </a:t>
            </a:r>
            <a:r>
              <a:rPr lang="ru-RU" sz="2200" dirty="0">
                <a:solidFill>
                  <a:srgbClr val="00B050"/>
                </a:solidFill>
              </a:rPr>
              <a:t>в 1665 г</a:t>
            </a:r>
            <a:r>
              <a:rPr lang="ru-RU" sz="2200" dirty="0"/>
              <a:t>., когда был учрежден </a:t>
            </a:r>
            <a:r>
              <a:rPr lang="ru-RU" sz="2200" dirty="0">
                <a:solidFill>
                  <a:srgbClr val="FF0000"/>
                </a:solidFill>
              </a:rPr>
              <a:t>Сумский полк</a:t>
            </a:r>
            <a:r>
              <a:rPr lang="ru-RU" sz="22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7"/>
            <a:ext cx="3672408" cy="555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021288"/>
            <a:ext cx="3600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Полковник Герасим Кондратьев (?-1701)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328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88640"/>
            <a:ext cx="7632848" cy="5904656"/>
          </a:xfrm>
        </p:spPr>
        <p:txBody>
          <a:bodyPr>
            <a:noAutofit/>
          </a:bodyPr>
          <a:lstStyle/>
          <a:p>
            <a:pPr marL="484632" indent="-457200">
              <a:buFont typeface="Arial" pitchFamily="34" charset="0"/>
              <a:buChar char="•"/>
            </a:pPr>
            <a:r>
              <a:rPr lang="ru-RU" sz="3000" dirty="0" smtClean="0"/>
              <a:t> </a:t>
            </a:r>
            <a:r>
              <a:rPr lang="ru-RU" sz="3000" dirty="0"/>
              <a:t>В </a:t>
            </a:r>
            <a:r>
              <a:rPr lang="ru-RU" sz="3000" dirty="0">
                <a:solidFill>
                  <a:srgbClr val="00B050"/>
                </a:solidFill>
              </a:rPr>
              <a:t>60-е гг. XVII ст. </a:t>
            </a:r>
            <a:r>
              <a:rPr lang="ru-RU" sz="3000" dirty="0"/>
              <a:t>группа украинских переселенцев во главе с </a:t>
            </a:r>
            <a:r>
              <a:rPr lang="ru-RU" sz="3000" dirty="0">
                <a:solidFill>
                  <a:srgbClr val="FF0000"/>
                </a:solidFill>
              </a:rPr>
              <a:t>Яковом Черниговцем</a:t>
            </a:r>
            <a:r>
              <a:rPr lang="ru-RU" sz="3000" dirty="0"/>
              <a:t> основали </a:t>
            </a:r>
            <a:r>
              <a:rPr lang="ru-RU" sz="3000" dirty="0">
                <a:solidFill>
                  <a:srgbClr val="FF0000"/>
                </a:solidFill>
              </a:rPr>
              <a:t>Изюмский городок</a:t>
            </a:r>
            <a:r>
              <a:rPr lang="ru-RU" sz="3000" dirty="0"/>
              <a:t>, который в 1682 г. харьковский полковник </a:t>
            </a:r>
            <a:r>
              <a:rPr lang="ru-RU" sz="3000" dirty="0">
                <a:solidFill>
                  <a:srgbClr val="FF0000"/>
                </a:solidFill>
              </a:rPr>
              <a:t>Г. Донец </a:t>
            </a:r>
            <a:r>
              <a:rPr lang="ru-RU" sz="3000" dirty="0"/>
              <a:t>перенес на новое место. </a:t>
            </a:r>
          </a:p>
          <a:p>
            <a:pPr marL="484632" indent="-457200">
              <a:buFont typeface="Arial" pitchFamily="34" charset="0"/>
              <a:buChar char="•"/>
            </a:pPr>
            <a:r>
              <a:rPr lang="ru-RU" sz="3000" dirty="0" smtClean="0"/>
              <a:t>В </a:t>
            </a:r>
            <a:r>
              <a:rPr lang="ru-RU" sz="3000" dirty="0">
                <a:solidFill>
                  <a:srgbClr val="00B050"/>
                </a:solidFill>
              </a:rPr>
              <a:t>1662 г.</a:t>
            </a:r>
            <a:r>
              <a:rPr lang="ru-RU" sz="3000" dirty="0"/>
              <a:t> группа переселенцев с Правобережья (1,2 тыс. чел.) во главе с </a:t>
            </a:r>
            <a:r>
              <a:rPr lang="ru-RU" sz="3000" dirty="0">
                <a:solidFill>
                  <a:srgbClr val="FF0000"/>
                </a:solidFill>
              </a:rPr>
              <a:t>Тимофеем Крисой </a:t>
            </a:r>
            <a:r>
              <a:rPr lang="ru-RU" sz="3000" dirty="0"/>
              <a:t>основали </a:t>
            </a:r>
            <a:r>
              <a:rPr lang="ru-RU" sz="3000" dirty="0">
                <a:solidFill>
                  <a:srgbClr val="FF0000"/>
                </a:solidFill>
              </a:rPr>
              <a:t>г. Богодухов. </a:t>
            </a:r>
            <a:endParaRPr lang="ru-RU" sz="3000" dirty="0" smtClean="0">
              <a:solidFill>
                <a:srgbClr val="FF0000"/>
              </a:solidFill>
            </a:endParaRPr>
          </a:p>
          <a:p>
            <a:endParaRPr lang="ru-RU" sz="3000" dirty="0" smtClean="0"/>
          </a:p>
          <a:p>
            <a:pPr marL="484632" indent="-457200">
              <a:buFont typeface="Arial" pitchFamily="34" charset="0"/>
              <a:buChar char="•"/>
            </a:pPr>
            <a:endParaRPr lang="ru-RU" sz="3000" dirty="0" smtClean="0"/>
          </a:p>
          <a:p>
            <a:pPr marL="484632" indent="-457200">
              <a:buFont typeface="Arial" pitchFamily="34" charset="0"/>
              <a:buChar char="•"/>
            </a:pPr>
            <a:endParaRPr lang="ru-RU" sz="3000" dirty="0"/>
          </a:p>
        </p:txBody>
      </p:sp>
      <p:pic>
        <p:nvPicPr>
          <p:cNvPr id="1026" name="Picture 2" descr="C:\Users\user\Desktop\1262038869_bogoduhov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54380"/>
            <a:ext cx="4968552" cy="2358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6453336"/>
            <a:ext cx="19442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город Богодухов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9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60648"/>
            <a:ext cx="7920880" cy="1752600"/>
          </a:xfrm>
        </p:spPr>
        <p:txBody>
          <a:bodyPr>
            <a:noAutofit/>
          </a:bodyPr>
          <a:lstStyle/>
          <a:p>
            <a:r>
              <a:rPr lang="ru-RU" sz="3000" dirty="0"/>
              <a:t>В </a:t>
            </a:r>
            <a:r>
              <a:rPr lang="ru-RU" sz="3000" dirty="0">
                <a:solidFill>
                  <a:srgbClr val="00B050"/>
                </a:solidFill>
              </a:rPr>
              <a:t>60-е гг. XVII ст</a:t>
            </a:r>
            <a:r>
              <a:rPr lang="ru-RU" sz="3000" dirty="0"/>
              <a:t>. группа украинских переселенцев во главе с </a:t>
            </a:r>
            <a:r>
              <a:rPr lang="ru-RU" sz="3000" dirty="0">
                <a:solidFill>
                  <a:srgbClr val="FF0000"/>
                </a:solidFill>
              </a:rPr>
              <a:t>Яковом Черниговцем</a:t>
            </a:r>
            <a:r>
              <a:rPr lang="ru-RU" sz="3000" dirty="0"/>
              <a:t> основали </a:t>
            </a:r>
            <a:r>
              <a:rPr lang="ru-RU" sz="3000" dirty="0">
                <a:solidFill>
                  <a:srgbClr val="FF0000"/>
                </a:solidFill>
              </a:rPr>
              <a:t>Изюмский </a:t>
            </a:r>
            <a:r>
              <a:rPr lang="ru-RU" sz="3000" dirty="0"/>
              <a:t>городок, который в </a:t>
            </a:r>
            <a:r>
              <a:rPr lang="ru-RU" sz="3000" dirty="0">
                <a:solidFill>
                  <a:srgbClr val="00B050"/>
                </a:solidFill>
              </a:rPr>
              <a:t>1682 г</a:t>
            </a:r>
            <a:r>
              <a:rPr lang="ru-RU" sz="3000" dirty="0"/>
              <a:t>. харьковский полковник </a:t>
            </a:r>
            <a:r>
              <a:rPr lang="ru-RU" sz="3000" dirty="0">
                <a:solidFill>
                  <a:srgbClr val="FF0000"/>
                </a:solidFill>
              </a:rPr>
              <a:t>Г. Донец </a:t>
            </a:r>
            <a:r>
              <a:rPr lang="ru-RU" sz="3000" dirty="0"/>
              <a:t>перенес на новое место. К тому времени Харьковский полк разросся и занимал большую территорию. Поэтому из его состава в </a:t>
            </a:r>
            <a:r>
              <a:rPr lang="ru-RU" sz="3000" dirty="0">
                <a:solidFill>
                  <a:srgbClr val="00B050"/>
                </a:solidFill>
              </a:rPr>
              <a:t>1688 г.</a:t>
            </a:r>
            <a:r>
              <a:rPr lang="ru-RU" sz="3000" dirty="0"/>
              <a:t> был выделен Изюмский полк, который возглавил Григорий </a:t>
            </a:r>
            <a:r>
              <a:rPr lang="ru-RU" sz="3000" dirty="0" smtClean="0"/>
              <a:t>Донец.</a:t>
            </a:r>
            <a:endParaRPr lang="ru-RU" sz="3000" dirty="0"/>
          </a:p>
        </p:txBody>
      </p:sp>
      <p:pic>
        <p:nvPicPr>
          <p:cNvPr id="2050" name="Picture 2" descr="C:\Users\user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65104"/>
            <a:ext cx="4896544" cy="2458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6433591"/>
            <a:ext cx="244827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казаки Изюмского полка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4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840" y="476672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ru-RU" dirty="0"/>
              <a:t>Социально-экономическое и демографическое развитие.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532384"/>
            <a:ext cx="7406640" cy="1752600"/>
          </a:xfrm>
        </p:spPr>
        <p:txBody>
          <a:bodyPr>
            <a:noAutofit/>
          </a:bodyPr>
          <a:lstStyle/>
          <a:p>
            <a:r>
              <a:rPr lang="ru-RU" sz="3000" dirty="0"/>
              <a:t>Большинство колонистов принадлежало к семейным казакам и крестьянам, которые переселялись с инвентарем и скотом и сразу же приступали к освоению новых земель. Образ жизни переселенцев определял их выбор не в пользу Сечи (обители казаков-холостяков и воинов). </a:t>
            </a:r>
          </a:p>
        </p:txBody>
      </p:sp>
      <p:pic>
        <p:nvPicPr>
          <p:cNvPr id="3074" name="Picture 2" descr="C:\Users\user\Desktop\34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72" y="4826908"/>
            <a:ext cx="2785102" cy="1842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poslerevolyutsionnyy_period_k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743" y="4826908"/>
            <a:ext cx="2774580" cy="1914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4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1.Географическое </a:t>
            </a:r>
            <a:r>
              <a:rPr lang="ru-RU" dirty="0"/>
              <a:t>положение и начало колонизации Слобожанщины.</a:t>
            </a:r>
          </a:p>
          <a:p>
            <a:r>
              <a:rPr lang="ru-RU" dirty="0" smtClean="0"/>
              <a:t>2.Возникновение </a:t>
            </a:r>
            <a:r>
              <a:rPr lang="ru-RU" dirty="0"/>
              <a:t>Слободской Украины и формирование казачьих полков. </a:t>
            </a:r>
          </a:p>
          <a:p>
            <a:r>
              <a:rPr lang="ru-RU" dirty="0" smtClean="0"/>
              <a:t>3.Социально-экономическое </a:t>
            </a:r>
            <a:r>
              <a:rPr lang="ru-RU" dirty="0"/>
              <a:t>и демографическое развитие.</a:t>
            </a:r>
          </a:p>
          <a:p>
            <a:r>
              <a:rPr lang="ru-RU" dirty="0" smtClean="0"/>
              <a:t>4.Полковое </a:t>
            </a:r>
            <a:r>
              <a:rPr lang="ru-RU" dirty="0"/>
              <a:t>устройство.</a:t>
            </a:r>
          </a:p>
          <a:p>
            <a:r>
              <a:rPr lang="ru-RU" dirty="0" smtClean="0"/>
              <a:t>5.Период </a:t>
            </a:r>
            <a:r>
              <a:rPr lang="ru-RU" dirty="0"/>
              <a:t>правление российских императриц в судьбе Слобожанщины.</a:t>
            </a:r>
          </a:p>
          <a:p>
            <a:r>
              <a:rPr lang="ru-RU" dirty="0" smtClean="0"/>
              <a:t>6.Упразднение </a:t>
            </a:r>
            <a:r>
              <a:rPr lang="ru-RU" dirty="0"/>
              <a:t>самобытного устройства.</a:t>
            </a:r>
          </a:p>
          <a:p>
            <a:endParaRPr lang="ru-RU" dirty="0"/>
          </a:p>
        </p:txBody>
      </p:sp>
      <p:sp>
        <p:nvSpPr>
          <p:cNvPr id="4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988840"/>
            <a:ext cx="7498080" cy="1143000"/>
          </a:xfrm>
        </p:spPr>
        <p:txBody>
          <a:bodyPr>
            <a:noAutofit/>
          </a:bodyPr>
          <a:lstStyle/>
          <a:p>
            <a:r>
              <a:rPr lang="ru-RU" sz="3000" dirty="0" smtClean="0">
                <a:effectLst/>
                <a:latin typeface="+mn-lt"/>
              </a:rPr>
              <a:t>Российское </a:t>
            </a:r>
            <a:r>
              <a:rPr lang="ru-RU" sz="3000" dirty="0">
                <a:effectLst/>
                <a:latin typeface="+mn-lt"/>
              </a:rPr>
              <a:t>правительство выделяло переселенцам по 10—16 десятин на душу, зерно и деньги на заведение хозяйства. Придавалось большое внимание поддержанию социальной стабильности: принимались и снабжались для подъема хозяйства именно семейные казаки, а бедные и бессемейные направлялись на Дон.</a:t>
            </a:r>
            <a:br>
              <a:rPr lang="ru-RU" sz="3000" dirty="0">
                <a:effectLst/>
                <a:latin typeface="+mn-lt"/>
              </a:rPr>
            </a:br>
            <a:endParaRPr lang="ru-RU" sz="3000" dirty="0">
              <a:effectLst/>
              <a:latin typeface="+mn-lt"/>
            </a:endParaRPr>
          </a:p>
        </p:txBody>
      </p:sp>
      <p:pic>
        <p:nvPicPr>
          <p:cNvPr id="4099" name="Picture 3" descr="C:\Users\user\Desktop\59338072_Andrey_Petrovich_Lyah______utro_na_hu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88066"/>
            <a:ext cx="4248472" cy="2753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0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1752600"/>
          </a:xfrm>
        </p:spPr>
        <p:txBody>
          <a:bodyPr>
            <a:noAutofit/>
          </a:bodyPr>
          <a:lstStyle/>
          <a:p>
            <a:r>
              <a:rPr lang="ru-RU" sz="3000" dirty="0"/>
              <a:t>Активно развивались в регионе промыслы: дегтярный, селитряный, винокуренный, мукомольный, рыболовный и пчеловодство. Этому способствовали богатые местные угодья.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35783"/>
            <a:ext cx="3955513" cy="2741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3720499" cy="2784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0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4112096"/>
            <a:ext cx="2743200" cy="1981200"/>
          </a:xfrm>
        </p:spPr>
        <p:txBody>
          <a:bodyPr/>
          <a:lstStyle/>
          <a:p>
            <a:r>
              <a:rPr lang="ru-RU" sz="2200" b="0" dirty="0"/>
              <a:t>Важную роль имело право на беспошлинную торговлю для слободских полков, которое долго сохранялось. Быстро возникли крупные </a:t>
            </a:r>
            <a:r>
              <a:rPr lang="ru-RU" sz="2200" b="0" dirty="0">
                <a:solidFill>
                  <a:srgbClr val="FF0000"/>
                </a:solidFill>
              </a:rPr>
              <a:t>ярмарки в Харькове, Ахтырке, Сумах. </a:t>
            </a:r>
            <a:r>
              <a:rPr lang="ru-RU" sz="2200" b="0" dirty="0"/>
              <a:t>Всего на Слобожанщине в конце XVIII в. было свыше </a:t>
            </a:r>
            <a:r>
              <a:rPr lang="ru-RU" sz="2200" b="0" dirty="0">
                <a:solidFill>
                  <a:srgbClr val="00B050"/>
                </a:solidFill>
              </a:rPr>
              <a:t>270</a:t>
            </a:r>
            <a:r>
              <a:rPr lang="ru-RU" sz="2200" b="0" dirty="0"/>
              <a:t> ярмарок. </a:t>
            </a:r>
            <a:br>
              <a:rPr lang="ru-RU" sz="2200" b="0" dirty="0"/>
            </a:br>
            <a:endParaRPr lang="ru-RU" sz="22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</a:rPr>
              <a:t>                     Харьковская </a:t>
            </a:r>
            <a:r>
              <a:rPr lang="ru-RU" sz="1800" dirty="0">
                <a:solidFill>
                  <a:srgbClr val="FF0000"/>
                </a:solidFill>
              </a:rPr>
              <a:t>ярмарка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8197"/>
          <a:stretch>
            <a:fillRect/>
          </a:stretch>
        </p:blipFill>
        <p:spPr bwMode="auto">
          <a:xfrm>
            <a:off x="827088" y="1196975"/>
            <a:ext cx="44196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7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04664"/>
            <a:ext cx="7406640" cy="1752600"/>
          </a:xfrm>
        </p:spPr>
        <p:txBody>
          <a:bodyPr>
            <a:noAutofit/>
          </a:bodyPr>
          <a:lstStyle/>
          <a:p>
            <a:r>
              <a:rPr lang="ru-RU" sz="3000" dirty="0"/>
              <a:t>Быстро росло население — как за счет активных переселений, так и достаточно высокой рождаемости. Если при основании полков насчитывалось от </a:t>
            </a:r>
            <a:r>
              <a:rPr lang="ru-RU" sz="3000" dirty="0">
                <a:solidFill>
                  <a:srgbClr val="FF0000"/>
                </a:solidFill>
              </a:rPr>
              <a:t>16 тыс. до 30 тыс. </a:t>
            </a:r>
            <a:r>
              <a:rPr lang="ru-RU" sz="3000" dirty="0"/>
              <a:t>жителей, то в конце </a:t>
            </a:r>
            <a:r>
              <a:rPr lang="ru-RU" sz="3000" dirty="0">
                <a:solidFill>
                  <a:srgbClr val="00B050"/>
                </a:solidFill>
              </a:rPr>
              <a:t>XVII в.</a:t>
            </a:r>
            <a:r>
              <a:rPr lang="ru-RU" sz="3000" dirty="0"/>
              <a:t> их было уже около </a:t>
            </a:r>
            <a:r>
              <a:rPr lang="ru-RU" sz="3000" dirty="0">
                <a:solidFill>
                  <a:srgbClr val="FF0000"/>
                </a:solidFill>
              </a:rPr>
              <a:t>120 тыс.</a:t>
            </a:r>
            <a:r>
              <a:rPr lang="ru-RU" sz="3000" dirty="0"/>
              <a:t> Быстрым был этот рост и в дальнейшем: в </a:t>
            </a:r>
            <a:r>
              <a:rPr lang="ru-RU" sz="3000" dirty="0">
                <a:solidFill>
                  <a:srgbClr val="00B050"/>
                </a:solidFill>
              </a:rPr>
              <a:t>1732 г.</a:t>
            </a:r>
            <a:r>
              <a:rPr lang="ru-RU" sz="3000" dirty="0"/>
              <a:t> в регионе проживало около </a:t>
            </a:r>
            <a:r>
              <a:rPr lang="ru-RU" sz="3000" dirty="0">
                <a:solidFill>
                  <a:srgbClr val="FF0000"/>
                </a:solidFill>
              </a:rPr>
              <a:t>400 тыс. </a:t>
            </a:r>
            <a:r>
              <a:rPr lang="ru-RU" sz="3000" dirty="0"/>
              <a:t>человек, в </a:t>
            </a:r>
            <a:r>
              <a:rPr lang="ru-RU" sz="3000" dirty="0">
                <a:solidFill>
                  <a:srgbClr val="00B050"/>
                </a:solidFill>
              </a:rPr>
              <a:t>1773 г.</a:t>
            </a:r>
            <a:r>
              <a:rPr lang="ru-RU" sz="3000" dirty="0"/>
              <a:t> — уже более </a:t>
            </a:r>
            <a:r>
              <a:rPr lang="ru-RU" sz="3000" dirty="0">
                <a:solidFill>
                  <a:srgbClr val="FF0000"/>
                </a:solidFill>
              </a:rPr>
              <a:t>660 тыс., </a:t>
            </a:r>
            <a:r>
              <a:rPr lang="ru-RU" sz="3000" dirty="0"/>
              <a:t>а к концу XVIII в. — до 1 млн человек. В конце </a:t>
            </a:r>
            <a:r>
              <a:rPr lang="ru-RU" sz="3000" dirty="0">
                <a:solidFill>
                  <a:srgbClr val="00B050"/>
                </a:solidFill>
              </a:rPr>
              <a:t>XVIII в. </a:t>
            </a:r>
            <a:r>
              <a:rPr lang="ru-RU" sz="3000" dirty="0"/>
              <a:t>на Слободской Украине было </a:t>
            </a:r>
            <a:r>
              <a:rPr lang="ru-RU" sz="3000" dirty="0">
                <a:solidFill>
                  <a:srgbClr val="FF0000"/>
                </a:solidFill>
              </a:rPr>
              <a:t>19 городов, 1 тыс. сел, 2 тыс. хуторов. </a:t>
            </a:r>
          </a:p>
        </p:txBody>
      </p:sp>
      <p:pic>
        <p:nvPicPr>
          <p:cNvPr id="4098" name="Picture 2" descr="C:\Users\user\Desktop\79848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27" y="5535102"/>
            <a:ext cx="2153549" cy="1258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349116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9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799px-Kharkov_picture_1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23856"/>
            <a:ext cx="7776864" cy="35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5003884"/>
            <a:ext cx="65527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Город Харьков и окрестности в 1787 году. Оригинал</a:t>
            </a:r>
          </a:p>
        </p:txBody>
      </p:sp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07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16632"/>
            <a:ext cx="7406640" cy="1472184"/>
          </a:xfrm>
        </p:spPr>
        <p:txBody>
          <a:bodyPr/>
          <a:lstStyle/>
          <a:p>
            <a:r>
              <a:rPr lang="ru-RU" dirty="0"/>
              <a:t>Полковое устройство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504" y="1916832"/>
            <a:ext cx="3931528" cy="1752600"/>
          </a:xfrm>
        </p:spPr>
        <p:txBody>
          <a:bodyPr>
            <a:noAutofit/>
          </a:bodyPr>
          <a:lstStyle/>
          <a:p>
            <a:r>
              <a:rPr lang="ru-RU" sz="2200" dirty="0"/>
              <a:t>Возникшие на территории Слободской Украины </a:t>
            </a:r>
            <a:r>
              <a:rPr lang="ru-RU" sz="2200" dirty="0">
                <a:solidFill>
                  <a:srgbClr val="FF0000"/>
                </a:solidFill>
              </a:rPr>
              <a:t>5 полков (Острогожский, Ахтырский, Харьковский, Сумский, Изюмский)</a:t>
            </a:r>
            <a:r>
              <a:rPr lang="ru-RU" sz="2200" dirty="0"/>
              <a:t> подчинялись белгородскому воеводе как командующему «Белгородским разрядным полком», в котором формально объединялись слободские казацкие полки.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05" y="2060849"/>
            <a:ext cx="422449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1752600"/>
          </a:xfrm>
        </p:spPr>
        <p:txBody>
          <a:bodyPr>
            <a:noAutofit/>
          </a:bodyPr>
          <a:lstStyle/>
          <a:p>
            <a:r>
              <a:rPr lang="ru-RU" sz="3200" dirty="0"/>
              <a:t>Каждый полк получил свою жалованную грамоту, которая определяла их внутреннее устройство и жизнь. Как и в Гетманщине, полк был не только военной единицей, но и объединял определенную территорию с ее населением. Территориально полки делились на </a:t>
            </a:r>
            <a:r>
              <a:rPr lang="ru-RU" sz="3200" dirty="0">
                <a:solidFill>
                  <a:srgbClr val="FF0000"/>
                </a:solidFill>
              </a:rPr>
              <a:t>сотни</a:t>
            </a:r>
            <a:r>
              <a:rPr lang="ru-RU" sz="3200" dirty="0"/>
              <a:t> и </a:t>
            </a:r>
            <a:r>
              <a:rPr lang="ru-RU" sz="3200" dirty="0">
                <a:solidFill>
                  <a:srgbClr val="FF0000"/>
                </a:solidFill>
              </a:rPr>
              <a:t>курени</a:t>
            </a:r>
            <a:r>
              <a:rPr lang="ru-RU" sz="3200" dirty="0"/>
              <a:t> во главе с сотниками и атаманами (для казаков) и </a:t>
            </a:r>
            <a:r>
              <a:rPr lang="ru-RU" sz="3200" dirty="0">
                <a:solidFill>
                  <a:srgbClr val="FF0000"/>
                </a:solidFill>
              </a:rPr>
              <a:t>старостами</a:t>
            </a:r>
            <a:r>
              <a:rPr lang="ru-RU" sz="3200" dirty="0"/>
              <a:t> (для </a:t>
            </a:r>
            <a:r>
              <a:rPr lang="ru-RU" sz="3200" dirty="0" smtClean="0"/>
              <a:t>крестьян).</a:t>
            </a:r>
            <a:endParaRPr lang="ru-RU" sz="3200" dirty="0"/>
          </a:p>
          <a:p>
            <a:endParaRPr lang="ru-RU" sz="3200" dirty="0"/>
          </a:p>
        </p:txBody>
      </p:sp>
      <p:pic>
        <p:nvPicPr>
          <p:cNvPr id="4099" name="Picture 3" descr="C:\Users\user\Desktop\h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9160"/>
            <a:ext cx="2016224" cy="195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hat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219700"/>
            <a:ext cx="2762250" cy="163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5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452264"/>
            <a:ext cx="7406640" cy="1752600"/>
          </a:xfrm>
        </p:spPr>
        <p:txBody>
          <a:bodyPr>
            <a:noAutofit/>
          </a:bodyPr>
          <a:lstStyle/>
          <a:p>
            <a:r>
              <a:rPr lang="ru-RU" sz="3200" dirty="0"/>
              <a:t>Огромными полномочиями обладали </a:t>
            </a:r>
            <a:r>
              <a:rPr lang="ru-RU" sz="3200" dirty="0">
                <a:solidFill>
                  <a:srgbClr val="FF0000"/>
                </a:solidFill>
              </a:rPr>
              <a:t>полковники.</a:t>
            </a:r>
            <a:r>
              <a:rPr lang="ru-RU" sz="3200" dirty="0"/>
              <a:t> Отличительной чертой было то, что на Слобожанщине должность полковника была пожизненной. З</a:t>
            </a:r>
            <a:r>
              <a:rPr lang="ru-RU" sz="3200" dirty="0" smtClean="0"/>
              <a:t>а </a:t>
            </a:r>
            <a:r>
              <a:rPr lang="ru-RU" sz="3200" dirty="0"/>
              <a:t>все время существования слободских казачьих полков на должностях полковников находилось лишь 26 человек из 8 старшинских </a:t>
            </a:r>
            <a:r>
              <a:rPr lang="ru-RU" sz="3200" dirty="0" smtClean="0"/>
              <a:t>родов.</a:t>
            </a:r>
            <a:endParaRPr lang="ru-RU" sz="3200" dirty="0"/>
          </a:p>
        </p:txBody>
      </p:sp>
      <p:pic>
        <p:nvPicPr>
          <p:cNvPr id="5122" name="Picture 2" descr="C:\Users\user\Desktop\250px-04._Polkovnik_ukr_pol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93" y="4437112"/>
            <a:ext cx="1411083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23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49" y="4840604"/>
            <a:ext cx="3695223" cy="1975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7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596280"/>
            <a:ext cx="7406640" cy="1752600"/>
          </a:xfrm>
        </p:spPr>
        <p:txBody>
          <a:bodyPr>
            <a:noAutofit/>
          </a:bodyPr>
          <a:lstStyle/>
          <a:p>
            <a:r>
              <a:rPr lang="ru-RU" sz="3200" dirty="0"/>
              <a:t>Население Слободской Украины не было однородным по своим правам и социальному положению. </a:t>
            </a:r>
            <a:r>
              <a:rPr lang="ru-RU" sz="3200" dirty="0">
                <a:solidFill>
                  <a:srgbClr val="FF0000"/>
                </a:solidFill>
              </a:rPr>
              <a:t>Привилегированным сословием были казаки</a:t>
            </a:r>
            <a:r>
              <a:rPr lang="ru-RU" sz="3200" dirty="0"/>
              <a:t>, которые имели права владения землей за военную службу и свободной торговли, а также не платили податей. </a:t>
            </a:r>
          </a:p>
        </p:txBody>
      </p:sp>
      <p:pic>
        <p:nvPicPr>
          <p:cNvPr id="6146" name="Picture 2" descr="C:\Users\user\Desktop\6331710_4f891f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91" y="3850914"/>
            <a:ext cx="2431157" cy="3106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29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49080"/>
            <a:ext cx="3744416" cy="26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341784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Географическое положение и начало колонизации Слобожанщины.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940768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3000" dirty="0" smtClean="0">
                <a:solidFill>
                  <a:srgbClr val="FF0000"/>
                </a:solidFill>
              </a:rPr>
              <a:t>Слободская Украина</a:t>
            </a:r>
            <a:r>
              <a:rPr lang="ru-RU" sz="3000" dirty="0" smtClean="0"/>
              <a:t>, или </a:t>
            </a:r>
            <a:r>
              <a:rPr lang="ru-RU" sz="3000" dirty="0" smtClean="0">
                <a:solidFill>
                  <a:srgbClr val="FF0000"/>
                </a:solidFill>
              </a:rPr>
              <a:t>Слобожанщина</a:t>
            </a:r>
            <a:r>
              <a:rPr lang="ru-RU" sz="3000" dirty="0" smtClean="0"/>
              <a:t> — значительная историческая </a:t>
            </a:r>
            <a:r>
              <a:rPr lang="ru-RU" sz="3000" dirty="0" smtClean="0">
                <a:solidFill>
                  <a:srgbClr val="FF0000"/>
                </a:solidFill>
              </a:rPr>
              <a:t>область на северо-востоке современной Украины и западе Центрально-Черноземного района современной России</a:t>
            </a:r>
            <a:r>
              <a:rPr lang="ru-RU" sz="3000" dirty="0" smtClean="0"/>
              <a:t> (ее общая площадь около 100 тыс. км²). </a:t>
            </a:r>
            <a:endParaRPr lang="ru-RU" sz="3000" dirty="0"/>
          </a:p>
        </p:txBody>
      </p:sp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08248"/>
            <a:ext cx="4939640" cy="17526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Крестьяне оставались «посполитыми» и платили подати. </a:t>
            </a:r>
            <a:r>
              <a:rPr lang="ru-RU" sz="3200" dirty="0"/>
              <a:t>Особенностью их жизни в Слобожанщине было право перехода к новому владельцу и на новые земли (крепостное право утвердилось в крае в 1783 г.). </a:t>
            </a:r>
            <a:r>
              <a:rPr lang="ru-RU" sz="3200" dirty="0">
                <a:solidFill>
                  <a:srgbClr val="FF0000"/>
                </a:solidFill>
              </a:rPr>
              <a:t>Мещане пользовались магдебургским </a:t>
            </a:r>
            <a:r>
              <a:rPr lang="ru-RU" sz="3200" dirty="0" smtClean="0">
                <a:solidFill>
                  <a:srgbClr val="FF0000"/>
                </a:solidFill>
              </a:rPr>
              <a:t>правом.</a:t>
            </a:r>
            <a:endParaRPr lang="ru-RU" sz="3200" dirty="0"/>
          </a:p>
        </p:txBody>
      </p:sp>
      <p:pic>
        <p:nvPicPr>
          <p:cNvPr id="1026" name="Picture 2" descr="C:\Users\user\Desktop\46_2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16632"/>
            <a:ext cx="2088232" cy="3173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-ukrain-m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356992"/>
            <a:ext cx="2088231" cy="3335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0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44624"/>
            <a:ext cx="7406640" cy="1472184"/>
          </a:xfrm>
        </p:spPr>
        <p:txBody>
          <a:bodyPr/>
          <a:lstStyle/>
          <a:p>
            <a:r>
              <a:rPr lang="ru-RU" dirty="0" smtClean="0"/>
              <a:t>«Украинская привилегия»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628800"/>
            <a:ext cx="740664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2800" dirty="0"/>
              <a:t>Как и в Гетманщине, на Слобожанщине нарастал процесс преобразования старшины в дворянство. Старшина по жалованным грамотам полкам получила право владения большими земельными имениями, могла привлекать поселенцев на свои земли вольностями и вести свободное винокурение, чего не было во всей остальной России </a:t>
            </a:r>
            <a:r>
              <a:rPr lang="ru-RU" sz="12800" dirty="0">
                <a:solidFill>
                  <a:srgbClr val="FF0000"/>
                </a:solidFill>
              </a:rPr>
              <a:t>(«украинская привилегия»). </a:t>
            </a:r>
          </a:p>
          <a:p>
            <a:endParaRPr lang="ru-RU" dirty="0"/>
          </a:p>
        </p:txBody>
      </p:sp>
      <p:pic>
        <p:nvPicPr>
          <p:cNvPr id="2050" name="Picture 2" descr="C:\Users\user\Desktop\1307775891_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4797152"/>
            <a:ext cx="1222312" cy="205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Казачьи полки</a:t>
            </a:r>
            <a:endParaRPr lang="ru-RU" dirty="0"/>
          </a:p>
        </p:txBody>
      </p:sp>
      <p:pic>
        <p:nvPicPr>
          <p:cNvPr id="5" name="Picture 2" descr="D:\Книги и документы\Слобожанщина\сумски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68760"/>
            <a:ext cx="3657600" cy="28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05" y="1340768"/>
            <a:ext cx="3529890" cy="437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3501008"/>
            <a:ext cx="20882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Казак Сумского полка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080" y="5086925"/>
            <a:ext cx="29523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Харьковский слободской казак</a:t>
            </a:r>
          </a:p>
        </p:txBody>
      </p:sp>
      <p:pic>
        <p:nvPicPr>
          <p:cNvPr id="3075" name="Picture 3" descr="C:\Users\user\Desktop\220px-Прапор_Охтирського_полк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31629"/>
            <a:ext cx="3528392" cy="236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5656" y="6361583"/>
            <a:ext cx="248427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Флаг Ахтырского полка</a:t>
            </a:r>
          </a:p>
        </p:txBody>
      </p:sp>
      <p:sp>
        <p:nvSpPr>
          <p:cNvPr id="9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18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526px-Грамота_острогожскому_полковнику_Ивану_Зеньковскому_1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46781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805264"/>
            <a:ext cx="446449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Грамота острогожскому полковнику Зеньковскому от царя Алексея Михайловича, 1670</a:t>
            </a:r>
          </a:p>
        </p:txBody>
      </p:sp>
      <p:pic>
        <p:nvPicPr>
          <p:cNvPr id="4099" name="Picture 3" descr="C:\Users\user\Desktop\Прапор_Харківського_полк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84" y="476672"/>
            <a:ext cx="2873896" cy="20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2204864"/>
            <a:ext cx="216024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Флаг Харьковского полка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100" name="Picture 4" descr="C:\Users\user\Desktop\220px-Прапор_Ізюмського_полк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55" y="2852936"/>
            <a:ext cx="292964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76256" y="4509120"/>
            <a:ext cx="201622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Флаг Изюмского полка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101" name="Picture 5" descr="C:\Users\user\Desktop\Пушка_Слободских_полков_17в_МБ_1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92" y="4941168"/>
            <a:ext cx="2824088" cy="18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84168" y="6290156"/>
            <a:ext cx="28240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Пушка слободских полков конца 17 века</a:t>
            </a:r>
          </a:p>
        </p:txBody>
      </p:sp>
      <p:sp>
        <p:nvSpPr>
          <p:cNvPr id="10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9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44624"/>
            <a:ext cx="7406640" cy="1472184"/>
          </a:xfrm>
        </p:spPr>
        <p:txBody>
          <a:bodyPr/>
          <a:lstStyle/>
          <a:p>
            <a:r>
              <a:rPr lang="ru-RU" dirty="0"/>
              <a:t>Реформы Петра I в Слободской Украине.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556792"/>
            <a:ext cx="4867632" cy="1752600"/>
          </a:xfrm>
        </p:spPr>
        <p:txBody>
          <a:bodyPr>
            <a:noAutofit/>
          </a:bodyPr>
          <a:lstStyle/>
          <a:p>
            <a:r>
              <a:rPr lang="ru-RU" sz="2200" dirty="0"/>
              <a:t>Изменения в правах и свободах жителей Слободской Украины стали нарастать с начала XVIII в. и усиливались в дальнейшем. В </a:t>
            </a:r>
            <a:r>
              <a:rPr lang="ru-RU" sz="2200" dirty="0">
                <a:solidFill>
                  <a:srgbClr val="00B050"/>
                </a:solidFill>
              </a:rPr>
              <a:t>1700 г. </a:t>
            </a:r>
            <a:r>
              <a:rPr lang="ru-RU" sz="2200" dirty="0">
                <a:solidFill>
                  <a:srgbClr val="FF0000"/>
                </a:solidFill>
              </a:rPr>
              <a:t>Петр I </a:t>
            </a:r>
            <a:r>
              <a:rPr lang="ru-RU" sz="2200" dirty="0"/>
              <a:t>установил для каждого полка </a:t>
            </a:r>
            <a:r>
              <a:rPr lang="ru-RU" sz="2200" dirty="0">
                <a:solidFill>
                  <a:srgbClr val="FF0000"/>
                </a:solidFill>
              </a:rPr>
              <a:t>реестр в 3500 казаков </a:t>
            </a:r>
            <a:r>
              <a:rPr lang="ru-RU" sz="2200" dirty="0"/>
              <a:t>(выборных), а все остальное казацкое население в них было отнесено к категории подмопощников. В этом же году был упразднен Приказ Великой России, в ведении которого с 1688 г. находились дела края. </a:t>
            </a:r>
            <a:r>
              <a:rPr lang="ru-RU" sz="2200" dirty="0">
                <a:solidFill>
                  <a:srgbClr val="FF0000"/>
                </a:solidFill>
              </a:rPr>
              <a:t>В декабре 1708 г. царь ликвидировал Белгородский разряд</a:t>
            </a:r>
            <a:r>
              <a:rPr lang="ru-RU" sz="2200" dirty="0"/>
              <a:t>, который занимался военными делами Слобожанщины.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58" y="1700808"/>
            <a:ext cx="3113754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8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80256"/>
            <a:ext cx="7406640" cy="17526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При Петре І были ограничены полномочия полковников и полковой старшины</a:t>
            </a:r>
            <a:r>
              <a:rPr lang="ru-RU" sz="3200" dirty="0"/>
              <a:t>: общее наблюдение за порядком в полках закреплялось за отдельными </a:t>
            </a:r>
            <a:r>
              <a:rPr lang="ru-RU" sz="3200" dirty="0" smtClean="0"/>
              <a:t>генералами. Например</a:t>
            </a:r>
            <a:r>
              <a:rPr lang="ru-RU" sz="3200" dirty="0"/>
              <a:t>, в </a:t>
            </a:r>
            <a:r>
              <a:rPr lang="ru-RU" sz="3200" dirty="0">
                <a:solidFill>
                  <a:srgbClr val="00B050"/>
                </a:solidFill>
              </a:rPr>
              <a:t>1751—1757</a:t>
            </a:r>
            <a:r>
              <a:rPr lang="ru-RU" sz="3200" dirty="0"/>
              <a:t> гг. этот пост занимал </a:t>
            </a:r>
            <a:r>
              <a:rPr lang="ru-RU" sz="3200" dirty="0" smtClean="0">
                <a:solidFill>
                  <a:srgbClr val="FF0000"/>
                </a:solidFill>
              </a:rPr>
              <a:t>Василий Петрович </a:t>
            </a:r>
            <a:r>
              <a:rPr lang="ru-RU" sz="3200" dirty="0">
                <a:solidFill>
                  <a:srgbClr val="FF0000"/>
                </a:solidFill>
              </a:rPr>
              <a:t>Капнист</a:t>
            </a:r>
            <a:r>
              <a:rPr lang="ru-RU" sz="3200" dirty="0"/>
              <a:t>, отец выдающегося деятеля украинской и российской культуры XVIII — начала XIX в. </a:t>
            </a:r>
            <a:r>
              <a:rPr lang="ru-RU" sz="3200" dirty="0">
                <a:solidFill>
                  <a:srgbClr val="FF0000"/>
                </a:solidFill>
              </a:rPr>
              <a:t>Василия Васильевича Капниста. </a:t>
            </a:r>
          </a:p>
        </p:txBody>
      </p:sp>
      <p:pic>
        <p:nvPicPr>
          <p:cNvPr id="17410" name="Picture 2" descr="C:\Users\user\Desktop\2639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97152"/>
            <a:ext cx="2736304" cy="1991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17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996952"/>
            <a:ext cx="3096344" cy="1981200"/>
          </a:xfrm>
        </p:spPr>
        <p:txBody>
          <a:bodyPr/>
          <a:lstStyle/>
          <a:p>
            <a:pPr algn="just"/>
            <a:r>
              <a:rPr lang="ru-RU" sz="3200" b="0" dirty="0">
                <a:solidFill>
                  <a:srgbClr val="FF0000"/>
                </a:solidFill>
              </a:rPr>
              <a:t>Василий Васильевич Капнист </a:t>
            </a:r>
            <a:r>
              <a:rPr lang="ru-RU" sz="3200" b="0" dirty="0">
                <a:solidFill>
                  <a:srgbClr val="00B050"/>
                </a:solidFill>
              </a:rPr>
              <a:t>(1758-1823</a:t>
            </a:r>
            <a:r>
              <a:rPr lang="ru-RU" sz="3200" b="0" dirty="0" smtClean="0">
                <a:solidFill>
                  <a:srgbClr val="00B050"/>
                </a:solidFill>
              </a:rPr>
              <a:t>)</a:t>
            </a:r>
            <a:r>
              <a:rPr lang="ru-RU" sz="3200" b="0" dirty="0" smtClean="0"/>
              <a:t>- </a:t>
            </a:r>
            <a:r>
              <a:rPr lang="ru-RU" sz="3200" b="0" dirty="0"/>
              <a:t>русский и </a:t>
            </a:r>
            <a:r>
              <a:rPr lang="ru-RU" sz="3200" b="0" dirty="0" smtClean="0"/>
              <a:t>украинский общественный </a:t>
            </a:r>
            <a:r>
              <a:rPr lang="ru-RU" sz="3200" b="0" dirty="0"/>
              <a:t>деятель и поэт, драматург.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Василий Васильевич Капнист (1758-1823)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4976"/>
            <a:ext cx="3960440" cy="3517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6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8028384" cy="147218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Василий Васильевич Капнист</a:t>
            </a:r>
            <a:br>
              <a:rPr lang="ru-RU" sz="3200" dirty="0" smtClean="0"/>
            </a:br>
            <a:r>
              <a:rPr lang="ru-RU" sz="3200" dirty="0" smtClean="0"/>
              <a:t>стихотворение «Петру </a:t>
            </a:r>
            <a:r>
              <a:rPr lang="en-US" sz="3200" dirty="0" smtClean="0"/>
              <a:t>I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1628800"/>
            <a:ext cx="5760640" cy="52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628800"/>
            <a:ext cx="7406640" cy="1752600"/>
          </a:xfrm>
        </p:spPr>
        <p:txBody>
          <a:bodyPr>
            <a:noAutofit/>
          </a:bodyPr>
          <a:lstStyle/>
          <a:p>
            <a:pPr algn="ctr"/>
            <a:r>
              <a:rPr lang="ru-RU" sz="1500" b="1" dirty="0">
                <a:latin typeface="Century Schoolbook" pitchFamily="18" charset="0"/>
              </a:rPr>
              <a:t>В младенческих летах коварные измены,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Вторый Алкид, как змей, трикрат он задушил.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Чтоб мрак невежества, вокруг его сгущенный,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Рассеять - рубищем порфиры блеск прикрыл;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И, прешагнув моря, к работе низкой руки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Простер, чтоб водворить в отечестве науки.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Сам рать образовал, сам строил корабли.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Он рек - и реки в Белт из Каспа потекли;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Иссунул меч - и готф на высотах Полтавы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К ногам могущего с трофеев гордых пал;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Коснулся лишь пера - и суд безмездный, правый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Из-под развалины нестройств главу поднял.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Сей муж тьмой подвигов, потомством незабытых,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Вселенной доказал, что в поприще владык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Великий вырод был в мужах он именитых,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Ни счастьем, ни венцом, но сам собой - велик.</a:t>
            </a:r>
          </a:p>
          <a:p>
            <a:pPr algn="ctr"/>
            <a:r>
              <a:rPr lang="ru-RU" sz="1500" b="1" dirty="0">
                <a:latin typeface="Century Schoolbook" pitchFamily="18" charset="0"/>
              </a:rPr>
              <a:t>1811 (?)</a:t>
            </a:r>
          </a:p>
        </p:txBody>
      </p:sp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1843296" cy="4768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980728"/>
            <a:ext cx="7406640" cy="1752600"/>
          </a:xfrm>
        </p:spPr>
        <p:txBody>
          <a:bodyPr>
            <a:noAutofit/>
          </a:bodyPr>
          <a:lstStyle/>
          <a:p>
            <a:r>
              <a:rPr lang="ru-RU" sz="3200" dirty="0"/>
              <a:t>В апреле </a:t>
            </a:r>
            <a:r>
              <a:rPr lang="ru-RU" sz="3200" dirty="0">
                <a:solidFill>
                  <a:srgbClr val="00B050"/>
                </a:solidFill>
              </a:rPr>
              <a:t>1726 г.</a:t>
            </a:r>
            <a:r>
              <a:rPr lang="ru-RU" sz="3200" dirty="0"/>
              <a:t> </a:t>
            </a:r>
            <a:r>
              <a:rPr lang="ru-RU" sz="3200" dirty="0">
                <a:solidFill>
                  <a:srgbClr val="FF0000"/>
                </a:solidFill>
              </a:rPr>
              <a:t>слободские полки передавались в ведение Военной коллегии</a:t>
            </a:r>
            <a:r>
              <a:rPr lang="ru-RU" sz="3200" dirty="0"/>
              <a:t>, которой они подчинялись до своего преобразования в регулярные армейские части. Слободские полки должны были охранять российские рубежи от татарских нападений. </a:t>
            </a:r>
          </a:p>
        </p:txBody>
      </p:sp>
      <p:pic>
        <p:nvPicPr>
          <p:cNvPr id="3074" name="Picture 2" descr="C:\Users\user\Desktop\89492776_P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96788"/>
            <a:ext cx="3333750" cy="24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af51e5dc4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65358"/>
            <a:ext cx="3264024" cy="2448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8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8384" y="359898"/>
            <a:ext cx="810816" cy="2607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548680"/>
            <a:ext cx="7459920" cy="17526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Особенностью эпохи Петра І в истории края стало начало иностранной колонизации</a:t>
            </a:r>
            <a:r>
              <a:rPr lang="ru-RU" sz="3200" dirty="0"/>
              <a:t>, а также основание первых мануфактурных предприятий. Так, после Прутского мира в Слободскую Украину переселилось 4 тыс. валахов, где они получили </a:t>
            </a:r>
            <a:r>
              <a:rPr lang="ru-RU" sz="3200" dirty="0" smtClean="0"/>
              <a:t>значительные привелегии.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4077072"/>
            <a:ext cx="7488832" cy="24622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Украинская народная песня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Ой, волохи козакiв до себе звуть,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 козакiв такi речi ведуть: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— Вiд моря й царя-города вiтри гудуть,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Турки i татари у Волощину йдуть.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Ой, вже Волоськi землi руйнують,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Руйнують, плюндрують, не милують,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Ой, йдiть, панове, нам поможiть,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Свою славу козацьку спом'янiть!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Тод-то панове-козаки виступали,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 Волощини дорожку топтали…</a:t>
            </a:r>
          </a:p>
        </p:txBody>
      </p:sp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5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8282208" cy="676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72200" y="5583428"/>
            <a:ext cx="2071464" cy="581876"/>
          </a:xfrm>
          <a:solidFill>
            <a:srgbClr val="FFFF00"/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Географическое положение Слободской Украины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328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67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260648"/>
            <a:ext cx="7603936" cy="190185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При Петре І появились на Слобожанщине первые мануфактуры</a:t>
            </a:r>
            <a:r>
              <a:rPr lang="ru-RU" sz="3200" dirty="0"/>
              <a:t>, которые имели большое значение для всей России: </a:t>
            </a:r>
            <a:r>
              <a:rPr lang="ru-RU" sz="3200" dirty="0">
                <a:solidFill>
                  <a:srgbClr val="00B050"/>
                </a:solidFill>
              </a:rPr>
              <a:t>в 1711 </a:t>
            </a:r>
            <a:r>
              <a:rPr lang="ru-RU" sz="3200" dirty="0"/>
              <a:t>г. харьковский </a:t>
            </a:r>
            <a:r>
              <a:rPr lang="ru-RU" sz="3200" dirty="0">
                <a:solidFill>
                  <a:srgbClr val="FF0000"/>
                </a:solidFill>
              </a:rPr>
              <a:t>полковник Федор Шидловский</a:t>
            </a:r>
            <a:r>
              <a:rPr lang="ru-RU" sz="3200" dirty="0">
                <a:solidFill>
                  <a:schemeClr val="tx1"/>
                </a:solidFill>
              </a:rPr>
              <a:t> основал </a:t>
            </a:r>
            <a:r>
              <a:rPr lang="ru-RU" sz="3200" dirty="0">
                <a:solidFill>
                  <a:srgbClr val="FF0000"/>
                </a:solidFill>
              </a:rPr>
              <a:t>кожевенную мануфактуру в Чугуеве</a:t>
            </a:r>
            <a:r>
              <a:rPr lang="ru-RU" sz="3200" dirty="0"/>
              <a:t>, </a:t>
            </a:r>
            <a:r>
              <a:rPr lang="ru-RU" sz="3200" dirty="0">
                <a:solidFill>
                  <a:srgbClr val="00B050"/>
                </a:solidFill>
              </a:rPr>
              <a:t>в 1719 г. </a:t>
            </a:r>
            <a:r>
              <a:rPr lang="ru-RU" sz="3200" dirty="0"/>
              <a:t>возникла </a:t>
            </a:r>
            <a:r>
              <a:rPr lang="ru-RU" sz="3200" dirty="0">
                <a:solidFill>
                  <a:srgbClr val="FF0000"/>
                </a:solidFill>
              </a:rPr>
              <a:t>казенная суконная мануфактура в селе Глушкове и табачная в Ахтырке. </a:t>
            </a:r>
            <a:r>
              <a:rPr lang="ru-RU" sz="3200" dirty="0"/>
              <a:t>В </a:t>
            </a:r>
            <a:r>
              <a:rPr lang="ru-RU" sz="3200" dirty="0">
                <a:solidFill>
                  <a:srgbClr val="00B050"/>
                </a:solidFill>
              </a:rPr>
              <a:t>1726 г. </a:t>
            </a:r>
            <a:r>
              <a:rPr lang="ru-RU" sz="3200" dirty="0"/>
              <a:t>стала действовать </a:t>
            </a:r>
            <a:r>
              <a:rPr lang="ru-RU" sz="3200" dirty="0">
                <a:solidFill>
                  <a:srgbClr val="FF0000"/>
                </a:solidFill>
              </a:rPr>
              <a:t>парусно-полотняная мануфактура в Почепе. </a:t>
            </a:r>
            <a:r>
              <a:rPr lang="ru-RU" sz="3200" dirty="0"/>
              <a:t>Позже значительную роль в экономике России играли </a:t>
            </a:r>
            <a:r>
              <a:rPr lang="ru-RU" sz="3200" dirty="0">
                <a:solidFill>
                  <a:srgbClr val="FF0000"/>
                </a:solidFill>
              </a:rPr>
              <a:t>шелковые заводы в Новых Водолагах</a:t>
            </a:r>
            <a:r>
              <a:rPr lang="ru-RU" sz="3200" dirty="0"/>
              <a:t>, основанные в </a:t>
            </a:r>
            <a:r>
              <a:rPr lang="ru-RU" sz="3200" dirty="0">
                <a:solidFill>
                  <a:srgbClr val="00B050"/>
                </a:solidFill>
              </a:rPr>
              <a:t>1774 г</a:t>
            </a:r>
            <a:r>
              <a:rPr lang="ru-RU" sz="3200" dirty="0"/>
              <a:t>.</a:t>
            </a:r>
          </a:p>
          <a:p>
            <a:endParaRPr lang="ru-RU" sz="3200" dirty="0"/>
          </a:p>
        </p:txBody>
      </p:sp>
      <p:pic>
        <p:nvPicPr>
          <p:cNvPr id="1026" name="Picture 2" descr="C:\Users\user\Desktop\de090bde2a8c12f907deb417c74bbd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7" y="2348880"/>
            <a:ext cx="123294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4408" y="630932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107504" y="6237312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Picture 2" descr="C:\Users\user\Desktop\de090bde2a8c12f907deb417c74bbd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7" y="260648"/>
            <a:ext cx="123294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de090bde2a8c12f907deb417c74bbd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4" y="4365104"/>
            <a:ext cx="123294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8208912" cy="1752600"/>
          </a:xfrm>
        </p:spPr>
        <p:txBody>
          <a:bodyPr>
            <a:noAutofit/>
          </a:bodyPr>
          <a:lstStyle/>
          <a:p>
            <a:r>
              <a:rPr lang="ru-RU" sz="3200" dirty="0"/>
              <a:t>В</a:t>
            </a:r>
            <a:r>
              <a:rPr lang="ru-RU" sz="3200" dirty="0" smtClean="0"/>
              <a:t> </a:t>
            </a:r>
            <a:r>
              <a:rPr lang="ru-RU" sz="3200" dirty="0">
                <a:solidFill>
                  <a:srgbClr val="00B050"/>
                </a:solidFill>
              </a:rPr>
              <a:t>1726 г.</a:t>
            </a:r>
            <a:r>
              <a:rPr lang="ru-RU" sz="3200" dirty="0"/>
              <a:t> из Белгорода в Харьков была переведена духовная школа, которая в 1731 г. белгородским епископом Епифанием Тихорским была преобразована в коллегиум по образцу </a:t>
            </a:r>
            <a:r>
              <a:rPr lang="ru-RU" sz="3200" dirty="0">
                <a:solidFill>
                  <a:srgbClr val="FF0000"/>
                </a:solidFill>
              </a:rPr>
              <a:t>Киево-Могилянской академии. </a:t>
            </a:r>
            <a:r>
              <a:rPr lang="ru-RU" sz="3200" dirty="0"/>
              <a:t>В ней училось до 500 учеников — выходцев из всех сословий. В </a:t>
            </a:r>
            <a:r>
              <a:rPr lang="ru-RU" sz="3200" dirty="0">
                <a:solidFill>
                  <a:srgbClr val="00B050"/>
                </a:solidFill>
              </a:rPr>
              <a:t>1759—1764 гг. </a:t>
            </a:r>
            <a:r>
              <a:rPr lang="ru-RU" sz="3200" dirty="0"/>
              <a:t>в этом коллегиуме преподавал выдающийся украинский философ </a:t>
            </a:r>
            <a:r>
              <a:rPr lang="ru-RU" sz="3200" dirty="0">
                <a:solidFill>
                  <a:srgbClr val="FF0000"/>
                </a:solidFill>
              </a:rPr>
              <a:t>Григорий Сковорода.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3816424" cy="1652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968365"/>
            <a:ext cx="33843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Киево</a:t>
            </a:r>
            <a:r>
              <a:rPr lang="ru-RU" b="1" dirty="0" smtClean="0">
                <a:solidFill>
                  <a:srgbClr val="FF0000"/>
                </a:solidFill>
              </a:rPr>
              <a:t>- </a:t>
            </a:r>
            <a:r>
              <a:rPr lang="ru-RU" b="1" dirty="0" err="1" smtClean="0">
                <a:solidFill>
                  <a:srgbClr val="FF0000"/>
                </a:solidFill>
              </a:rPr>
              <a:t>Могилянская</a:t>
            </a:r>
            <a:r>
              <a:rPr lang="ru-RU" b="1" dirty="0" smtClean="0">
                <a:solidFill>
                  <a:srgbClr val="FF0000"/>
                </a:solidFill>
              </a:rPr>
              <a:t> академия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14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84" y="986829"/>
            <a:ext cx="3060700" cy="4170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71" y="476672"/>
            <a:ext cx="2755577" cy="5560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1259632" y="5301208"/>
            <a:ext cx="33123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Григорий </a:t>
            </a:r>
            <a:r>
              <a:rPr lang="ru-RU" dirty="0" smtClean="0">
                <a:solidFill>
                  <a:srgbClr val="FF0000"/>
                </a:solidFill>
              </a:rPr>
              <a:t>Сковорода (1722-1794)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7493" y="6093296"/>
            <a:ext cx="299297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Епифаний Тихорский (?-1731)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948704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Период правление российских императриц в судьбе Слобожанщины.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060848"/>
            <a:ext cx="5328592" cy="1752600"/>
          </a:xfrm>
        </p:spPr>
        <p:txBody>
          <a:bodyPr>
            <a:noAutofit/>
          </a:bodyPr>
          <a:lstStyle/>
          <a:p>
            <a:r>
              <a:rPr lang="ru-RU" sz="3200" dirty="0"/>
              <a:t>Новая волна преобразований в Слободской Украине относится ко времени правления императрицы </a:t>
            </a:r>
            <a:r>
              <a:rPr lang="ru-RU" sz="3200" dirty="0">
                <a:solidFill>
                  <a:srgbClr val="FF0000"/>
                </a:solidFill>
              </a:rPr>
              <a:t>Анны Иоанновны. </a:t>
            </a:r>
            <a:r>
              <a:rPr lang="ru-RU" sz="3200" dirty="0"/>
              <a:t>Значимым событием для региона стало строительство </a:t>
            </a:r>
            <a:r>
              <a:rPr lang="ru-RU" sz="3200" dirty="0">
                <a:solidFill>
                  <a:srgbClr val="FF0000"/>
                </a:solidFill>
              </a:rPr>
              <a:t>Украинской укрепленной линии.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664296" cy="342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4005064"/>
            <a:ext cx="23762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Императрица Анна Иоанновна (1693-1740)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1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808094" cy="5928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139952" y="4505052"/>
            <a:ext cx="4824536" cy="230832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Уроженец Богемии, киевский генерал-губернатор </a:t>
            </a:r>
            <a:r>
              <a:rPr lang="ru-RU" dirty="0">
                <a:solidFill>
                  <a:srgbClr val="FF0000"/>
                </a:solidFill>
              </a:rPr>
              <a:t>граф Иоганн Бернгард фон Вейсбах </a:t>
            </a:r>
            <a:r>
              <a:rPr lang="ru-RU" dirty="0"/>
              <a:t>разработал проект линии, строительство которой растянулось более чем на 30 лет. Свыше 2 тыс. казаков слободских полков работали на сооружении укреплений. К октябрю 1731 г. было построено 10 крепостей и ряд редутов. </a:t>
            </a:r>
          </a:p>
        </p:txBody>
      </p:sp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68088"/>
            <a:ext cx="4320480" cy="583264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000" dirty="0"/>
              <a:t>Указом императрицы </a:t>
            </a:r>
            <a:endParaRPr lang="ru-RU" sz="3000" dirty="0" smtClean="0"/>
          </a:p>
          <a:p>
            <a:r>
              <a:rPr lang="ru-RU" sz="3000" dirty="0" smtClean="0"/>
              <a:t>с </a:t>
            </a:r>
            <a:r>
              <a:rPr lang="ru-RU" sz="3000" dirty="0"/>
              <a:t>марта </a:t>
            </a:r>
            <a:r>
              <a:rPr lang="ru-RU" sz="3000" dirty="0">
                <a:solidFill>
                  <a:srgbClr val="00B050"/>
                </a:solidFill>
              </a:rPr>
              <a:t>1732 г. </a:t>
            </a:r>
            <a:r>
              <a:rPr lang="ru-RU" sz="3000" dirty="0"/>
              <a:t>слободские казачьи полки </a:t>
            </a:r>
            <a:r>
              <a:rPr lang="ru-RU" sz="3000" dirty="0" smtClean="0">
                <a:solidFill>
                  <a:srgbClr val="FF0000"/>
                </a:solidFill>
              </a:rPr>
              <a:t>преобразовывались </a:t>
            </a:r>
            <a:r>
              <a:rPr lang="ru-RU" sz="3000" dirty="0">
                <a:solidFill>
                  <a:srgbClr val="FF0000"/>
                </a:solidFill>
              </a:rPr>
              <a:t>в общеармейские подразделения российской армии. </a:t>
            </a:r>
            <a:endParaRPr lang="ru-RU" sz="3000" dirty="0" smtClean="0">
              <a:solidFill>
                <a:srgbClr val="FF0000"/>
              </a:solidFill>
            </a:endParaRPr>
          </a:p>
          <a:p>
            <a:r>
              <a:rPr lang="ru-RU" sz="3000" dirty="0" smtClean="0"/>
              <a:t>По </a:t>
            </a:r>
            <a:r>
              <a:rPr lang="ru-RU" sz="3000" dirty="0"/>
              <a:t>этому </a:t>
            </a:r>
            <a:r>
              <a:rPr lang="ru-RU" sz="3000" dirty="0" smtClean="0"/>
              <a:t>же указу </a:t>
            </a:r>
            <a:r>
              <a:rPr lang="ru-RU" sz="3000" dirty="0"/>
              <a:t>была проведена перепись жителей слободских полков. </a:t>
            </a:r>
          </a:p>
        </p:txBody>
      </p:sp>
      <p:pic>
        <p:nvPicPr>
          <p:cNvPr id="1028" name="Picture 4" descr="http://www.kulichki.com/gusary/istoriya/otkrytki/vypusk2/ahty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956"/>
            <a:ext cx="4301733" cy="634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107504" y="6166073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64232"/>
            <a:ext cx="8100392" cy="1752600"/>
          </a:xfrm>
        </p:spPr>
        <p:txBody>
          <a:bodyPr>
            <a:noAutofit/>
          </a:bodyPr>
          <a:lstStyle/>
          <a:p>
            <a:r>
              <a:rPr lang="ru-RU" sz="3200" dirty="0"/>
              <a:t>Этим же указом полковые ратуши были объявлены полковыми канцеляриями, председателями которых стали полковники в звании «премьер-майоров». Помимо того, </a:t>
            </a:r>
            <a:r>
              <a:rPr lang="ru-RU" sz="3200" dirty="0">
                <a:solidFill>
                  <a:srgbClr val="FF0000"/>
                </a:solidFill>
              </a:rPr>
              <a:t>на Слободскую Украину распространялась власть «Правления гетманского </a:t>
            </a:r>
            <a:r>
              <a:rPr lang="ru-RU" sz="3200" dirty="0" smtClean="0">
                <a:solidFill>
                  <a:srgbClr val="FF0000"/>
                </a:solidFill>
              </a:rPr>
              <a:t>уряда». </a:t>
            </a:r>
            <a:r>
              <a:rPr lang="ru-RU" sz="3200" dirty="0" smtClean="0"/>
              <a:t>Нововведения сопровождались </a:t>
            </a:r>
            <a:r>
              <a:rPr lang="ru-RU" sz="3200" dirty="0">
                <a:solidFill>
                  <a:srgbClr val="FF0000"/>
                </a:solidFill>
              </a:rPr>
              <a:t>массовым недовольством</a:t>
            </a:r>
            <a:r>
              <a:rPr lang="ru-RU" sz="3200" dirty="0"/>
              <a:t>: массы казаков и посполитых бежали на Дон и </a:t>
            </a:r>
            <a:r>
              <a:rPr lang="ru-RU" sz="3200" dirty="0" smtClean="0"/>
              <a:t>другие </a:t>
            </a:r>
            <a:r>
              <a:rPr lang="ru-RU" sz="3200" dirty="0"/>
              <a:t>места. </a:t>
            </a:r>
          </a:p>
        </p:txBody>
      </p:sp>
      <p:pic>
        <p:nvPicPr>
          <p:cNvPr id="7170" name="Picture 2" descr="C:\Users\user\Desktop\49213048_Pugachyov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40760"/>
            <a:ext cx="2998490" cy="2200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brandt-sieg-kosak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64054"/>
            <a:ext cx="4274318" cy="214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65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1784" y="332656"/>
            <a:ext cx="4742344" cy="3168352"/>
          </a:xfrm>
        </p:spPr>
        <p:txBody>
          <a:bodyPr>
            <a:noAutofit/>
          </a:bodyPr>
          <a:lstStyle/>
          <a:p>
            <a:r>
              <a:rPr lang="ru-RU" sz="3200" dirty="0"/>
              <a:t>Ситуация на время изменилась благодаря личным пристрастиям новой императрицы </a:t>
            </a:r>
            <a:r>
              <a:rPr lang="ru-RU" sz="3200" dirty="0">
                <a:solidFill>
                  <a:srgbClr val="FF0000"/>
                </a:solidFill>
              </a:rPr>
              <a:t>Елизаветы Петровны. </a:t>
            </a:r>
            <a:r>
              <a:rPr lang="ru-RU" sz="3200" dirty="0" smtClean="0"/>
              <a:t>Уже </a:t>
            </a:r>
            <a:r>
              <a:rPr lang="ru-RU" sz="3200" dirty="0"/>
              <a:t>в ноябре </a:t>
            </a:r>
            <a:r>
              <a:rPr lang="ru-RU" sz="3200" dirty="0">
                <a:solidFill>
                  <a:srgbClr val="00B050"/>
                </a:solidFill>
              </a:rPr>
              <a:t>1742 г.</a:t>
            </a:r>
            <a:r>
              <a:rPr lang="ru-RU" sz="3200" dirty="0"/>
              <a:t> всем полкам были выданы заново жалованные грамоты, которые </a:t>
            </a:r>
            <a:r>
              <a:rPr lang="ru-RU" sz="3200" dirty="0">
                <a:solidFill>
                  <a:srgbClr val="FF0000"/>
                </a:solidFill>
              </a:rPr>
              <a:t>подтверждали прежние права и вольности. </a:t>
            </a:r>
          </a:p>
          <a:p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7167"/>
            <a:ext cx="3384376" cy="42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6704" y="4221088"/>
            <a:ext cx="26277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 smtClean="0">
                <a:solidFill>
                  <a:srgbClr val="FF0000"/>
                </a:solidFill>
              </a:rPr>
              <a:t>мператрица Елизавета Петровна (1709-1762)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9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48680"/>
            <a:ext cx="4392488" cy="2214694"/>
          </a:xfrm>
        </p:spPr>
        <p:txBody>
          <a:bodyPr>
            <a:noAutofit/>
          </a:bodyPr>
          <a:lstStyle/>
          <a:p>
            <a:r>
              <a:rPr lang="ru-RU" sz="3200" dirty="0"/>
              <a:t>В </a:t>
            </a:r>
            <a:r>
              <a:rPr lang="ru-RU" sz="3200" dirty="0">
                <a:solidFill>
                  <a:srgbClr val="00B050"/>
                </a:solidFill>
              </a:rPr>
              <a:t>1757 г. </a:t>
            </a:r>
            <a:r>
              <a:rPr lang="ru-RU" sz="3200" dirty="0"/>
              <a:t>из числа казацких подпомощников был </a:t>
            </a:r>
            <a:r>
              <a:rPr lang="ru-RU" sz="3200" dirty="0">
                <a:solidFill>
                  <a:srgbClr val="FF0000"/>
                </a:solidFill>
              </a:rPr>
              <a:t>сформирован </a:t>
            </a:r>
            <a:r>
              <a:rPr lang="ru-RU" sz="3200" dirty="0"/>
              <a:t>регулярный</a:t>
            </a:r>
            <a:r>
              <a:rPr lang="ru-RU" sz="3200" dirty="0">
                <a:solidFill>
                  <a:srgbClr val="FF0000"/>
                </a:solidFill>
              </a:rPr>
              <a:t> Слободской гусарский полк</a:t>
            </a:r>
            <a:r>
              <a:rPr lang="ru-RU" sz="3200" dirty="0"/>
              <a:t>. Но не был отменен указ, запрещавший переход казаков из одного полка в другой. </a:t>
            </a:r>
          </a:p>
          <a:p>
            <a:endParaRPr lang="ru-R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3072415" cy="457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8224" y="5301208"/>
            <a:ext cx="23042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Гусар Слободского гусарского полка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4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-27384"/>
            <a:ext cx="7406640" cy="1472184"/>
          </a:xfrm>
        </p:spPr>
        <p:txBody>
          <a:bodyPr/>
          <a:lstStyle/>
          <a:p>
            <a:r>
              <a:rPr lang="ru-RU" dirty="0"/>
              <a:t>Упразднение самобытного устройства.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5400600" cy="1752600"/>
          </a:xfrm>
        </p:spPr>
        <p:txBody>
          <a:bodyPr>
            <a:noAutofit/>
          </a:bodyPr>
          <a:lstStyle/>
          <a:p>
            <a:r>
              <a:rPr lang="ru-RU" sz="3200" dirty="0"/>
              <a:t>Расправилась с автономным административно-социальным устройством Украины </a:t>
            </a:r>
            <a:r>
              <a:rPr lang="ru-RU" sz="3200" dirty="0">
                <a:solidFill>
                  <a:srgbClr val="FF0000"/>
                </a:solidFill>
              </a:rPr>
              <a:t>Екатерина II</a:t>
            </a:r>
            <a:r>
              <a:rPr lang="ru-RU" sz="3200" dirty="0"/>
              <a:t>. В </a:t>
            </a:r>
            <a:r>
              <a:rPr lang="ru-RU" sz="3200" dirty="0">
                <a:solidFill>
                  <a:srgbClr val="00B050"/>
                </a:solidFill>
              </a:rPr>
              <a:t>1763—1764 гг</a:t>
            </a:r>
            <a:r>
              <a:rPr lang="ru-RU" sz="3200" dirty="0"/>
              <a:t>. на основе казаков-добровольцев из слободских </a:t>
            </a:r>
            <a:r>
              <a:rPr lang="ru-RU" sz="3200" dirty="0">
                <a:solidFill>
                  <a:srgbClr val="FF0000"/>
                </a:solidFill>
              </a:rPr>
              <a:t>полков были созданы Харьковский уланский</a:t>
            </a:r>
            <a:r>
              <a:rPr lang="ru-RU" sz="3200" dirty="0"/>
              <a:t>, а также </a:t>
            </a:r>
            <a:r>
              <a:rPr lang="ru-RU" sz="3200" dirty="0">
                <a:solidFill>
                  <a:srgbClr val="FF0000"/>
                </a:solidFill>
              </a:rPr>
              <a:t>Сумский, Острогожский, Ахтырский и Изюмский гусарские полки.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80" y="1052736"/>
            <a:ext cx="280271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4288" y="4653136"/>
            <a:ext cx="187220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Императрица Екатерина </a:t>
            </a:r>
            <a:r>
              <a:rPr lang="en-US" dirty="0" smtClean="0">
                <a:solidFill>
                  <a:srgbClr val="FF0000"/>
                </a:solidFill>
              </a:rPr>
              <a:t>II</a:t>
            </a:r>
            <a:r>
              <a:rPr lang="ru-RU" dirty="0" smtClean="0">
                <a:solidFill>
                  <a:srgbClr val="FF0000"/>
                </a:solidFill>
              </a:rPr>
              <a:t> (1729-1796)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2852936"/>
            <a:ext cx="7406640" cy="1472184"/>
          </a:xfrm>
        </p:spPr>
        <p:txBody>
          <a:bodyPr>
            <a:noAutofit/>
          </a:bodyPr>
          <a:lstStyle/>
          <a:p>
            <a:r>
              <a:rPr lang="ru-RU" sz="3200" dirty="0">
                <a:effectLst/>
                <a:latin typeface="+mn-lt"/>
              </a:rPr>
              <a:t>Ранее область находились в составе Чернигово-Северского княжества и была в 1239—1241 гг. опустошена монголами. Лишь с 20-е гг. XVII в. на эти земли устремились переселенцы из украинских и южных российских областей.</a:t>
            </a:r>
            <a:br>
              <a:rPr lang="ru-RU" sz="3200" dirty="0">
                <a:effectLst/>
                <a:latin typeface="+mn-lt"/>
              </a:rPr>
            </a:br>
            <a:endParaRPr lang="ru-RU" sz="3200" dirty="0">
              <a:effectLst/>
              <a:latin typeface="+mn-lt"/>
            </a:endParaRPr>
          </a:p>
        </p:txBody>
      </p:sp>
      <p:pic>
        <p:nvPicPr>
          <p:cNvPr id="2051" name="Picture 3" descr="C:\Users\user\Desktop\1343125358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22860"/>
            <a:ext cx="5040733" cy="3418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478936" cy="1752600"/>
          </a:xfrm>
        </p:spPr>
        <p:txBody>
          <a:bodyPr>
            <a:noAutofit/>
          </a:bodyPr>
          <a:lstStyle/>
          <a:p>
            <a:r>
              <a:rPr lang="ru-RU" sz="3200" dirty="0"/>
              <a:t>Упразднение вольностей слободских полков не было пассивно встречено как местной старшиной, так и простым </a:t>
            </a:r>
            <a:r>
              <a:rPr lang="ru-RU" sz="3200" dirty="0" smtClean="0"/>
              <a:t>населением. </a:t>
            </a:r>
          </a:p>
          <a:p>
            <a:r>
              <a:rPr lang="ru-RU" sz="3200" dirty="0" smtClean="0"/>
              <a:t>В </a:t>
            </a:r>
            <a:r>
              <a:rPr lang="ru-RU" sz="3200" dirty="0">
                <a:solidFill>
                  <a:srgbClr val="00B050"/>
                </a:solidFill>
              </a:rPr>
              <a:t>1764 г.</a:t>
            </a:r>
            <a:r>
              <a:rPr lang="ru-RU" sz="3200" dirty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изюмский полковник </a:t>
            </a:r>
            <a:r>
              <a:rPr lang="ru-RU" sz="3200" dirty="0">
                <a:solidFill>
                  <a:srgbClr val="FF0000"/>
                </a:solidFill>
              </a:rPr>
              <a:t>Федор </a:t>
            </a:r>
            <a:r>
              <a:rPr lang="ru-RU" sz="3200" dirty="0" smtClean="0">
                <a:solidFill>
                  <a:srgbClr val="FF0000"/>
                </a:solidFill>
              </a:rPr>
              <a:t>Фомич </a:t>
            </a:r>
            <a:r>
              <a:rPr lang="ru-RU" sz="3200" dirty="0" err="1" smtClean="0">
                <a:solidFill>
                  <a:srgbClr val="FF0000"/>
                </a:solidFill>
              </a:rPr>
              <a:t>Краснокутский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пытался организовать массовый протест слободской старшины против нарушения давних </a:t>
            </a:r>
            <a:r>
              <a:rPr lang="ru-RU" sz="3200" dirty="0" smtClean="0">
                <a:solidFill>
                  <a:schemeClr val="tx1"/>
                </a:solidFill>
              </a:rPr>
              <a:t>прав. Выступление было жестоко подавлено.</a:t>
            </a:r>
            <a:endParaRPr lang="ru-RU" sz="3200" dirty="0" smtClean="0">
              <a:solidFill>
                <a:srgbClr val="FF0000"/>
              </a:solidFill>
            </a:endParaRPr>
          </a:p>
          <a:p>
            <a:endParaRPr lang="ru-RU" sz="3200" dirty="0"/>
          </a:p>
          <a:p>
            <a:endParaRPr lang="ru-RU" sz="3200" dirty="0"/>
          </a:p>
        </p:txBody>
      </p:sp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35422" y="6308551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26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24"/>
            <a:ext cx="4599583" cy="636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3" y="1266379"/>
            <a:ext cx="3428141" cy="31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0232" y="4437112"/>
            <a:ext cx="23762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Гусары Сумского казачьего полка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2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4176464" cy="634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6156012"/>
            <a:ext cx="32403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Гусары Ахтырского полка</a:t>
            </a:r>
          </a:p>
        </p:txBody>
      </p:sp>
      <p:pic>
        <p:nvPicPr>
          <p:cNvPr id="13315" name="Picture 3" descr="C:\Users\user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3558"/>
            <a:ext cx="4133921" cy="58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6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Polkovoy_gorod_Khar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52" y="476672"/>
            <a:ext cx="788408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5877272"/>
            <a:ext cx="66247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Полковой город Харьков в начале XVIII века. Открытка 1910 года</a:t>
            </a:r>
          </a:p>
        </p:txBody>
      </p:sp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b5195ed3759281400d26460488475d6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5"/>
            <a:ext cx="9036000" cy="67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141277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99792" y="1268760"/>
            <a:ext cx="4248472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«О Слобожанщине»</a:t>
            </a:r>
          </a:p>
          <a:p>
            <a:r>
              <a:rPr lang="ru-RU" dirty="0" smtClean="0"/>
              <a:t>В </a:t>
            </a:r>
            <a:r>
              <a:rPr lang="ru-RU" dirty="0"/>
              <a:t>берегах ковротравных скрываются</a:t>
            </a:r>
          </a:p>
          <a:p>
            <a:r>
              <a:rPr lang="ru-RU" dirty="0"/>
              <a:t> Родниковые наши пруды.</a:t>
            </a:r>
          </a:p>
          <a:p>
            <a:r>
              <a:rPr lang="ru-RU" dirty="0"/>
              <a:t>Вербы старые низко склоняются </a:t>
            </a:r>
          </a:p>
          <a:p>
            <a:r>
              <a:rPr lang="ru-RU" dirty="0"/>
              <a:t> До пронизанной солнцем воды.</a:t>
            </a:r>
          </a:p>
          <a:p>
            <a:r>
              <a:rPr lang="ru-RU" dirty="0"/>
              <a:t>От плодов к земле пригибаются</a:t>
            </a:r>
          </a:p>
          <a:p>
            <a:r>
              <a:rPr lang="ru-RU" dirty="0"/>
              <a:t> Ветви яблонь - роскошны сады!</a:t>
            </a:r>
          </a:p>
          <a:p>
            <a:r>
              <a:rPr lang="ru-RU" dirty="0"/>
              <a:t>Урожаем сам-сто возвращаются</a:t>
            </a:r>
          </a:p>
          <a:p>
            <a:r>
              <a:rPr lang="ru-RU" dirty="0"/>
              <a:t> Земледельцев степенных труды.</a:t>
            </a:r>
          </a:p>
          <a:p>
            <a:r>
              <a:rPr lang="ru-RU" dirty="0"/>
              <a:t>Здесь горячих кровей нарождаются</a:t>
            </a:r>
          </a:p>
          <a:p>
            <a:r>
              <a:rPr lang="ru-RU" dirty="0"/>
              <a:t> Скакуны для казачьей узды!</a:t>
            </a:r>
          </a:p>
          <a:p>
            <a:r>
              <a:rPr lang="ru-RU" dirty="0"/>
              <a:t>Где ковыль вечный мягко качается, </a:t>
            </a:r>
          </a:p>
          <a:p>
            <a:r>
              <a:rPr lang="ru-RU" dirty="0"/>
              <a:t> Зренье внутреннее обостряется:</a:t>
            </a:r>
          </a:p>
          <a:p>
            <a:r>
              <a:rPr lang="ru-RU" dirty="0"/>
              <a:t>Здесь, в степях, память вдруг просыпается</a:t>
            </a:r>
          </a:p>
          <a:p>
            <a:r>
              <a:rPr lang="ru-RU" dirty="0"/>
              <a:t> О путях половецкой орды...</a:t>
            </a:r>
          </a:p>
          <a:p>
            <a:r>
              <a:rPr lang="ru-RU" dirty="0"/>
              <a:t>Сквозь узоры былин проявляются</a:t>
            </a:r>
          </a:p>
          <a:p>
            <a:r>
              <a:rPr lang="ru-RU" dirty="0"/>
              <a:t> Вдруг реальности давней </a:t>
            </a:r>
            <a:r>
              <a:rPr lang="ru-RU" dirty="0" smtClean="0"/>
              <a:t>следы.</a:t>
            </a:r>
            <a:endParaRPr lang="ru-RU" dirty="0"/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04664"/>
            <a:ext cx="5112568" cy="5112568"/>
          </a:xfrm>
        </p:spPr>
        <p:txBody>
          <a:bodyPr>
            <a:noAutofit/>
          </a:bodyPr>
          <a:lstStyle/>
          <a:p>
            <a:r>
              <a:rPr lang="ru-RU" sz="3200" dirty="0"/>
              <a:t>Название данной территории утвердилось ввиду освобождения проживавшего здесь населения от податей – в пределах т. н. </a:t>
            </a:r>
            <a:r>
              <a:rPr lang="ru-RU" sz="3200" dirty="0">
                <a:solidFill>
                  <a:srgbClr val="FF0000"/>
                </a:solidFill>
              </a:rPr>
              <a:t>«</a:t>
            </a:r>
            <a:r>
              <a:rPr lang="ru-RU" sz="3200" dirty="0" smtClean="0">
                <a:solidFill>
                  <a:srgbClr val="FF0000"/>
                </a:solidFill>
              </a:rPr>
              <a:t>слобод».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Во второй половине XVII — первой трети XVIII в. местные полки назывались в российских документах «черкасскими».</a:t>
            </a:r>
          </a:p>
        </p:txBody>
      </p:sp>
      <p:pic>
        <p:nvPicPr>
          <p:cNvPr id="4098" name="Picture 2" descr="C:\Users\user\Desktop\Zaporozhian_Cossacks_Officer_in_1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05" y="548680"/>
            <a:ext cx="3135091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4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subTitle" idx="1"/>
          </p:nvPr>
        </p:nvSpPr>
        <p:spPr>
          <a:xfrm>
            <a:off x="1187624" y="620688"/>
            <a:ext cx="7406640" cy="1752600"/>
          </a:xfrm>
        </p:spPr>
        <p:txBody>
          <a:bodyPr>
            <a:noAutofit/>
          </a:bodyPr>
          <a:lstStyle/>
          <a:p>
            <a:r>
              <a:rPr lang="ru-RU" sz="3200" dirty="0"/>
              <a:t>Через Слобожанщину в XVI—XVIII вв. пролегали значительные торговые пути, которые связывали российские земли с Черным морем: </a:t>
            </a:r>
            <a:r>
              <a:rPr lang="ru-RU" sz="3200" dirty="0">
                <a:solidFill>
                  <a:srgbClr val="FF0000"/>
                </a:solidFill>
              </a:rPr>
              <a:t>Изюмский, Муравский, Кальмиусский шляхи</a:t>
            </a:r>
            <a:r>
              <a:rPr lang="ru-RU" sz="3200" dirty="0"/>
              <a:t>. Они назывались также по-татарски </a:t>
            </a:r>
            <a:r>
              <a:rPr lang="ru-RU" sz="3200" dirty="0">
                <a:solidFill>
                  <a:srgbClr val="FF0000"/>
                </a:solidFill>
              </a:rPr>
              <a:t>«сакмы» </a:t>
            </a:r>
            <a:r>
              <a:rPr lang="ru-RU" sz="3200" dirty="0"/>
              <a:t>и служили основными маршрутами вторжений крымских татар в Россию.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476673"/>
            <a:ext cx="740727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zolotaya-or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37112"/>
            <a:ext cx="4684415" cy="2411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0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56616"/>
            <a:ext cx="7406640" cy="1472184"/>
          </a:xfrm>
        </p:spPr>
        <p:txBody>
          <a:bodyPr/>
          <a:lstStyle/>
          <a:p>
            <a:r>
              <a:rPr lang="ru-RU" dirty="0" smtClean="0"/>
              <a:t>Белгородская линия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700808"/>
            <a:ext cx="3715504" cy="1752600"/>
          </a:xfrm>
        </p:spPr>
        <p:txBody>
          <a:bodyPr>
            <a:noAutofit/>
          </a:bodyPr>
          <a:lstStyle/>
          <a:p>
            <a:r>
              <a:rPr lang="ru-RU" sz="3200" dirty="0"/>
              <a:t>Для отражения </a:t>
            </a:r>
            <a:r>
              <a:rPr lang="ru-RU" sz="3200" dirty="0" smtClean="0"/>
              <a:t>татарских набегов </a:t>
            </a:r>
            <a:r>
              <a:rPr lang="ru-RU" sz="3200" dirty="0"/>
              <a:t>была создана Белгородская оборонительная черта, которая была дополнительно укреплена в 1630—1640-е гг.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0828"/>
            <a:ext cx="4321493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2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7406640" cy="1752600"/>
          </a:xfrm>
        </p:spPr>
        <p:txBody>
          <a:bodyPr>
            <a:noAutofit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 Вдоль </a:t>
            </a:r>
            <a:r>
              <a:rPr lang="ru-RU" sz="3200" dirty="0"/>
              <a:t>нее в XVI—XVII вв. возникли укрепленные города Орел, Воронеж, Ливны, Оскол, Белгород, Курск, Царев-Борисов, Валуйки, Романов, Чернава, Коротояк, Усмань, Сокольск, Демшинск и др. Воеводским центром стал </a:t>
            </a:r>
            <a:r>
              <a:rPr lang="ru-RU" sz="3200" dirty="0" smtClean="0">
                <a:solidFill>
                  <a:srgbClr val="FF0000"/>
                </a:solidFill>
              </a:rPr>
              <a:t>г.Белгород</a:t>
            </a:r>
            <a:r>
              <a:rPr lang="ru-RU" sz="32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170" name="Picture 2" descr="C:\Users\user\Desktop\0003-007-S-chego-vse-nachina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501008"/>
            <a:ext cx="5040560" cy="3264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381750"/>
            <a:ext cx="827087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26" y="5661248"/>
            <a:ext cx="792162" cy="50482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6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2343</Words>
  <Application>Microsoft Office PowerPoint</Application>
  <PresentationFormat>Экран (4:3)</PresentationFormat>
  <Paragraphs>144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2" baseType="lpstr">
      <vt:lpstr>Arial</vt:lpstr>
      <vt:lpstr>Calibri</vt:lpstr>
      <vt:lpstr>Century Schoolbook</vt:lpstr>
      <vt:lpstr>Corbel</vt:lpstr>
      <vt:lpstr>Gill Sans MT</vt:lpstr>
      <vt:lpstr>Verdana</vt:lpstr>
      <vt:lpstr>Wingdings 2</vt:lpstr>
      <vt:lpstr>Солнцестояние</vt:lpstr>
      <vt:lpstr>«Слободская Украина в XVII — XVIII вв.»</vt:lpstr>
      <vt:lpstr>План</vt:lpstr>
      <vt:lpstr>Географическое положение и начало колонизации Слобожанщины. </vt:lpstr>
      <vt:lpstr>Презентация PowerPoint</vt:lpstr>
      <vt:lpstr>Ранее область находились в составе Чернигово-Северского княжества и была в 1239—1241 гг. опустошена монголами. Лишь с 20-е гг. XVII в. на эти земли устремились переселенцы из украинских и южных российских областей. </vt:lpstr>
      <vt:lpstr>Презентация PowerPoint</vt:lpstr>
      <vt:lpstr>Презентация PowerPoint</vt:lpstr>
      <vt:lpstr>Белгородская линия</vt:lpstr>
      <vt:lpstr>Презентация PowerPoint</vt:lpstr>
      <vt:lpstr>На первом этапе освоения украинцами Слобожанщины большое значение имела монастырская колонизация. согласно преданию, часть монашеской братии Киево-Печерской лавры после разорения Киева в 1240 г. переселилась на берега Северского Донца и основала здесь Святогорский монастырь. </vt:lpstr>
      <vt:lpstr>В 1640 г. 15 монахов во главе с настоятелем Гурием пришли вместе с Я. Остряниным на р. Тихая Сосна и создали Дивногорский монастырь. Известно, что под его стенами в сентябре 1670 г. произошло решающее сражение между разинцами и царскими войсками. </vt:lpstr>
      <vt:lpstr> В 1654 г. бежавшие казаки Корсунского полка основали Краснокутский Петропавловский монастырь. В этом же году монахи Лебединского монастыря во главе с игуменом Иоанникием основали Ахтырский Троицкий монастырь. </vt:lpstr>
      <vt:lpstr>В 1667 г. полковник Харьковского полка Григорий Донец основал Куряжский Преображенский монастырь. С середины XVII в. известны на Слобожанщине Шатрищенский (или Шатрищегорский) Преображенский монастырь и Змиевский монастырь. </vt:lpstr>
      <vt:lpstr>Возникновение Слободской Украины и формирование казачьих полков. 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Социально-экономическое и демографическое развитие. </vt:lpstr>
      <vt:lpstr>Российское правительство выделяло переселенцам по 10—16 десятин на душу, зерно и деньги на заведение хозяйства. Придавалось большое внимание поддержанию социальной стабильности: принимались и снабжались для подъема хозяйства именно семейные казаки, а бедные и бессемейные направлялись на Дон. </vt:lpstr>
      <vt:lpstr>Презентация PowerPoint</vt:lpstr>
      <vt:lpstr>Важную роль имело право на беспошлинную торговлю для слободских полков, которое долго сохранялось. Быстро возникли крупные ярмарки в Харькове, Ахтырке, Сумах. Всего на Слобожанщине в конце XVIII в. было свыше 270 ярмарок.  </vt:lpstr>
      <vt:lpstr>Презентация PowerPoint</vt:lpstr>
      <vt:lpstr>Презентация PowerPoint</vt:lpstr>
      <vt:lpstr>Презентация PowerPoint</vt:lpstr>
      <vt:lpstr>Полковое устройство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«Украинская привилегия»</vt:lpstr>
      <vt:lpstr>Казачьи полки</vt:lpstr>
      <vt:lpstr>Презентация PowerPoint</vt:lpstr>
      <vt:lpstr>Реформы Петра I в Слободской Украине.</vt:lpstr>
      <vt:lpstr>Презентация PowerPoint</vt:lpstr>
      <vt:lpstr>Василий Васильевич Капнист (1758-1823)- русский и украинский общественный деятель и поэт, драматург.</vt:lpstr>
      <vt:lpstr>Василий Васильевич Капнист стихотворение «Петру I»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Период правление российских императриц в судьбе Слобожанщины.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Упразднение самобытного устройства.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«Слобожанщина в XVII-XVIII в. в»</dc:title>
  <dc:creator>user</dc:creator>
  <cp:lastModifiedBy>onza.by</cp:lastModifiedBy>
  <cp:revision>60</cp:revision>
  <dcterms:created xsi:type="dcterms:W3CDTF">2013-05-01T09:46:55Z</dcterms:created>
  <dcterms:modified xsi:type="dcterms:W3CDTF">2017-11-08T12:37:20Z</dcterms:modified>
</cp:coreProperties>
</file>