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3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5" r:id="rId21"/>
    <p:sldId id="277" r:id="rId22"/>
    <p:sldId id="278" r:id="rId23"/>
    <p:sldId id="279" r:id="rId24"/>
    <p:sldId id="280" r:id="rId25"/>
    <p:sldId id="281" r:id="rId26"/>
    <p:sldId id="282" r:id="rId27"/>
    <p:sldId id="283" r:id="rId28"/>
    <p:sldId id="284" r:id="rId29"/>
    <p:sldId id="285" r:id="rId30"/>
  </p:sldIdLst>
  <p:sldSz cx="9144000" cy="6858000" type="screen4x3"/>
  <p:notesSz cx="6800850" cy="9872663"/>
  <p:defaultTextStyle>
    <a:defPPr>
      <a:defRPr lang="ru-RU"/>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lcom" initials="v"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64569" autoAdjust="0"/>
  </p:normalViewPr>
  <p:slideViewPr>
    <p:cSldViewPr>
      <p:cViewPr>
        <p:scale>
          <a:sx n="75" d="100"/>
          <a:sy n="75" d="100"/>
        </p:scale>
        <p:origin x="-1260" y="360"/>
      </p:cViewPr>
      <p:guideLst>
        <p:guide orient="horz" pos="2160"/>
        <p:guide pos="2880"/>
      </p:guideLst>
    </p:cSldViewPr>
  </p:slideViewPr>
  <p:outlineViewPr>
    <p:cViewPr>
      <p:scale>
        <a:sx n="33" d="100"/>
        <a:sy n="33" d="100"/>
      </p:scale>
      <p:origin x="54"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7035" cy="49363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52241" y="0"/>
            <a:ext cx="2947035" cy="493633"/>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8A8FE64-54C4-4D38-9203-8FA1BB70184C}" type="datetimeFigureOut">
              <a:rPr lang="ru-RU"/>
              <a:pPr>
                <a:defRPr/>
              </a:pPr>
              <a:t>12.02.2012</a:t>
            </a:fld>
            <a:endParaRPr lang="ru-RU"/>
          </a:p>
        </p:txBody>
      </p:sp>
      <p:sp>
        <p:nvSpPr>
          <p:cNvPr id="4" name="Образ слайда 3"/>
          <p:cNvSpPr>
            <a:spLocks noGrp="1" noRot="1" noChangeAspect="1"/>
          </p:cNvSpPr>
          <p:nvPr>
            <p:ph type="sldImg" idx="2"/>
          </p:nvPr>
        </p:nvSpPr>
        <p:spPr>
          <a:xfrm>
            <a:off x="931863" y="739775"/>
            <a:ext cx="4937125" cy="3703638"/>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0085" y="4689515"/>
            <a:ext cx="5440680" cy="4442698"/>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377316"/>
            <a:ext cx="2947035" cy="49363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52241" y="9377316"/>
            <a:ext cx="2947035" cy="493633"/>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0CDF65D-568C-4D5A-B696-391E1AE654B8}" type="slidenum">
              <a:rPr lang="ru-RU"/>
              <a:pPr>
                <a:defRPr/>
              </a:pPr>
              <a:t>‹#›</a:t>
            </a:fld>
            <a:endParaRPr lang="ru-RU"/>
          </a:p>
        </p:txBody>
      </p:sp>
    </p:spTree>
    <p:extLst>
      <p:ext uri="{BB962C8B-B14F-4D97-AF65-F5344CB8AC3E}">
        <p14:creationId xmlns:p14="http://schemas.microsoft.com/office/powerpoint/2010/main" val="37091349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Начнем с определений,</a:t>
            </a:r>
            <a:r>
              <a:rPr lang="ru-RU" baseline="0" dirty="0" smtClean="0"/>
              <a:t> </a:t>
            </a:r>
            <a:endParaRPr lang="ru-RU" dirty="0"/>
          </a:p>
        </p:txBody>
      </p:sp>
      <p:sp>
        <p:nvSpPr>
          <p:cNvPr id="4" name="Номер слайда 3"/>
          <p:cNvSpPr>
            <a:spLocks noGrp="1"/>
          </p:cNvSpPr>
          <p:nvPr>
            <p:ph type="sldNum" sz="quarter" idx="10"/>
          </p:nvPr>
        </p:nvSpPr>
        <p:spPr/>
        <p:txBody>
          <a:bodyPr/>
          <a:lstStyle/>
          <a:p>
            <a:pPr>
              <a:defRPr/>
            </a:pPr>
            <a:fld id="{40CDF65D-568C-4D5A-B696-391E1AE654B8}" type="slidenum">
              <a:rPr lang="ru-RU" smtClean="0"/>
              <a:pPr>
                <a:defRPr/>
              </a:pPr>
              <a:t>3</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b="1" dirty="0" smtClean="0"/>
              <a:t>К</a:t>
            </a:r>
            <a:r>
              <a:rPr lang="ru-RU" b="1" baseline="0" dirty="0" smtClean="0"/>
              <a:t> слайду. </a:t>
            </a:r>
            <a:r>
              <a:rPr lang="ru-RU" sz="1200" kern="1200" dirty="0" smtClean="0">
                <a:solidFill>
                  <a:schemeClr val="tx1"/>
                </a:solidFill>
                <a:latin typeface="+mn-lt"/>
                <a:ea typeface="+mn-ea"/>
                <a:cs typeface="+mn-cs"/>
              </a:rPr>
              <a:t>Все эти три структуры достаточно подробно описаны в разнообразной литературе. Поэтому здесь будут затронуты только основные принципы их построения. </a:t>
            </a:r>
            <a:endParaRPr lang="ru-RU" b="1" dirty="0"/>
          </a:p>
        </p:txBody>
      </p:sp>
      <p:sp>
        <p:nvSpPr>
          <p:cNvPr id="4" name="Номер слайда 3"/>
          <p:cNvSpPr>
            <a:spLocks noGrp="1"/>
          </p:cNvSpPr>
          <p:nvPr>
            <p:ph type="sldNum" sz="quarter" idx="10"/>
          </p:nvPr>
        </p:nvSpPr>
        <p:spPr/>
        <p:txBody>
          <a:bodyPr/>
          <a:lstStyle/>
          <a:p>
            <a:pPr>
              <a:defRPr/>
            </a:pPr>
            <a:fld id="{40CDF65D-568C-4D5A-B696-391E1AE654B8}" type="slidenum">
              <a:rPr lang="ru-RU" smtClean="0"/>
              <a:pPr>
                <a:defRPr/>
              </a:pPr>
              <a:t>13</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b="1" dirty="0" smtClean="0"/>
              <a:t>Про</a:t>
            </a:r>
            <a:r>
              <a:rPr lang="ru-RU" b="1" baseline="0" dirty="0" smtClean="0"/>
              <a:t> силлогизмы.  - </a:t>
            </a:r>
            <a:r>
              <a:rPr lang="ru-RU" dirty="0" smtClean="0"/>
              <a:t>рассуждение, состоящее из трёх простых атрибутивных высказываний: двух посылок и одного </a:t>
            </a:r>
            <a:r>
              <a:rPr lang="ru-RU" dirty="0" err="1" smtClean="0"/>
              <a:t>заключения.По</a:t>
            </a:r>
            <a:r>
              <a:rPr lang="ru-RU" dirty="0" smtClean="0"/>
              <a:t> положению среднего термина силлогизмы делятся на </a:t>
            </a:r>
            <a:r>
              <a:rPr lang="ru-RU" i="1" dirty="0" smtClean="0"/>
              <a:t>фигуры</a:t>
            </a:r>
            <a:r>
              <a:rPr lang="ru-RU" dirty="0" smtClean="0"/>
              <a:t>, а последние по логической форме посылок и заключения — на </a:t>
            </a:r>
            <a:r>
              <a:rPr lang="ru-RU" i="1" dirty="0" smtClean="0"/>
              <a:t>модусы</a:t>
            </a:r>
            <a:r>
              <a:rPr lang="ru-RU" dirty="0" smtClean="0"/>
              <a:t>.</a:t>
            </a:r>
          </a:p>
          <a:p>
            <a:endParaRPr lang="ru-RU" dirty="0" smtClean="0"/>
          </a:p>
          <a:p>
            <a:r>
              <a:rPr lang="ru-RU" dirty="0" smtClean="0"/>
              <a:t>Всякий человек смертен</a:t>
            </a:r>
          </a:p>
          <a:p>
            <a:r>
              <a:rPr lang="ru-RU" dirty="0" smtClean="0"/>
              <a:t>Сократ — человек</a:t>
            </a:r>
          </a:p>
          <a:p>
            <a:r>
              <a:rPr lang="ru-RU" dirty="0" smtClean="0"/>
              <a:t>------------ </a:t>
            </a:r>
          </a:p>
          <a:p>
            <a:r>
              <a:rPr lang="ru-RU" dirty="0" smtClean="0"/>
              <a:t>Сократ смертен  </a:t>
            </a:r>
            <a:endParaRPr lang="ru-RU" dirty="0"/>
          </a:p>
        </p:txBody>
      </p:sp>
      <p:sp>
        <p:nvSpPr>
          <p:cNvPr id="4" name="Номер слайда 3"/>
          <p:cNvSpPr>
            <a:spLocks noGrp="1"/>
          </p:cNvSpPr>
          <p:nvPr>
            <p:ph type="sldNum" sz="quarter" idx="10"/>
          </p:nvPr>
        </p:nvSpPr>
        <p:spPr/>
        <p:txBody>
          <a:bodyPr/>
          <a:lstStyle/>
          <a:p>
            <a:pPr>
              <a:defRPr/>
            </a:pPr>
            <a:fld id="{40CDF65D-568C-4D5A-B696-391E1AE654B8}" type="slidenum">
              <a:rPr lang="ru-RU" smtClean="0"/>
              <a:pPr>
                <a:defRPr/>
              </a:pPr>
              <a:t>14</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В</a:t>
            </a:r>
            <a:r>
              <a:rPr lang="ru-RU" baseline="0" dirty="0" smtClean="0"/>
              <a:t> ячейки записываются элементарные единицы знания. </a:t>
            </a:r>
            <a:r>
              <a:rPr lang="ru-RU" dirty="0" smtClean="0"/>
              <a:t>Факты - элементарные единицы знания (простые утверждения о характеристиках объекта)</a:t>
            </a:r>
            <a:endParaRPr lang="ru-RU" dirty="0"/>
          </a:p>
        </p:txBody>
      </p:sp>
      <p:sp>
        <p:nvSpPr>
          <p:cNvPr id="4" name="Номер слайда 3"/>
          <p:cNvSpPr>
            <a:spLocks noGrp="1"/>
          </p:cNvSpPr>
          <p:nvPr>
            <p:ph type="sldNum" sz="quarter" idx="10"/>
          </p:nvPr>
        </p:nvSpPr>
        <p:spPr/>
        <p:txBody>
          <a:bodyPr/>
          <a:lstStyle/>
          <a:p>
            <a:pPr>
              <a:defRPr/>
            </a:pPr>
            <a:fld id="{40CDF65D-568C-4D5A-B696-391E1AE654B8}" type="slidenum">
              <a:rPr lang="ru-RU" smtClean="0"/>
              <a:pPr>
                <a:defRPr/>
              </a:pPr>
              <a:t>15</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lgn="l"/>
            <a:r>
              <a:rPr lang="ru-RU" sz="1200" kern="1200" dirty="0" smtClean="0">
                <a:solidFill>
                  <a:schemeClr val="tx1"/>
                </a:solidFill>
                <a:latin typeface="+mn-lt"/>
                <a:ea typeface="+mn-ea"/>
                <a:cs typeface="+mn-cs"/>
              </a:rPr>
              <a:t>В форме СС может быть представлена очень сложная и разнообразная информация. Отдельные фрагменты СС легко соединяются между собой. Но программы их обработки надо тоже писать самому. </a:t>
            </a:r>
          </a:p>
          <a:p>
            <a:pPr algn="l"/>
            <a:endParaRPr lang="ru-RU" sz="1200" kern="1200" dirty="0" smtClean="0">
              <a:solidFill>
                <a:schemeClr val="tx1"/>
              </a:solidFill>
              <a:latin typeface="+mn-lt"/>
              <a:ea typeface="+mn-ea"/>
              <a:cs typeface="+mn-cs"/>
            </a:endParaRPr>
          </a:p>
          <a:p>
            <a:pPr algn="l"/>
            <a:r>
              <a:rPr lang="ru-RU" sz="1200" kern="1200" dirty="0" smtClean="0">
                <a:solidFill>
                  <a:schemeClr val="tx1"/>
                </a:solidFill>
                <a:latin typeface="+mn-lt"/>
                <a:ea typeface="+mn-ea"/>
                <a:cs typeface="+mn-cs"/>
              </a:rPr>
              <a:t>Очень подробная информация о СС представлена в Интернете и в публикациях Джона Совы (</a:t>
            </a:r>
            <a:r>
              <a:rPr lang="en-US" sz="1200" kern="1200" dirty="0" smtClean="0">
                <a:solidFill>
                  <a:schemeClr val="tx1"/>
                </a:solidFill>
                <a:latin typeface="+mn-lt"/>
                <a:ea typeface="+mn-ea"/>
                <a:cs typeface="+mn-cs"/>
              </a:rPr>
              <a:t>John Sowa</a:t>
            </a:r>
            <a:r>
              <a:rPr lang="ru-RU" sz="1200" kern="1200" dirty="0" smtClean="0">
                <a:solidFill>
                  <a:schemeClr val="tx1"/>
                </a:solidFill>
                <a:latin typeface="+mn-lt"/>
                <a:ea typeface="+mn-ea"/>
                <a:cs typeface="+mn-cs"/>
              </a:rPr>
              <a:t>)</a:t>
            </a:r>
            <a:endParaRPr lang="ru-RU" dirty="0"/>
          </a:p>
        </p:txBody>
      </p:sp>
      <p:sp>
        <p:nvSpPr>
          <p:cNvPr id="4" name="Номер слайда 3"/>
          <p:cNvSpPr>
            <a:spLocks noGrp="1"/>
          </p:cNvSpPr>
          <p:nvPr>
            <p:ph type="sldNum" sz="quarter" idx="10"/>
          </p:nvPr>
        </p:nvSpPr>
        <p:spPr/>
        <p:txBody>
          <a:bodyPr/>
          <a:lstStyle/>
          <a:p>
            <a:pPr>
              <a:defRPr/>
            </a:pPr>
            <a:fld id="{40CDF65D-568C-4D5A-B696-391E1AE654B8}" type="slidenum">
              <a:rPr lang="ru-RU" smtClean="0"/>
              <a:pPr>
                <a:defRPr/>
              </a:pPr>
              <a:t>16</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ru-RU" sz="1200" kern="1200" dirty="0" smtClean="0">
                <a:solidFill>
                  <a:schemeClr val="tx1"/>
                </a:solidFill>
                <a:latin typeface="+mn-lt"/>
                <a:ea typeface="+mn-ea"/>
                <a:cs typeface="+mn-cs"/>
              </a:rPr>
              <a:t>Действительно, человек, или, что сейчас важнее для нас – КС, так или иначе восприняв знаковый объект </a:t>
            </a:r>
            <a:r>
              <a:rPr lang="en-US" sz="1200" kern="1200" dirty="0" smtClean="0">
                <a:solidFill>
                  <a:schemeClr val="tx1"/>
                </a:solidFill>
                <a:latin typeface="+mn-lt"/>
                <a:ea typeface="+mn-ea"/>
                <a:cs typeface="+mn-cs"/>
              </a:rPr>
              <a:t>S</a:t>
            </a:r>
            <a:r>
              <a:rPr lang="ru-RU" sz="1200" kern="1200" dirty="0" smtClean="0">
                <a:solidFill>
                  <a:schemeClr val="tx1"/>
                </a:solidFill>
                <a:latin typeface="+mn-lt"/>
                <a:ea typeface="+mn-ea"/>
                <a:cs typeface="+mn-cs"/>
              </a:rPr>
              <a:t>, порождает в себе его образ </a:t>
            </a:r>
            <a:r>
              <a:rPr lang="en-US" sz="1200" kern="1200" dirty="0" smtClean="0">
                <a:solidFill>
                  <a:schemeClr val="tx1"/>
                </a:solidFill>
                <a:latin typeface="+mn-lt"/>
                <a:ea typeface="+mn-ea"/>
                <a:cs typeface="+mn-cs"/>
              </a:rPr>
              <a:t>S</a:t>
            </a:r>
            <a:r>
              <a:rPr lang="ru-RU" sz="1200" kern="1200" dirty="0" smtClean="0">
                <a:solidFill>
                  <a:schemeClr val="tx1"/>
                </a:solidFill>
                <a:latin typeface="+mn-lt"/>
                <a:ea typeface="+mn-ea"/>
                <a:cs typeface="+mn-cs"/>
              </a:rPr>
              <a:t>1. Знак, по определению есть то, что замещает в сознании другой объект – денотат </a:t>
            </a:r>
            <a:r>
              <a:rPr lang="en-US" sz="1200" kern="1200" dirty="0" smtClean="0">
                <a:solidFill>
                  <a:schemeClr val="tx1"/>
                </a:solidFill>
                <a:latin typeface="+mn-lt"/>
                <a:ea typeface="+mn-ea"/>
                <a:cs typeface="+mn-cs"/>
              </a:rPr>
              <a:t>D</a:t>
            </a:r>
            <a:r>
              <a:rPr lang="ru-RU" sz="1200" kern="1200" dirty="0" smtClean="0">
                <a:solidFill>
                  <a:schemeClr val="tx1"/>
                </a:solidFill>
                <a:latin typeface="+mn-lt"/>
                <a:ea typeface="+mn-ea"/>
                <a:cs typeface="+mn-cs"/>
              </a:rPr>
              <a:t>. Это значит, что в сознании активизируется образ денотата </a:t>
            </a:r>
            <a:r>
              <a:rPr lang="en-US" sz="1200" kern="1200" dirty="0" smtClean="0">
                <a:solidFill>
                  <a:schemeClr val="tx1"/>
                </a:solidFill>
                <a:latin typeface="+mn-lt"/>
                <a:ea typeface="+mn-ea"/>
                <a:cs typeface="+mn-cs"/>
              </a:rPr>
              <a:t>D</a:t>
            </a:r>
            <a:r>
              <a:rPr lang="ru-RU" sz="1200" kern="1200" dirty="0" smtClean="0">
                <a:solidFill>
                  <a:schemeClr val="tx1"/>
                </a:solidFill>
                <a:latin typeface="+mn-lt"/>
                <a:ea typeface="+mn-ea"/>
                <a:cs typeface="+mn-cs"/>
              </a:rPr>
              <a:t>1. При этом сам денотат </a:t>
            </a:r>
            <a:r>
              <a:rPr lang="en-US" sz="1200" kern="1200" dirty="0" smtClean="0">
                <a:solidFill>
                  <a:schemeClr val="tx1"/>
                </a:solidFill>
                <a:latin typeface="+mn-lt"/>
                <a:ea typeface="+mn-ea"/>
                <a:cs typeface="+mn-cs"/>
              </a:rPr>
              <a:t>D</a:t>
            </a:r>
            <a:r>
              <a:rPr lang="ru-RU" sz="1200" kern="1200" dirty="0" smtClean="0">
                <a:solidFill>
                  <a:schemeClr val="tx1"/>
                </a:solidFill>
                <a:latin typeface="+mn-lt"/>
                <a:ea typeface="+mn-ea"/>
                <a:cs typeface="+mn-cs"/>
              </a:rPr>
              <a:t> может быть даже не доступен непосредственному наблюдению. Тогда мы можем сказать, что произошел акт простейшего понимания отдельного знака, описываемого  схемой:</a:t>
            </a:r>
          </a:p>
          <a:p>
            <a:endParaRPr lang="ru-RU" dirty="0"/>
          </a:p>
        </p:txBody>
      </p:sp>
      <p:sp>
        <p:nvSpPr>
          <p:cNvPr id="4" name="Номер слайда 3"/>
          <p:cNvSpPr>
            <a:spLocks noGrp="1"/>
          </p:cNvSpPr>
          <p:nvPr>
            <p:ph type="sldNum" sz="quarter" idx="10"/>
          </p:nvPr>
        </p:nvSpPr>
        <p:spPr/>
        <p:txBody>
          <a:bodyPr/>
          <a:lstStyle/>
          <a:p>
            <a:pPr>
              <a:defRPr/>
            </a:pPr>
            <a:fld id="{40CDF65D-568C-4D5A-B696-391E1AE654B8}" type="slidenum">
              <a:rPr lang="ru-RU" smtClean="0"/>
              <a:pPr>
                <a:defRPr/>
              </a:pPr>
              <a:t>18</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Здесь </a:t>
            </a:r>
            <a:r>
              <a:rPr lang="en-US" sz="1200" kern="1200" dirty="0" smtClean="0">
                <a:solidFill>
                  <a:schemeClr val="tx1"/>
                </a:solidFill>
                <a:latin typeface="+mn-lt"/>
                <a:ea typeface="+mn-ea"/>
                <a:cs typeface="+mn-cs"/>
              </a:rPr>
              <a:t>I</a:t>
            </a:r>
            <a:r>
              <a:rPr lang="ru-RU" sz="1200" kern="1200" dirty="0" smtClean="0">
                <a:solidFill>
                  <a:schemeClr val="tx1"/>
                </a:solidFill>
                <a:latin typeface="+mn-lt"/>
                <a:ea typeface="+mn-ea"/>
                <a:cs typeface="+mn-cs"/>
              </a:rPr>
              <a:t>2 обозначена информация, по тем или иным причинам не понятая и не обработанная. </a:t>
            </a:r>
          </a:p>
          <a:p>
            <a:endParaRPr lang="ru-RU"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ru-RU" sz="1200" kern="1200" dirty="0" smtClean="0">
                <a:solidFill>
                  <a:schemeClr val="tx1"/>
                </a:solidFill>
                <a:latin typeface="+mn-lt"/>
                <a:ea typeface="+mn-ea"/>
                <a:cs typeface="+mn-cs"/>
              </a:rPr>
              <a:t>Имея в виду, что новое знание (</a:t>
            </a:r>
            <a:r>
              <a:rPr lang="en-US" sz="1200" kern="1200" dirty="0" smtClean="0">
                <a:solidFill>
                  <a:schemeClr val="tx1"/>
                </a:solidFill>
                <a:latin typeface="+mn-lt"/>
                <a:ea typeface="+mn-ea"/>
                <a:cs typeface="+mn-cs"/>
              </a:rPr>
              <a:t>S</a:t>
            </a:r>
            <a:r>
              <a:rPr lang="ru-RU" sz="1200" kern="1200" dirty="0" smtClean="0">
                <a:solidFill>
                  <a:schemeClr val="tx1"/>
                </a:solidFill>
                <a:latin typeface="+mn-lt"/>
                <a:ea typeface="+mn-ea"/>
                <a:cs typeface="+mn-cs"/>
              </a:rPr>
              <a:t>1) и «поумневший» когнитивный процессор (К1) сделались такими при понимании только части информации (</a:t>
            </a:r>
            <a:r>
              <a:rPr lang="en-US" sz="1200" kern="1200" dirty="0" smtClean="0">
                <a:solidFill>
                  <a:schemeClr val="tx1"/>
                </a:solidFill>
                <a:latin typeface="+mn-lt"/>
                <a:ea typeface="+mn-ea"/>
                <a:cs typeface="+mn-cs"/>
              </a:rPr>
              <a:t>I</a:t>
            </a:r>
            <a:r>
              <a:rPr lang="ru-RU" sz="1200" kern="1200" dirty="0" smtClean="0">
                <a:solidFill>
                  <a:schemeClr val="tx1"/>
                </a:solidFill>
                <a:latin typeface="+mn-lt"/>
                <a:ea typeface="+mn-ea"/>
                <a:cs typeface="+mn-cs"/>
              </a:rPr>
              <a:t>1).</a:t>
            </a:r>
          </a:p>
          <a:p>
            <a:endParaRPr lang="ru-RU" dirty="0"/>
          </a:p>
        </p:txBody>
      </p:sp>
      <p:sp>
        <p:nvSpPr>
          <p:cNvPr id="4" name="Номер слайда 3"/>
          <p:cNvSpPr>
            <a:spLocks noGrp="1"/>
          </p:cNvSpPr>
          <p:nvPr>
            <p:ph type="sldNum" sz="quarter" idx="10"/>
          </p:nvPr>
        </p:nvSpPr>
        <p:spPr/>
        <p:txBody>
          <a:bodyPr/>
          <a:lstStyle/>
          <a:p>
            <a:pPr>
              <a:defRPr/>
            </a:pPr>
            <a:fld id="{40CDF65D-568C-4D5A-B696-391E1AE654B8}" type="slidenum">
              <a:rPr lang="ru-RU" smtClean="0"/>
              <a:pPr>
                <a:defRPr/>
              </a:pPr>
              <a:t>20</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b="1" dirty="0" smtClean="0"/>
              <a:t>Пример ЭС первого типа. </a:t>
            </a:r>
            <a:r>
              <a:rPr lang="ru-RU" b="0" dirty="0" smtClean="0"/>
              <a:t>В</a:t>
            </a:r>
            <a:r>
              <a:rPr lang="ru-RU" b="0" baseline="0" dirty="0" smtClean="0"/>
              <a:t> сериале Скорая помощь сельский врач принимал роды, а его помощник на ноутбуке  </a:t>
            </a:r>
            <a:r>
              <a:rPr lang="ru-RU" b="0" baseline="0" dirty="0" err="1" smtClean="0"/>
              <a:t>изходя</a:t>
            </a:r>
            <a:r>
              <a:rPr lang="ru-RU" b="0" baseline="0" dirty="0" smtClean="0"/>
              <a:t> из </a:t>
            </a:r>
            <a:r>
              <a:rPr lang="ru-RU" b="0" baseline="0" dirty="0" err="1" smtClean="0"/>
              <a:t>всео</a:t>
            </a:r>
            <a:r>
              <a:rPr lang="ru-RU" b="0" baseline="0" dirty="0" smtClean="0"/>
              <a:t> своеобразия описанной ситуации </a:t>
            </a:r>
            <a:r>
              <a:rPr lang="ru-RU" sz="1200" kern="1200" dirty="0" smtClean="0">
                <a:solidFill>
                  <a:schemeClr val="tx1"/>
                </a:solidFill>
                <a:latin typeface="+mn-lt"/>
                <a:ea typeface="+mn-ea"/>
                <a:cs typeface="+mn-cs"/>
              </a:rPr>
              <a:t>находит нужную запись с необходимыми инструкциями. Нетрудно рассудить, что в процессе работы с этой ЭС обработки знаний не происходило, была только найдена в процессе диалога нужная, заранее введенная туда запись. Это</a:t>
            </a:r>
            <a:r>
              <a:rPr lang="ru-RU" sz="1200" kern="1200" baseline="0" dirty="0" smtClean="0">
                <a:solidFill>
                  <a:schemeClr val="tx1"/>
                </a:solidFill>
                <a:latin typeface="+mn-lt"/>
                <a:ea typeface="+mn-ea"/>
                <a:cs typeface="+mn-cs"/>
              </a:rPr>
              <a:t> никак не </a:t>
            </a:r>
            <a:r>
              <a:rPr lang="ru-RU" sz="1200" kern="1200" baseline="0" dirty="0" err="1" smtClean="0">
                <a:solidFill>
                  <a:schemeClr val="tx1"/>
                </a:solidFill>
                <a:latin typeface="+mn-lt"/>
                <a:ea typeface="+mn-ea"/>
                <a:cs typeface="+mn-cs"/>
              </a:rPr>
              <a:t>умалаяет</a:t>
            </a:r>
            <a:r>
              <a:rPr lang="ru-RU" sz="1200" kern="1200" baseline="0" dirty="0" smtClean="0">
                <a:solidFill>
                  <a:schemeClr val="tx1"/>
                </a:solidFill>
                <a:latin typeface="+mn-lt"/>
                <a:ea typeface="+mn-ea"/>
                <a:cs typeface="+mn-cs"/>
              </a:rPr>
              <a:t> ценности данной системы.</a:t>
            </a:r>
            <a:endParaRPr lang="ru-RU" b="1" dirty="0"/>
          </a:p>
        </p:txBody>
      </p:sp>
      <p:sp>
        <p:nvSpPr>
          <p:cNvPr id="4" name="Номер слайда 3"/>
          <p:cNvSpPr>
            <a:spLocks noGrp="1"/>
          </p:cNvSpPr>
          <p:nvPr>
            <p:ph type="sldNum" sz="quarter" idx="10"/>
          </p:nvPr>
        </p:nvSpPr>
        <p:spPr/>
        <p:txBody>
          <a:bodyPr/>
          <a:lstStyle/>
          <a:p>
            <a:pPr>
              <a:defRPr/>
            </a:pPr>
            <a:fld id="{40CDF65D-568C-4D5A-B696-391E1AE654B8}" type="slidenum">
              <a:rPr lang="ru-RU" smtClean="0"/>
              <a:pPr>
                <a:defRPr/>
              </a:pPr>
              <a:t>22</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b="1" dirty="0" smtClean="0"/>
              <a:t>Термин </a:t>
            </a:r>
            <a:r>
              <a:rPr lang="ru-RU" b="1" dirty="0" err="1" smtClean="0"/>
              <a:t>Экспертность</a:t>
            </a:r>
            <a:r>
              <a:rPr lang="ru-RU" b="1" baseline="0" dirty="0" smtClean="0"/>
              <a:t> </a:t>
            </a:r>
            <a:r>
              <a:rPr lang="en-US" sz="1200" kern="1200" dirty="0" err="1" smtClean="0">
                <a:solidFill>
                  <a:schemeClr val="tx1"/>
                </a:solidFill>
                <a:latin typeface="+mn-lt"/>
                <a:ea typeface="+mn-ea"/>
                <a:cs typeface="+mn-cs"/>
              </a:rPr>
              <a:t>термин</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экспертная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употребляется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как</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существенная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характеристика</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системы</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Однако</a:t>
            </a:r>
            <a:r>
              <a:rPr lang="en-US" sz="1200" kern="1200" dirty="0" smtClean="0">
                <a:solidFill>
                  <a:schemeClr val="tx1"/>
                </a:solidFill>
                <a:latin typeface="+mn-lt"/>
                <a:ea typeface="+mn-ea"/>
                <a:cs typeface="+mn-cs"/>
              </a:rPr>
              <a:t> в </a:t>
            </a:r>
            <a:r>
              <a:rPr lang="en-US" sz="1200" kern="1200" dirty="0" err="1" smtClean="0">
                <a:solidFill>
                  <a:schemeClr val="tx1"/>
                </a:solidFill>
                <a:latin typeface="+mn-lt"/>
                <a:ea typeface="+mn-ea"/>
                <a:cs typeface="+mn-cs"/>
              </a:rPr>
              <a:t>различных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проектах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по-видимому</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принимается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как</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само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собой</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разумеющееся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что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важнейшие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черты</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экспертности</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действительно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могут</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быть</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указаны</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Например</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хотя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высокое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качество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работы</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является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важной</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характеристикой</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эксперта</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самого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себе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его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недостаточно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Исследователи</a:t>
            </a:r>
            <a:r>
              <a:rPr lang="en-US" sz="1200" kern="1200" dirty="0" smtClean="0">
                <a:solidFill>
                  <a:schemeClr val="tx1"/>
                </a:solidFill>
                <a:latin typeface="+mn-lt"/>
                <a:ea typeface="+mn-ea"/>
                <a:cs typeface="+mn-cs"/>
              </a:rPr>
              <a:t> в </a:t>
            </a:r>
            <a:r>
              <a:rPr lang="en-US" sz="1200" kern="1200" dirty="0" err="1" smtClean="0">
                <a:solidFill>
                  <a:schemeClr val="tx1"/>
                </a:solidFill>
                <a:latin typeface="+mn-lt"/>
                <a:ea typeface="+mn-ea"/>
                <a:cs typeface="+mn-cs"/>
              </a:rPr>
              <a:t>области</a:t>
            </a:r>
            <a:r>
              <a:rPr lang="en-US" sz="1200" kern="1200" dirty="0" smtClean="0">
                <a:solidFill>
                  <a:schemeClr val="tx1"/>
                </a:solidFill>
                <a:latin typeface="+mn-lt"/>
                <a:ea typeface="+mn-ea"/>
                <a:cs typeface="+mn-cs"/>
              </a:rPr>
              <a:t> AI </a:t>
            </a:r>
            <a:r>
              <a:rPr lang="en-US" sz="1200" kern="1200" dirty="0" err="1" smtClean="0">
                <a:solidFill>
                  <a:schemeClr val="tx1"/>
                </a:solidFill>
                <a:latin typeface="+mn-lt"/>
                <a:ea typeface="+mn-ea"/>
                <a:cs typeface="+mn-cs"/>
              </a:rPr>
              <a:t>не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будут</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считать</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экспертными</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системами</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программы</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для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быстрого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преобразования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Фурье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несмотря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на</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то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что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эти</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программы</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намного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лучше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справляются</a:t>
            </a:r>
            <a:r>
              <a:rPr lang="en-US" sz="1200" kern="1200" dirty="0" smtClean="0">
                <a:solidFill>
                  <a:schemeClr val="tx1"/>
                </a:solidFill>
                <a:latin typeface="+mn-lt"/>
                <a:ea typeface="+mn-ea"/>
                <a:cs typeface="+mn-cs"/>
              </a:rPr>
              <a:t> с </a:t>
            </a:r>
            <a:r>
              <a:rPr lang="en-US" sz="1200" kern="1200" dirty="0" err="1" smtClean="0">
                <a:solidFill>
                  <a:schemeClr val="tx1"/>
                </a:solidFill>
                <a:latin typeface="+mn-lt"/>
                <a:ea typeface="+mn-ea"/>
                <a:cs typeface="+mn-cs"/>
              </a:rPr>
              <a:t>преобразованием</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Фурье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чем</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скажем</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система</a:t>
            </a:r>
            <a:r>
              <a:rPr lang="en-US" sz="1200" kern="1200" dirty="0" smtClean="0">
                <a:solidFill>
                  <a:schemeClr val="tx1"/>
                </a:solidFill>
                <a:latin typeface="+mn-lt"/>
                <a:ea typeface="+mn-ea"/>
                <a:cs typeface="+mn-cs"/>
              </a:rPr>
              <a:t> DENDRAL с </a:t>
            </a:r>
            <a:r>
              <a:rPr lang="en-US" sz="1200" kern="1200" dirty="0" err="1" smtClean="0">
                <a:solidFill>
                  <a:schemeClr val="tx1"/>
                </a:solidFill>
                <a:latin typeface="+mn-lt"/>
                <a:ea typeface="+mn-ea"/>
                <a:cs typeface="+mn-cs"/>
              </a:rPr>
              <a:t>задачей</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выявления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структуры</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молекул</a:t>
            </a:r>
            <a:r>
              <a:rPr lang="en-US" sz="1200" kern="1200" dirty="0" smtClean="0">
                <a:solidFill>
                  <a:schemeClr val="tx1"/>
                </a:solidFill>
                <a:latin typeface="+mn-lt"/>
                <a:ea typeface="+mn-ea"/>
                <a:cs typeface="+mn-cs"/>
              </a:rPr>
              <a:t>. </a:t>
            </a:r>
            <a:endParaRPr lang="ru-RU" sz="1200" b="1"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Про</a:t>
            </a:r>
            <a:r>
              <a:rPr lang="ru-RU" sz="1200" b="1" kern="1200" baseline="0" dirty="0" smtClean="0">
                <a:solidFill>
                  <a:schemeClr val="tx1"/>
                </a:solidFill>
                <a:latin typeface="+mn-lt"/>
                <a:ea typeface="+mn-ea"/>
                <a:cs typeface="+mn-cs"/>
              </a:rPr>
              <a:t> скорость </a:t>
            </a:r>
            <a:r>
              <a:rPr lang="en-US" sz="1200" kern="1200" dirty="0" smtClean="0">
                <a:solidFill>
                  <a:schemeClr val="tx1"/>
                </a:solidFill>
                <a:latin typeface="+mn-lt"/>
                <a:ea typeface="+mn-ea"/>
                <a:cs typeface="+mn-cs"/>
              </a:rPr>
              <a:t>С </a:t>
            </a:r>
            <a:r>
              <a:rPr lang="en-US" sz="1200" kern="1200" dirty="0" err="1" smtClean="0">
                <a:solidFill>
                  <a:schemeClr val="tx1"/>
                </a:solidFill>
                <a:latin typeface="+mn-lt"/>
                <a:ea typeface="+mn-ea"/>
                <a:cs typeface="+mn-cs"/>
              </a:rPr>
              <a:t>другой</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стороны</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скорость</a:t>
            </a:r>
            <a:r>
              <a:rPr lang="en-US" sz="1200" kern="1200" dirty="0" smtClean="0">
                <a:solidFill>
                  <a:schemeClr val="tx1"/>
                </a:solidFill>
                <a:latin typeface="+mn-lt"/>
                <a:ea typeface="+mn-ea"/>
                <a:cs typeface="+mn-cs"/>
              </a:rPr>
              <a:t>, с </a:t>
            </a:r>
            <a:r>
              <a:rPr lang="en-US" sz="1200" kern="1200" dirty="0" err="1" smtClean="0">
                <a:solidFill>
                  <a:schemeClr val="tx1"/>
                </a:solidFill>
                <a:latin typeface="+mn-lt"/>
                <a:ea typeface="+mn-ea"/>
                <a:cs typeface="+mn-cs"/>
              </a:rPr>
              <a:t>которой</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достигается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решение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также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является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существенным</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фактором</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например</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установление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диагноза</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больного</a:t>
            </a:r>
            <a:r>
              <a:rPr lang="en-US" sz="1200"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pPr>
              <a:defRPr/>
            </a:pPr>
            <a:fld id="{40CDF65D-568C-4D5A-B696-391E1AE654B8}" type="slidenum">
              <a:rPr lang="ru-RU" smtClean="0"/>
              <a:pPr>
                <a:defRPr/>
              </a:pPr>
              <a:t>25</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Тип - адресуемые задачи </a:t>
            </a:r>
          </a:p>
          <a:p>
            <a:pPr lvl="0"/>
            <a:r>
              <a:rPr lang="ru-RU" sz="1200" kern="1200" dirty="0" smtClean="0">
                <a:solidFill>
                  <a:schemeClr val="tx1"/>
                </a:solidFill>
                <a:latin typeface="+mn-lt"/>
                <a:ea typeface="+mn-ea"/>
                <a:cs typeface="+mn-cs"/>
              </a:rPr>
              <a:t>Интерпретация - Построение описаний ситуации по наблюдаемым данным.</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Другими словами, от знака перейти к его денотату. </a:t>
            </a:r>
          </a:p>
          <a:p>
            <a:pPr lvl="0"/>
            <a:r>
              <a:rPr lang="ru-RU" sz="1200" kern="1200" dirty="0" smtClean="0">
                <a:solidFill>
                  <a:schemeClr val="tx1"/>
                </a:solidFill>
                <a:latin typeface="+mn-lt"/>
                <a:ea typeface="+mn-ea"/>
                <a:cs typeface="+mn-cs"/>
              </a:rPr>
              <a:t>Прогноз - Вывод вероятных следствий из заданных ситуаций </a:t>
            </a:r>
          </a:p>
          <a:p>
            <a:pPr lvl="0"/>
            <a:r>
              <a:rPr lang="ru-RU" sz="1200" kern="1200" dirty="0" smtClean="0">
                <a:solidFill>
                  <a:schemeClr val="tx1"/>
                </a:solidFill>
                <a:latin typeface="+mn-lt"/>
                <a:ea typeface="+mn-ea"/>
                <a:cs typeface="+mn-cs"/>
              </a:rPr>
              <a:t>Диагностика - Заключения о нарушениях в системе исходя из наблюдений </a:t>
            </a:r>
          </a:p>
          <a:p>
            <a:pPr lvl="0"/>
            <a:r>
              <a:rPr lang="ru-RU" sz="1200" kern="1200" dirty="0" smtClean="0">
                <a:solidFill>
                  <a:schemeClr val="tx1"/>
                </a:solidFill>
                <a:latin typeface="+mn-lt"/>
                <a:ea typeface="+mn-ea"/>
                <a:cs typeface="+mn-cs"/>
              </a:rPr>
              <a:t>Проектирование - Построение конфигураций объектов при ограничениях </a:t>
            </a:r>
          </a:p>
          <a:p>
            <a:pPr lvl="0"/>
            <a:r>
              <a:rPr lang="ru-RU" sz="1200" kern="1200" dirty="0" smtClean="0">
                <a:solidFill>
                  <a:schemeClr val="tx1"/>
                </a:solidFill>
                <a:latin typeface="+mn-lt"/>
                <a:ea typeface="+mn-ea"/>
                <a:cs typeface="+mn-cs"/>
              </a:rPr>
              <a:t>Планирование - Проектирование плана действий </a:t>
            </a:r>
          </a:p>
          <a:p>
            <a:pPr lvl="0"/>
            <a:r>
              <a:rPr lang="ru-RU" sz="1200" kern="1200" dirty="0" smtClean="0">
                <a:solidFill>
                  <a:schemeClr val="tx1"/>
                </a:solidFill>
                <a:latin typeface="+mn-lt"/>
                <a:ea typeface="+mn-ea"/>
                <a:cs typeface="+mn-cs"/>
              </a:rPr>
              <a:t>Мониторинг - Сравнение наблюдений с критическими точками плана,</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непрерывная интерпретация данных во времени</a:t>
            </a:r>
          </a:p>
          <a:p>
            <a:pPr lvl="0"/>
            <a:r>
              <a:rPr lang="ru-RU" sz="1200" kern="1200" dirty="0" smtClean="0">
                <a:solidFill>
                  <a:schemeClr val="tx1"/>
                </a:solidFill>
                <a:latin typeface="+mn-lt"/>
                <a:ea typeface="+mn-ea"/>
                <a:cs typeface="+mn-cs"/>
              </a:rPr>
              <a:t>Отладка - Выработка рекомендаций по устранению неисправностей </a:t>
            </a:r>
          </a:p>
          <a:p>
            <a:pPr lvl="0"/>
            <a:r>
              <a:rPr lang="ru-RU" sz="1200" kern="1200" dirty="0" smtClean="0">
                <a:solidFill>
                  <a:schemeClr val="tx1"/>
                </a:solidFill>
                <a:latin typeface="+mn-lt"/>
                <a:ea typeface="+mn-ea"/>
                <a:cs typeface="+mn-cs"/>
              </a:rPr>
              <a:t>Ремонт - Выполнение плана применения выработанной рекомендации </a:t>
            </a:r>
          </a:p>
          <a:p>
            <a:pPr lvl="0"/>
            <a:r>
              <a:rPr lang="ru-RU" sz="1200" kern="1200" dirty="0" smtClean="0">
                <a:solidFill>
                  <a:schemeClr val="tx1"/>
                </a:solidFill>
                <a:latin typeface="+mn-lt"/>
                <a:ea typeface="+mn-ea"/>
                <a:cs typeface="+mn-cs"/>
              </a:rPr>
              <a:t>Обучение - Диагностика, отладка и исправление поведения ученика </a:t>
            </a:r>
          </a:p>
          <a:p>
            <a:pPr lvl="0"/>
            <a:r>
              <a:rPr lang="ru-RU" sz="1200" kern="1200" dirty="0" smtClean="0">
                <a:solidFill>
                  <a:schemeClr val="tx1"/>
                </a:solidFill>
                <a:latin typeface="+mn-lt"/>
                <a:ea typeface="+mn-ea"/>
                <a:cs typeface="+mn-cs"/>
              </a:rPr>
              <a:t>Управление - Интерпретация, прогноз, мониторинг поведения системы и ее ремонт </a:t>
            </a:r>
          </a:p>
          <a:p>
            <a:endParaRPr lang="ru-RU"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ru-RU" b="1" dirty="0" smtClean="0"/>
              <a:t>Выводы </a:t>
            </a:r>
            <a:r>
              <a:rPr lang="ru-RU" sz="1200" kern="1200" dirty="0" smtClean="0">
                <a:solidFill>
                  <a:schemeClr val="tx1"/>
                </a:solidFill>
                <a:latin typeface="+mn-lt"/>
                <a:ea typeface="+mn-ea"/>
                <a:cs typeface="+mn-cs"/>
              </a:rPr>
              <a:t>. Важно понимать, что ЭС заменяет человека все чаще в самых разных видах деятельности.</a:t>
            </a:r>
          </a:p>
          <a:p>
            <a:endParaRPr lang="ru-RU" b="1" dirty="0"/>
          </a:p>
        </p:txBody>
      </p:sp>
      <p:sp>
        <p:nvSpPr>
          <p:cNvPr id="4" name="Номер слайда 3"/>
          <p:cNvSpPr>
            <a:spLocks noGrp="1"/>
          </p:cNvSpPr>
          <p:nvPr>
            <p:ph type="sldNum" sz="quarter" idx="10"/>
          </p:nvPr>
        </p:nvSpPr>
        <p:spPr/>
        <p:txBody>
          <a:bodyPr/>
          <a:lstStyle/>
          <a:p>
            <a:pPr>
              <a:defRPr/>
            </a:pPr>
            <a:fld id="{40CDF65D-568C-4D5A-B696-391E1AE654B8}" type="slidenum">
              <a:rPr lang="ru-RU" smtClean="0"/>
              <a:pPr>
                <a:defRPr/>
              </a:pPr>
              <a:t>27</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kern="1200" dirty="0" err="1" smtClean="0">
                <a:solidFill>
                  <a:schemeClr val="tx1"/>
                </a:solidFill>
                <a:latin typeface="+mn-lt"/>
                <a:ea typeface="+mn-ea"/>
                <a:cs typeface="+mn-cs"/>
              </a:rPr>
              <a:t>Понятно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что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заполнять</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вручную</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слоты</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фреймов</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составлять</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предикаты</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все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равно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что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писать</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программу</a:t>
            </a:r>
            <a:r>
              <a:rPr lang="en-US" sz="1200" kern="1200" dirty="0" smtClean="0">
                <a:solidFill>
                  <a:schemeClr val="tx1"/>
                </a:solidFill>
                <a:latin typeface="+mn-lt"/>
                <a:ea typeface="+mn-ea"/>
                <a:cs typeface="+mn-cs"/>
              </a:rPr>
              <a:t> в </a:t>
            </a:r>
            <a:r>
              <a:rPr lang="en-US" sz="1200" kern="1200" dirty="0" err="1" smtClean="0">
                <a:solidFill>
                  <a:schemeClr val="tx1"/>
                </a:solidFill>
                <a:latin typeface="+mn-lt"/>
                <a:ea typeface="+mn-ea"/>
                <a:cs typeface="+mn-cs"/>
              </a:rPr>
              <a:t>машинных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кодах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Необходимы</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инструменты</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перекодирования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знаний</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описанных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на</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символических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понятных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инженеру</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знаний</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языках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высокого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уровня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во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внутреннее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представление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удобной</a:t>
            </a:r>
            <a:r>
              <a:rPr lang="en-US" sz="1200" kern="1200" dirty="0" smtClean="0">
                <a:solidFill>
                  <a:schemeClr val="tx1"/>
                </a:solidFill>
                <a:latin typeface="+mn-lt"/>
                <a:ea typeface="+mn-ea"/>
                <a:cs typeface="+mn-cs"/>
              </a:rPr>
              <a:t> и </a:t>
            </a:r>
            <a:r>
              <a:rPr lang="en-US" sz="1200" kern="1200" dirty="0" err="1" smtClean="0">
                <a:solidFill>
                  <a:schemeClr val="tx1"/>
                </a:solidFill>
                <a:latin typeface="+mn-lt"/>
                <a:ea typeface="+mn-ea"/>
                <a:cs typeface="+mn-cs"/>
              </a:rPr>
              <a:t>понятной</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системе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обработки</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знаний</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Здесь</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видимо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наблюдается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аналогия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между</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языками</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программирования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высокого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уровня</a:t>
            </a:r>
            <a:r>
              <a:rPr lang="en-US" sz="1200" kern="1200" dirty="0" smtClean="0">
                <a:solidFill>
                  <a:schemeClr val="tx1"/>
                </a:solidFill>
                <a:latin typeface="+mn-lt"/>
                <a:ea typeface="+mn-ea"/>
                <a:cs typeface="+mn-cs"/>
              </a:rPr>
              <a:t> и </a:t>
            </a:r>
            <a:r>
              <a:rPr lang="en-US" sz="1200" kern="1200" dirty="0" err="1" smtClean="0">
                <a:solidFill>
                  <a:schemeClr val="tx1"/>
                </a:solidFill>
                <a:latin typeface="+mn-lt"/>
                <a:ea typeface="+mn-ea"/>
                <a:cs typeface="+mn-cs"/>
              </a:rPr>
              <a:t>машинными</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языками</a:t>
            </a:r>
            <a:r>
              <a:rPr lang="en-US" sz="1200" kern="1200" dirty="0" smtClean="0">
                <a:solidFill>
                  <a:schemeClr val="tx1"/>
                </a:solidFill>
                <a:latin typeface="+mn-lt"/>
                <a:ea typeface="+mn-ea"/>
                <a:cs typeface="+mn-cs"/>
              </a:rPr>
              <a:t>.</a:t>
            </a:r>
            <a:endParaRPr lang="ru-RU" sz="1200" kern="1200" dirty="0" smtClean="0">
              <a:solidFill>
                <a:schemeClr val="tx1"/>
              </a:solidFill>
              <a:latin typeface="+mn-lt"/>
              <a:ea typeface="+mn-ea"/>
              <a:cs typeface="+mn-cs"/>
            </a:endParaRPr>
          </a:p>
          <a:p>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К примеру на</a:t>
            </a:r>
            <a:r>
              <a:rPr lang="ru-RU" sz="1200" b="1" kern="1200" baseline="0" dirty="0" smtClean="0">
                <a:solidFill>
                  <a:schemeClr val="tx1"/>
                </a:solidFill>
                <a:latin typeface="+mn-lt"/>
                <a:ea typeface="+mn-ea"/>
                <a:cs typeface="+mn-cs"/>
              </a:rPr>
              <a:t> слайде:</a:t>
            </a:r>
          </a:p>
          <a:p>
            <a:r>
              <a:rPr lang="ru-RU" sz="1200" kern="1200" dirty="0" smtClean="0">
                <a:solidFill>
                  <a:schemeClr val="tx1"/>
                </a:solidFill>
                <a:latin typeface="+mn-lt"/>
                <a:ea typeface="+mn-ea"/>
                <a:cs typeface="+mn-cs"/>
              </a:rPr>
              <a:t>Так, довольно легко себе представить, как будет конструироваться семантическая сеть, собранная при помощи программы когнитивного  ассемблера из следующих структур.</a:t>
            </a:r>
          </a:p>
          <a:p>
            <a:endParaRPr lang="ru-RU" sz="1200" b="1"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Здесь мы видим центральное понятие (как бы локальное ядро) элементарного фрагмента семантической сети – его концепт (</a:t>
            </a:r>
            <a:r>
              <a:rPr lang="en-US" sz="1200" kern="1200" dirty="0" smtClean="0">
                <a:solidFill>
                  <a:schemeClr val="tx1"/>
                </a:solidFill>
                <a:latin typeface="+mn-lt"/>
                <a:ea typeface="+mn-ea"/>
                <a:cs typeface="+mn-cs"/>
              </a:rPr>
              <a:t>concept</a:t>
            </a:r>
            <a:r>
              <a:rPr lang="ru-RU" sz="1200" kern="1200" dirty="0" smtClean="0">
                <a:solidFill>
                  <a:schemeClr val="tx1"/>
                </a:solidFill>
                <a:latin typeface="+mn-lt"/>
                <a:ea typeface="+mn-ea"/>
                <a:cs typeface="+mn-cs"/>
              </a:rPr>
              <a:t>). А также типовые дуги, соединяющие это понятие с другими. Шаблон с такими структурами заполняет инженер знаний. Рассмотрим пример как такая структура может быть заполнена для понятия “</a:t>
            </a:r>
            <a:r>
              <a:rPr lang="en-US" sz="1200" kern="1200" dirty="0" smtClean="0">
                <a:solidFill>
                  <a:schemeClr val="tx1"/>
                </a:solidFill>
                <a:latin typeface="+mn-lt"/>
                <a:ea typeface="+mn-ea"/>
                <a:cs typeface="+mn-cs"/>
              </a:rPr>
              <a:t>ability</a:t>
            </a:r>
            <a:r>
              <a:rPr lang="ru-RU" sz="1200" kern="1200" dirty="0" smtClean="0">
                <a:solidFill>
                  <a:schemeClr val="tx1"/>
                </a:solidFill>
                <a:latin typeface="+mn-lt"/>
                <a:ea typeface="+mn-ea"/>
                <a:cs typeface="+mn-cs"/>
              </a:rPr>
              <a:t>” (способность)</a:t>
            </a:r>
          </a:p>
          <a:p>
            <a:r>
              <a:rPr lang="ru-RU" sz="1200" kern="1200" dirty="0" smtClean="0">
                <a:solidFill>
                  <a:schemeClr val="tx1"/>
                </a:solidFill>
                <a:latin typeface="+mn-lt"/>
                <a:ea typeface="+mn-ea"/>
                <a:cs typeface="+mn-cs"/>
              </a:rPr>
              <a:t> </a:t>
            </a:r>
          </a:p>
          <a:p>
            <a:endParaRPr lang="ru-RU" b="1" dirty="0"/>
          </a:p>
        </p:txBody>
      </p:sp>
      <p:sp>
        <p:nvSpPr>
          <p:cNvPr id="4" name="Номер слайда 3"/>
          <p:cNvSpPr>
            <a:spLocks noGrp="1"/>
          </p:cNvSpPr>
          <p:nvPr>
            <p:ph type="sldNum" sz="quarter" idx="10"/>
          </p:nvPr>
        </p:nvSpPr>
        <p:spPr/>
        <p:txBody>
          <a:bodyPr/>
          <a:lstStyle/>
          <a:p>
            <a:pPr>
              <a:defRPr/>
            </a:pPr>
            <a:fld id="{40CDF65D-568C-4D5A-B696-391E1AE654B8}" type="slidenum">
              <a:rPr lang="ru-RU" smtClean="0"/>
              <a:pPr>
                <a:defRPr/>
              </a:pPr>
              <a:t>28</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Рассмотрим другое</a:t>
            </a:r>
            <a:r>
              <a:rPr lang="ru-RU" baseline="0" dirty="0" smtClean="0"/>
              <a:t> определение</a:t>
            </a:r>
          </a:p>
          <a:p>
            <a:endParaRPr lang="ru-RU"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ru-RU" sz="1200" kern="1200" dirty="0" smtClean="0">
                <a:solidFill>
                  <a:schemeClr val="tx1"/>
                </a:solidFill>
                <a:latin typeface="+mn-lt"/>
                <a:ea typeface="+mn-ea"/>
                <a:cs typeface="+mn-cs"/>
              </a:rPr>
              <a:t>Согласно этому определению получается, что управление знаниями есть достаточно сложная и совершенная система управления данными. </a:t>
            </a:r>
          </a:p>
          <a:p>
            <a:endParaRPr lang="ru-RU" dirty="0" smtClean="0"/>
          </a:p>
          <a:p>
            <a:r>
              <a:rPr lang="ru-RU" dirty="0" smtClean="0"/>
              <a:t>На самом</a:t>
            </a:r>
            <a:r>
              <a:rPr lang="ru-RU" baseline="0" dirty="0" smtClean="0"/>
              <a:t> деле противоречий в этих определениях нет. </a:t>
            </a:r>
            <a:r>
              <a:rPr lang="en-US" baseline="0" dirty="0" smtClean="0"/>
              <a:t>Knowledge management( </a:t>
            </a:r>
            <a:r>
              <a:rPr lang="ru-RU" baseline="0" dirty="0" smtClean="0"/>
              <a:t>управление основанное на знаниях) – единый термин означающий определенного уровня сложности кибернетическую систему. это не </a:t>
            </a:r>
            <a:r>
              <a:rPr lang="en-US" baseline="0" dirty="0" smtClean="0"/>
              <a:t>management of knowledge( </a:t>
            </a:r>
            <a:r>
              <a:rPr lang="ru-RU" baseline="0" dirty="0" smtClean="0"/>
              <a:t>управление знаниями).</a:t>
            </a:r>
            <a:endParaRPr lang="ru-RU" dirty="0"/>
          </a:p>
        </p:txBody>
      </p:sp>
      <p:sp>
        <p:nvSpPr>
          <p:cNvPr id="4" name="Номер слайда 3"/>
          <p:cNvSpPr>
            <a:spLocks noGrp="1"/>
          </p:cNvSpPr>
          <p:nvPr>
            <p:ph type="sldNum" sz="quarter" idx="10"/>
          </p:nvPr>
        </p:nvSpPr>
        <p:spPr/>
        <p:txBody>
          <a:bodyPr/>
          <a:lstStyle/>
          <a:p>
            <a:pPr>
              <a:defRPr/>
            </a:pPr>
            <a:fld id="{40CDF65D-568C-4D5A-B696-391E1AE654B8}" type="slidenum">
              <a:rPr lang="ru-RU" smtClean="0"/>
              <a:pPr>
                <a:defRPr/>
              </a:pPr>
              <a:t>4</a:t>
            </a:fld>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Гораздо более сложной, но более важной и интересной представляется задача преобразования целого текста, описывающего целый фрагмент знания, в когнитивную структуру. </a:t>
            </a:r>
          </a:p>
          <a:p>
            <a:r>
              <a:rPr lang="ru-RU" sz="1200" kern="1200" dirty="0" smtClean="0">
                <a:solidFill>
                  <a:schemeClr val="tx1"/>
                </a:solidFill>
                <a:latin typeface="+mn-lt"/>
                <a:ea typeface="+mn-ea"/>
                <a:cs typeface="+mn-cs"/>
              </a:rPr>
              <a:t>Возьмем в качестве примера наглядный язык с названием </a:t>
            </a:r>
            <a:r>
              <a:rPr lang="en-US" sz="1200" kern="1200" dirty="0" smtClean="0">
                <a:solidFill>
                  <a:schemeClr val="tx1"/>
                </a:solidFill>
                <a:latin typeface="+mn-lt"/>
                <a:ea typeface="+mn-ea"/>
                <a:cs typeface="+mn-cs"/>
              </a:rPr>
              <a:t>KNOW</a:t>
            </a:r>
            <a:r>
              <a:rPr lang="ru-RU" sz="1200" kern="1200" dirty="0" smtClean="0">
                <a:solidFill>
                  <a:schemeClr val="tx1"/>
                </a:solidFill>
                <a:latin typeface="+mn-lt"/>
                <a:ea typeface="+mn-ea"/>
                <a:cs typeface="+mn-cs"/>
              </a:rPr>
              <a:t>, использовавшийся в проекте </a:t>
            </a:r>
            <a:r>
              <a:rPr lang="en-US" sz="1200" kern="1200" dirty="0" err="1" smtClean="0">
                <a:solidFill>
                  <a:schemeClr val="tx1"/>
                </a:solidFill>
                <a:latin typeface="+mn-lt"/>
                <a:ea typeface="+mn-ea"/>
                <a:cs typeface="+mn-cs"/>
              </a:rPr>
              <a:t>WebMind</a:t>
            </a:r>
            <a:r>
              <a:rPr lang="ru-RU" sz="1200" kern="1200" dirty="0" smtClean="0">
                <a:solidFill>
                  <a:schemeClr val="tx1"/>
                </a:solidFill>
                <a:latin typeface="+mn-lt"/>
                <a:ea typeface="+mn-ea"/>
                <a:cs typeface="+mn-cs"/>
              </a:rPr>
              <a:t>. </a:t>
            </a:r>
          </a:p>
          <a:p>
            <a:endParaRPr lang="ru-RU" sz="1200" kern="1200" dirty="0" smtClean="0">
              <a:solidFill>
                <a:schemeClr val="tx1"/>
              </a:solidFill>
              <a:latin typeface="+mn-lt"/>
              <a:ea typeface="+mn-ea"/>
              <a:cs typeface="+mn-cs"/>
            </a:endParaRPr>
          </a:p>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Если попробовать закодировать подобный текст самому, то после завершения этого процесса легче можно представить особенности работы инженера знаний, а также насколько сейчас возможно создание системы, которая достаточно точно перекодирует текст в знания.</a:t>
            </a:r>
            <a:endParaRPr lang="ru-RU" dirty="0"/>
          </a:p>
        </p:txBody>
      </p:sp>
      <p:sp>
        <p:nvSpPr>
          <p:cNvPr id="4" name="Номер слайда 3"/>
          <p:cNvSpPr>
            <a:spLocks noGrp="1"/>
          </p:cNvSpPr>
          <p:nvPr>
            <p:ph type="sldNum" sz="quarter" idx="10"/>
          </p:nvPr>
        </p:nvSpPr>
        <p:spPr/>
        <p:txBody>
          <a:bodyPr/>
          <a:lstStyle/>
          <a:p>
            <a:pPr>
              <a:defRPr/>
            </a:pPr>
            <a:fld id="{40CDF65D-568C-4D5A-B696-391E1AE654B8}" type="slidenum">
              <a:rPr lang="ru-RU" smtClean="0"/>
              <a:pPr>
                <a:defRPr/>
              </a:pPr>
              <a:t>29</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kern="1200" dirty="0" err="1" smtClean="0">
                <a:solidFill>
                  <a:schemeClr val="tx1"/>
                </a:solidFill>
                <a:latin typeface="+mn-lt"/>
                <a:ea typeface="+mn-ea"/>
                <a:cs typeface="+mn-cs"/>
              </a:rPr>
              <a:t>понятие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знания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относится</a:t>
            </a:r>
            <a:r>
              <a:rPr lang="en-US" sz="1200" kern="1200" dirty="0" smtClean="0">
                <a:solidFill>
                  <a:schemeClr val="tx1"/>
                </a:solidFill>
                <a:latin typeface="+mn-lt"/>
                <a:ea typeface="+mn-ea"/>
                <a:cs typeface="+mn-cs"/>
              </a:rPr>
              <a:t> к </a:t>
            </a:r>
            <a:r>
              <a:rPr lang="en-US" sz="1200" kern="1200" dirty="0" err="1" smtClean="0">
                <a:solidFill>
                  <a:schemeClr val="tx1"/>
                </a:solidFill>
                <a:latin typeface="+mn-lt"/>
                <a:ea typeface="+mn-ea"/>
                <a:cs typeface="+mn-cs"/>
              </a:rPr>
              <a:t>числу</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так</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называемых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трудноформализуемых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понятий</a:t>
            </a:r>
            <a:r>
              <a:rPr lang="ru-RU" sz="1200" kern="1200" dirty="0" smtClean="0">
                <a:solidFill>
                  <a:schemeClr val="tx1"/>
                </a:solidFill>
                <a:latin typeface="+mn-lt"/>
                <a:ea typeface="+mn-ea"/>
                <a:cs typeface="+mn-cs"/>
              </a:rPr>
              <a:t>.</a:t>
            </a:r>
          </a:p>
          <a:p>
            <a:endParaRPr lang="ru-RU" sz="1200" kern="1200" dirty="0" smtClean="0">
              <a:solidFill>
                <a:schemeClr val="tx1"/>
              </a:solidFill>
              <a:latin typeface="+mn-lt"/>
              <a:ea typeface="+mn-ea"/>
              <a:cs typeface="+mn-cs"/>
            </a:endParaRPr>
          </a:p>
          <a:p>
            <a:r>
              <a:rPr lang="ru-RU" dirty="0" smtClean="0"/>
              <a:t>Знание, как и другие базисные философские категории довольно трудно описать прямым образом.</a:t>
            </a:r>
          </a:p>
          <a:p>
            <a:r>
              <a:rPr lang="ru-RU" dirty="0" smtClean="0"/>
              <a:t>Например, «предел последовательности»</a:t>
            </a:r>
          </a:p>
          <a:p>
            <a:endParaRPr lang="ru-RU" dirty="0" smtClean="0"/>
          </a:p>
          <a:p>
            <a:r>
              <a:rPr lang="ru-RU" sz="1200" b="1" kern="1200" dirty="0" smtClean="0">
                <a:solidFill>
                  <a:schemeClr val="tx1"/>
                </a:solidFill>
                <a:latin typeface="+mn-lt"/>
                <a:ea typeface="+mn-ea"/>
                <a:cs typeface="+mn-cs"/>
              </a:rPr>
              <a:t>Дополнение</a:t>
            </a:r>
            <a:r>
              <a:rPr lang="ru-RU" sz="1200" b="1" kern="1200" baseline="0" dirty="0" smtClean="0">
                <a:solidFill>
                  <a:schemeClr val="tx1"/>
                </a:solidFill>
                <a:latin typeface="+mn-lt"/>
                <a:ea typeface="+mn-ea"/>
                <a:cs typeface="+mn-cs"/>
              </a:rPr>
              <a:t> к</a:t>
            </a:r>
            <a:r>
              <a:rPr lang="ru-RU" sz="1200" b="1" kern="1200" dirty="0" smtClean="0">
                <a:solidFill>
                  <a:schemeClr val="tx1"/>
                </a:solidFill>
                <a:latin typeface="+mn-lt"/>
                <a:ea typeface="+mn-ea"/>
                <a:cs typeface="+mn-cs"/>
              </a:rPr>
              <a:t> последнему</a:t>
            </a:r>
            <a:r>
              <a:rPr lang="ru-RU" sz="1200" b="1" kern="1200" baseline="0" dirty="0" smtClean="0">
                <a:solidFill>
                  <a:schemeClr val="tx1"/>
                </a:solidFill>
                <a:latin typeface="+mn-lt"/>
                <a:ea typeface="+mn-ea"/>
                <a:cs typeface="+mn-cs"/>
              </a:rPr>
              <a:t> определению. </a:t>
            </a:r>
            <a:r>
              <a:rPr lang="en-US" sz="1200" kern="1200" dirty="0" err="1" smtClean="0">
                <a:solidFill>
                  <a:schemeClr val="tx1"/>
                </a:solidFill>
                <a:latin typeface="+mn-lt"/>
                <a:ea typeface="+mn-ea"/>
                <a:cs typeface="+mn-cs"/>
              </a:rPr>
              <a:t>Зародившееся</a:t>
            </a:r>
            <a:r>
              <a:rPr lang="en-US" sz="1200" kern="1200" dirty="0" smtClean="0">
                <a:solidFill>
                  <a:schemeClr val="tx1"/>
                </a:solidFill>
                <a:latin typeface="+mn-lt"/>
                <a:ea typeface="+mn-ea"/>
                <a:cs typeface="+mn-cs"/>
              </a:rPr>
              <a:t> в </a:t>
            </a:r>
            <a:r>
              <a:rPr lang="en-US" sz="1200" kern="1200" dirty="0" err="1" smtClean="0">
                <a:solidFill>
                  <a:schemeClr val="tx1"/>
                </a:solidFill>
                <a:latin typeface="+mn-lt"/>
                <a:ea typeface="+mn-ea"/>
                <a:cs typeface="+mn-cs"/>
              </a:rPr>
              <a:t>эпоху</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первобытного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духовно-физического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синкретизма</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трудовой</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деятельности</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человека</a:t>
            </a:r>
            <a:r>
              <a:rPr lang="en-US" sz="1200" kern="1200" dirty="0" smtClean="0">
                <a:solidFill>
                  <a:schemeClr val="tx1"/>
                </a:solidFill>
                <a:latin typeface="+mn-lt"/>
                <a:ea typeface="+mn-ea"/>
                <a:cs typeface="+mn-cs"/>
              </a:rPr>
              <a:t> и </a:t>
            </a:r>
            <a:r>
              <a:rPr lang="en-US" sz="1200" kern="1200" dirty="0" err="1" smtClean="0">
                <a:solidFill>
                  <a:schemeClr val="tx1"/>
                </a:solidFill>
                <a:latin typeface="+mn-lt"/>
                <a:ea typeface="+mn-ea"/>
                <a:cs typeface="+mn-cs"/>
              </a:rPr>
              <a:t>продуцируемое</a:t>
            </a:r>
            <a:r>
              <a:rPr lang="en-US" sz="1200" kern="1200" dirty="0" smtClean="0">
                <a:solidFill>
                  <a:schemeClr val="tx1"/>
                </a:solidFill>
                <a:latin typeface="+mn-lt"/>
                <a:ea typeface="+mn-ea"/>
                <a:cs typeface="+mn-cs"/>
              </a:rPr>
              <a:t> в </a:t>
            </a:r>
            <a:r>
              <a:rPr lang="en-US" sz="1200" kern="1200" dirty="0" err="1" smtClean="0">
                <a:solidFill>
                  <a:schemeClr val="tx1"/>
                </a:solidFill>
                <a:latin typeface="+mn-lt"/>
                <a:ea typeface="+mn-ea"/>
                <a:cs typeface="+mn-cs"/>
              </a:rPr>
              <a:t>последующем</a:t>
            </a:r>
            <a:r>
              <a:rPr lang="en-US" sz="1200" kern="1200" dirty="0" smtClean="0">
                <a:solidFill>
                  <a:schemeClr val="tx1"/>
                </a:solidFill>
                <a:latin typeface="+mn-lt"/>
                <a:ea typeface="+mn-ea"/>
                <a:cs typeface="+mn-cs"/>
              </a:rPr>
              <a:t> в </a:t>
            </a:r>
            <a:r>
              <a:rPr lang="en-US" sz="1200" kern="1200" dirty="0" err="1" smtClean="0">
                <a:solidFill>
                  <a:schemeClr val="tx1"/>
                </a:solidFill>
                <a:latin typeface="+mn-lt"/>
                <a:ea typeface="+mn-ea"/>
                <a:cs typeface="+mn-cs"/>
              </a:rPr>
              <a:t>специализированной</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научной</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деятельности</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общества</a:t>
            </a:r>
            <a:r>
              <a:rPr lang="en-US" sz="1200" kern="1200" dirty="0" smtClean="0">
                <a:solidFill>
                  <a:schemeClr val="tx1"/>
                </a:solidFill>
                <a:latin typeface="+mn-lt"/>
                <a:ea typeface="+mn-ea"/>
                <a:cs typeface="+mn-cs"/>
              </a:rPr>
              <a:t> в </a:t>
            </a:r>
            <a:r>
              <a:rPr lang="en-US" sz="1200" kern="1200" dirty="0" err="1" smtClean="0">
                <a:solidFill>
                  <a:schemeClr val="tx1"/>
                </a:solidFill>
                <a:latin typeface="+mn-lt"/>
                <a:ea typeface="+mn-ea"/>
                <a:cs typeface="+mn-cs"/>
              </a:rPr>
              <a:t>первую</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очередь</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для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достижения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практических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целей</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знание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все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шире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охватывает</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объект</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все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глубже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проникает</a:t>
            </a:r>
            <a:r>
              <a:rPr lang="en-US" sz="1200" kern="1200" dirty="0" smtClean="0">
                <a:solidFill>
                  <a:schemeClr val="tx1"/>
                </a:solidFill>
                <a:latin typeface="+mn-lt"/>
                <a:ea typeface="+mn-ea"/>
                <a:cs typeface="+mn-cs"/>
              </a:rPr>
              <a:t> в </a:t>
            </a:r>
            <a:r>
              <a:rPr lang="en-US" sz="1200" kern="1200" dirty="0" err="1" smtClean="0">
                <a:solidFill>
                  <a:schemeClr val="tx1"/>
                </a:solidFill>
                <a:latin typeface="+mn-lt"/>
                <a:ea typeface="+mn-ea"/>
                <a:cs typeface="+mn-cs"/>
              </a:rPr>
              <a:t>его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тайны</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т.е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развивается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как</a:t>
            </a:r>
            <a:r>
              <a:rPr lang="en-US" sz="1200" kern="1200" dirty="0" smtClean="0">
                <a:solidFill>
                  <a:schemeClr val="tx1"/>
                </a:solidFill>
                <a:latin typeface="+mn-lt"/>
                <a:ea typeface="+mn-ea"/>
                <a:cs typeface="+mn-cs"/>
              </a:rPr>
              <a:t> в </a:t>
            </a:r>
            <a:r>
              <a:rPr lang="en-US" sz="1200" kern="1200" dirty="0" err="1" smtClean="0">
                <a:solidFill>
                  <a:schemeClr val="tx1"/>
                </a:solidFill>
                <a:latin typeface="+mn-lt"/>
                <a:ea typeface="+mn-ea"/>
                <a:cs typeface="+mn-cs"/>
              </a:rPr>
              <a:t>экстенсивном</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так</a:t>
            </a:r>
            <a:r>
              <a:rPr lang="en-US" sz="1200" kern="1200" dirty="0" smtClean="0">
                <a:solidFill>
                  <a:schemeClr val="tx1"/>
                </a:solidFill>
                <a:latin typeface="+mn-lt"/>
                <a:ea typeface="+mn-ea"/>
                <a:cs typeface="+mn-cs"/>
              </a:rPr>
              <a:t> и в </a:t>
            </a:r>
            <a:r>
              <a:rPr lang="en-US" sz="1200" kern="1200" dirty="0" err="1" smtClean="0">
                <a:solidFill>
                  <a:schemeClr val="tx1"/>
                </a:solidFill>
                <a:latin typeface="+mn-lt"/>
                <a:ea typeface="+mn-ea"/>
                <a:cs typeface="+mn-cs"/>
              </a:rPr>
              <a:t>интенсивном</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плане</a:t>
            </a:r>
            <a:r>
              <a:rPr lang="en-US" sz="1200" kern="1200" dirty="0" smtClean="0">
                <a:solidFill>
                  <a:schemeClr val="tx1"/>
                </a:solidFill>
                <a:latin typeface="+mn-lt"/>
                <a:ea typeface="+mn-ea"/>
                <a:cs typeface="+mn-cs"/>
              </a:rPr>
              <a:t> ... </a:t>
            </a:r>
            <a:endParaRPr lang="ru-RU" dirty="0" smtClean="0"/>
          </a:p>
          <a:p>
            <a:endParaRPr lang="ru-RU" dirty="0"/>
          </a:p>
        </p:txBody>
      </p:sp>
      <p:sp>
        <p:nvSpPr>
          <p:cNvPr id="4" name="Номер слайда 3"/>
          <p:cNvSpPr>
            <a:spLocks noGrp="1"/>
          </p:cNvSpPr>
          <p:nvPr>
            <p:ph type="sldNum" sz="quarter" idx="10"/>
          </p:nvPr>
        </p:nvSpPr>
        <p:spPr/>
        <p:txBody>
          <a:bodyPr/>
          <a:lstStyle/>
          <a:p>
            <a:pPr>
              <a:defRPr/>
            </a:pPr>
            <a:fld id="{40CDF65D-568C-4D5A-B696-391E1AE654B8}" type="slidenum">
              <a:rPr lang="ru-RU" smtClean="0"/>
              <a:pPr>
                <a:defRPr/>
              </a:pPr>
              <a:t>5</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b="1" kern="1200" dirty="0" smtClean="0">
                <a:solidFill>
                  <a:schemeClr val="tx1"/>
                </a:solidFill>
                <a:latin typeface="+mn-lt"/>
                <a:ea typeface="+mn-ea"/>
                <a:cs typeface="+mn-cs"/>
              </a:rPr>
              <a:t>Вступление. </a:t>
            </a:r>
            <a:r>
              <a:rPr lang="en-US" sz="1200" kern="1200" dirty="0" err="1" smtClean="0">
                <a:solidFill>
                  <a:schemeClr val="tx1"/>
                </a:solidFill>
                <a:latin typeface="+mn-lt"/>
                <a:ea typeface="+mn-ea"/>
                <a:cs typeface="+mn-cs"/>
              </a:rPr>
              <a:t>Это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примеры</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общефилософского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достаточно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корректного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также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довольно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бесполезного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для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практических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приложений</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определения</a:t>
            </a:r>
            <a:r>
              <a:rPr lang="en-US" sz="1200" kern="1200" dirty="0" smtClean="0">
                <a:solidFill>
                  <a:schemeClr val="tx1"/>
                </a:solidFill>
                <a:latin typeface="+mn-lt"/>
                <a:ea typeface="+mn-ea"/>
                <a:cs typeface="+mn-cs"/>
              </a:rPr>
              <a:t>. </a:t>
            </a:r>
            <a:endParaRPr lang="ru-RU" dirty="0"/>
          </a:p>
        </p:txBody>
      </p:sp>
      <p:sp>
        <p:nvSpPr>
          <p:cNvPr id="4" name="Номер слайда 3"/>
          <p:cNvSpPr>
            <a:spLocks noGrp="1"/>
          </p:cNvSpPr>
          <p:nvPr>
            <p:ph type="sldNum" sz="quarter" idx="10"/>
          </p:nvPr>
        </p:nvSpPr>
        <p:spPr/>
        <p:txBody>
          <a:bodyPr/>
          <a:lstStyle/>
          <a:p>
            <a:pPr>
              <a:defRPr/>
            </a:pPr>
            <a:fld id="{40CDF65D-568C-4D5A-B696-391E1AE654B8}" type="slidenum">
              <a:rPr lang="ru-RU" smtClean="0"/>
              <a:pPr>
                <a:defRPr/>
              </a:pPr>
              <a:t>6</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a:bodyPr>
          <a:lstStyle/>
          <a:p>
            <a:r>
              <a:rPr lang="ru-RU" b="1" dirty="0" smtClean="0"/>
              <a:t>К</a:t>
            </a:r>
            <a:r>
              <a:rPr lang="ru-RU" b="1" baseline="0" dirty="0" smtClean="0"/>
              <a:t> началу слайда. </a:t>
            </a:r>
            <a:r>
              <a:rPr lang="ru-RU" b="0" baseline="0" dirty="0" smtClean="0"/>
              <a:t>Чтобы ответить на вопрос где </a:t>
            </a:r>
            <a:r>
              <a:rPr lang="ru-RU" b="0" baseline="0" dirty="0" err="1" smtClean="0"/>
              <a:t>находятья</a:t>
            </a:r>
            <a:r>
              <a:rPr lang="ru-RU" b="0" baseline="0" dirty="0" smtClean="0"/>
              <a:t> знания, давайте для начала вспомним концепцию трех миров.</a:t>
            </a:r>
          </a:p>
          <a:p>
            <a:endParaRPr lang="ru-RU" b="0" baseline="0" dirty="0" smtClean="0"/>
          </a:p>
          <a:p>
            <a:r>
              <a:rPr lang="ru-RU" sz="1200" b="1" kern="1200" dirty="0" smtClean="0">
                <a:solidFill>
                  <a:schemeClr val="tx1"/>
                </a:solidFill>
                <a:latin typeface="+mn-lt"/>
                <a:ea typeface="+mn-ea"/>
                <a:cs typeface="+mn-cs"/>
              </a:rPr>
              <a:t>К</a:t>
            </a:r>
            <a:r>
              <a:rPr lang="ru-RU" sz="1200" b="1" kern="1200" baseline="0" dirty="0" smtClean="0">
                <a:solidFill>
                  <a:schemeClr val="tx1"/>
                </a:solidFill>
                <a:latin typeface="+mn-lt"/>
                <a:ea typeface="+mn-ea"/>
                <a:cs typeface="+mn-cs"/>
              </a:rPr>
              <a:t> библии. </a:t>
            </a:r>
            <a:r>
              <a:rPr lang="en-US" sz="1200" kern="1200" dirty="0" err="1" smtClean="0">
                <a:solidFill>
                  <a:schemeClr val="tx1"/>
                </a:solidFill>
                <a:latin typeface="+mn-lt"/>
                <a:ea typeface="+mn-ea"/>
                <a:cs typeface="+mn-cs"/>
              </a:rPr>
              <a:t>Достаточно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ясно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сказано</a:t>
            </a:r>
            <a:r>
              <a:rPr lang="en-US" sz="1200" kern="1200" dirty="0" smtClean="0">
                <a:solidFill>
                  <a:schemeClr val="tx1"/>
                </a:solidFill>
                <a:latin typeface="+mn-lt"/>
                <a:ea typeface="+mn-ea"/>
                <a:cs typeface="+mn-cs"/>
              </a:rPr>
              <a:t> о </a:t>
            </a:r>
            <a:r>
              <a:rPr lang="en-US" sz="1200" kern="1200" dirty="0" err="1" smtClean="0">
                <a:solidFill>
                  <a:schemeClr val="tx1"/>
                </a:solidFill>
                <a:latin typeface="+mn-lt"/>
                <a:ea typeface="+mn-ea"/>
                <a:cs typeface="+mn-cs"/>
              </a:rPr>
              <a:t>Слове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как</a:t>
            </a:r>
            <a:r>
              <a:rPr lang="en-US" sz="1200" kern="1200" dirty="0" smtClean="0">
                <a:solidFill>
                  <a:schemeClr val="tx1"/>
                </a:solidFill>
                <a:latin typeface="+mn-lt"/>
                <a:ea typeface="+mn-ea"/>
                <a:cs typeface="+mn-cs"/>
              </a:rPr>
              <a:t> о </a:t>
            </a:r>
            <a:r>
              <a:rPr lang="en-US" sz="1200" kern="1200" dirty="0" err="1" smtClean="0">
                <a:solidFill>
                  <a:schemeClr val="tx1"/>
                </a:solidFill>
                <a:latin typeface="+mn-lt"/>
                <a:ea typeface="+mn-ea"/>
                <a:cs typeface="+mn-cs"/>
              </a:rPr>
              <a:t>третьем</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мире</a:t>
            </a:r>
            <a:r>
              <a:rPr lang="en-US" sz="1200" kern="1200" dirty="0" smtClean="0">
                <a:solidFill>
                  <a:schemeClr val="tx1"/>
                </a:solidFill>
                <a:latin typeface="+mn-lt"/>
                <a:ea typeface="+mn-ea"/>
                <a:cs typeface="+mn-cs"/>
              </a:rPr>
              <a:t> и о </a:t>
            </a:r>
            <a:r>
              <a:rPr lang="en-US" sz="1200" kern="1200" dirty="0" err="1" smtClean="0">
                <a:solidFill>
                  <a:schemeClr val="tx1"/>
                </a:solidFill>
                <a:latin typeface="+mn-lt"/>
                <a:ea typeface="+mn-ea"/>
                <a:cs typeface="+mn-cs"/>
              </a:rPr>
              <a:t>проблеме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его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первичности</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происхождения</a:t>
            </a:r>
            <a:r>
              <a:rPr lang="en-US" sz="1200" kern="1200" dirty="0" smtClean="0">
                <a:solidFill>
                  <a:schemeClr val="tx1"/>
                </a:solidFill>
                <a:latin typeface="+mn-lt"/>
                <a:ea typeface="+mn-ea"/>
                <a:cs typeface="+mn-cs"/>
              </a:rPr>
              <a:t> и </a:t>
            </a:r>
            <a:r>
              <a:rPr lang="en-US" sz="1200" kern="1200" dirty="0" err="1" smtClean="0">
                <a:solidFill>
                  <a:schemeClr val="tx1"/>
                </a:solidFill>
                <a:latin typeface="+mn-lt"/>
                <a:ea typeface="+mn-ea"/>
                <a:cs typeface="+mn-cs"/>
              </a:rPr>
              <a:t>т.д</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причем</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достаточно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авторитетным</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автором</a:t>
            </a:r>
            <a:r>
              <a:rPr lang="en-US" sz="1200" kern="1200" dirty="0" smtClean="0">
                <a:solidFill>
                  <a:schemeClr val="tx1"/>
                </a:solidFill>
                <a:latin typeface="+mn-lt"/>
                <a:ea typeface="+mn-ea"/>
                <a:cs typeface="+mn-cs"/>
              </a:rPr>
              <a:t>.</a:t>
            </a:r>
            <a:endParaRPr lang="ru-RU" sz="1200" kern="1200" dirty="0" smtClean="0">
              <a:solidFill>
                <a:schemeClr val="tx1"/>
              </a:solidFill>
              <a:latin typeface="+mn-lt"/>
              <a:ea typeface="+mn-ea"/>
              <a:cs typeface="+mn-cs"/>
            </a:endParaRPr>
          </a:p>
          <a:p>
            <a:endParaRPr lang="ru-RU" sz="1200" b="1"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К определению данных и информации.</a:t>
            </a:r>
            <a:r>
              <a:rPr lang="ru-RU" sz="1200" b="1" kern="1200" baseline="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На</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экране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компьютера</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мы</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видим</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их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знаковое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содержание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Через</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динамик</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мы</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слышим</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закодированные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звуки</a:t>
            </a:r>
            <a:r>
              <a:rPr lang="en-US" sz="1200" kern="1200" dirty="0" smtClean="0">
                <a:solidFill>
                  <a:schemeClr val="tx1"/>
                </a:solidFill>
                <a:latin typeface="+mn-lt"/>
                <a:ea typeface="+mn-ea"/>
                <a:cs typeface="+mn-cs"/>
              </a:rPr>
              <a:t> с </a:t>
            </a:r>
            <a:r>
              <a:rPr lang="ru-RU" sz="1200" kern="1200" dirty="0" smtClean="0">
                <a:solidFill>
                  <a:schemeClr val="tx1"/>
                </a:solidFill>
                <a:latin typeface="+mn-lt"/>
                <a:ea typeface="+mn-ea"/>
                <a:cs typeface="+mn-cs"/>
              </a:rPr>
              <a:t>дисков </a:t>
            </a:r>
            <a:r>
              <a:rPr lang="en-US" sz="1200" kern="1200" dirty="0" err="1" smtClean="0">
                <a:solidFill>
                  <a:schemeClr val="tx1"/>
                </a:solidFill>
                <a:latin typeface="+mn-lt"/>
                <a:ea typeface="+mn-ea"/>
                <a:cs typeface="+mn-cs"/>
              </a:rPr>
              <a:t>или</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переданные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радио</a:t>
            </a:r>
            <a:r>
              <a:rPr lang="en-US" sz="1200"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endParaRPr lang="ru-RU" sz="1200" b="1"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Пример</a:t>
            </a:r>
            <a:r>
              <a:rPr lang="ru-RU" sz="1200" b="1" kern="1200" baseline="0" dirty="0" smtClean="0">
                <a:solidFill>
                  <a:schemeClr val="tx1"/>
                </a:solidFill>
                <a:latin typeface="+mn-lt"/>
                <a:ea typeface="+mn-ea"/>
                <a:cs typeface="+mn-cs"/>
              </a:rPr>
              <a:t> ко всему слайду.</a:t>
            </a:r>
          </a:p>
          <a:p>
            <a:r>
              <a:rPr lang="en-US" sz="1200" kern="1200" dirty="0" err="1" smtClean="0">
                <a:solidFill>
                  <a:schemeClr val="tx1"/>
                </a:solidFill>
                <a:latin typeface="+mn-lt"/>
                <a:ea typeface="+mn-ea"/>
                <a:cs typeface="+mn-cs"/>
              </a:rPr>
              <a:t>Школьные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учителя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занимаются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тем</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что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управляют</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процессом</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преобразования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информации</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находящейся</a:t>
            </a:r>
            <a:r>
              <a:rPr lang="en-US" sz="1200" kern="1200" dirty="0" smtClean="0">
                <a:solidFill>
                  <a:schemeClr val="tx1"/>
                </a:solidFill>
                <a:latin typeface="+mn-lt"/>
                <a:ea typeface="+mn-ea"/>
                <a:cs typeface="+mn-cs"/>
              </a:rPr>
              <a:t> в </a:t>
            </a:r>
            <a:r>
              <a:rPr lang="en-US" sz="1200" kern="1200" dirty="0" err="1" smtClean="0">
                <a:solidFill>
                  <a:schemeClr val="tx1"/>
                </a:solidFill>
                <a:latin typeface="+mn-lt"/>
                <a:ea typeface="+mn-ea"/>
                <a:cs typeface="+mn-cs"/>
              </a:rPr>
              <a:t>школьных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учебниках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которые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школьники</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часто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читают</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от</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сих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до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сих</a:t>
            </a:r>
            <a:r>
              <a:rPr lang="en-US" sz="1200" kern="1200" dirty="0" smtClean="0">
                <a:solidFill>
                  <a:schemeClr val="tx1"/>
                </a:solidFill>
                <a:latin typeface="+mn-lt"/>
                <a:ea typeface="+mn-ea"/>
                <a:cs typeface="+mn-cs"/>
              </a:rPr>
              <a:t>») в </a:t>
            </a:r>
            <a:r>
              <a:rPr lang="en-US" sz="1200" kern="1200" dirty="0" err="1" smtClean="0">
                <a:solidFill>
                  <a:schemeClr val="tx1"/>
                </a:solidFill>
                <a:latin typeface="+mn-lt"/>
                <a:ea typeface="+mn-ea"/>
                <a:cs typeface="+mn-cs"/>
              </a:rPr>
              <a:t>знания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При</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этом</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при</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опросе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учеников</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учителя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профессионально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при</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помощи</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специальных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вопросов</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выясняют</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находится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ли</a:t>
            </a:r>
            <a:r>
              <a:rPr lang="en-US" sz="1200" kern="1200" dirty="0" smtClean="0">
                <a:solidFill>
                  <a:schemeClr val="tx1"/>
                </a:solidFill>
                <a:latin typeface="+mn-lt"/>
                <a:ea typeface="+mn-ea"/>
                <a:cs typeface="+mn-cs"/>
              </a:rPr>
              <a:t> в </a:t>
            </a:r>
            <a:r>
              <a:rPr lang="en-US" sz="1200" kern="1200" dirty="0" err="1" smtClean="0">
                <a:solidFill>
                  <a:schemeClr val="tx1"/>
                </a:solidFill>
                <a:latin typeface="+mn-lt"/>
                <a:ea typeface="+mn-ea"/>
                <a:cs typeface="+mn-cs"/>
              </a:rPr>
              <a:t>голове</a:t>
            </a:r>
            <a:r>
              <a:rPr lang="en-US" sz="1200" kern="1200" dirty="0" smtClean="0">
                <a:solidFill>
                  <a:schemeClr val="tx1"/>
                </a:solidFill>
                <a:latin typeface="+mn-lt"/>
                <a:ea typeface="+mn-ea"/>
                <a:cs typeface="+mn-cs"/>
              </a:rPr>
              <a:t> у </a:t>
            </a:r>
            <a:r>
              <a:rPr lang="en-US" sz="1200" kern="1200" dirty="0" err="1" smtClean="0">
                <a:solidFill>
                  <a:schemeClr val="tx1"/>
                </a:solidFill>
                <a:latin typeface="+mn-lt"/>
                <a:ea typeface="+mn-ea"/>
                <a:cs typeface="+mn-cs"/>
              </a:rPr>
              <a:t>школьника</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запомненная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информация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из</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учебника</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то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есть</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он</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урок</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зазубрил</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или</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она</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преобразовалась</a:t>
            </a:r>
            <a:r>
              <a:rPr lang="en-US" sz="1200" kern="1200" dirty="0" smtClean="0">
                <a:solidFill>
                  <a:schemeClr val="tx1"/>
                </a:solidFill>
                <a:latin typeface="+mn-lt"/>
                <a:ea typeface="+mn-ea"/>
                <a:cs typeface="+mn-cs"/>
              </a:rPr>
              <a:t> в </a:t>
            </a:r>
            <a:r>
              <a:rPr lang="en-US" sz="1200" kern="1200" dirty="0" err="1" smtClean="0">
                <a:solidFill>
                  <a:schemeClr val="tx1"/>
                </a:solidFill>
                <a:latin typeface="+mn-lt"/>
                <a:ea typeface="+mn-ea"/>
                <a:cs typeface="+mn-cs"/>
              </a:rPr>
              <a:t>знание</a:t>
            </a:r>
            <a:r>
              <a:rPr lang="en-US" sz="1200" kern="1200" dirty="0" smtClean="0">
                <a:solidFill>
                  <a:schemeClr val="tx1"/>
                </a:solidFill>
                <a:latin typeface="+mn-lt"/>
                <a:ea typeface="+mn-ea"/>
                <a:cs typeface="+mn-cs"/>
              </a:rPr>
              <a:t>.</a:t>
            </a:r>
            <a:endParaRPr lang="ru-RU" sz="1200" kern="1200" dirty="0" smtClean="0">
              <a:solidFill>
                <a:schemeClr val="tx1"/>
              </a:solidFill>
              <a:latin typeface="+mn-lt"/>
              <a:ea typeface="+mn-ea"/>
              <a:cs typeface="+mn-cs"/>
            </a:endParaRPr>
          </a:p>
          <a:p>
            <a:endParaRPr lang="ru-RU" sz="1200" b="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Выводы.</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Знания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пока</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есть</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только</a:t>
            </a:r>
            <a:r>
              <a:rPr lang="en-US" sz="1200" kern="1200" dirty="0" smtClean="0">
                <a:solidFill>
                  <a:schemeClr val="tx1"/>
                </a:solidFill>
                <a:latin typeface="+mn-lt"/>
                <a:ea typeface="+mn-ea"/>
                <a:cs typeface="+mn-cs"/>
              </a:rPr>
              <a:t> у </a:t>
            </a:r>
            <a:r>
              <a:rPr lang="en-US" sz="1200" kern="1200" dirty="0" err="1" smtClean="0">
                <a:solidFill>
                  <a:schemeClr val="tx1"/>
                </a:solidFill>
                <a:latin typeface="+mn-lt"/>
                <a:ea typeface="+mn-ea"/>
                <a:cs typeface="+mn-cs"/>
              </a:rPr>
              <a:t>человека</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или</a:t>
            </a:r>
            <a:r>
              <a:rPr lang="en-US" sz="1200" kern="1200" dirty="0" smtClean="0">
                <a:solidFill>
                  <a:schemeClr val="tx1"/>
                </a:solidFill>
                <a:latin typeface="+mn-lt"/>
                <a:ea typeface="+mn-ea"/>
                <a:cs typeface="+mn-cs"/>
              </a:rPr>
              <a:t> в </a:t>
            </a:r>
            <a:r>
              <a:rPr lang="en-US" sz="1200" kern="1200" dirty="0" err="1" smtClean="0">
                <a:solidFill>
                  <a:schemeClr val="tx1"/>
                </a:solidFill>
                <a:latin typeface="+mn-lt"/>
                <a:ea typeface="+mn-ea"/>
                <a:cs typeface="+mn-cs"/>
              </a:rPr>
              <a:t>самом</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элементарном</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виде</a:t>
            </a:r>
            <a:r>
              <a:rPr lang="en-US" sz="1200" kern="1200" dirty="0" smtClean="0">
                <a:solidFill>
                  <a:schemeClr val="tx1"/>
                </a:solidFill>
                <a:latin typeface="+mn-lt"/>
                <a:ea typeface="+mn-ea"/>
                <a:cs typeface="+mn-cs"/>
              </a:rPr>
              <a:t> в </a:t>
            </a:r>
            <a:r>
              <a:rPr lang="en-US" sz="1200" kern="1200" dirty="0" err="1" smtClean="0">
                <a:solidFill>
                  <a:schemeClr val="tx1"/>
                </a:solidFill>
                <a:latin typeface="+mn-lt"/>
                <a:ea typeface="+mn-ea"/>
                <a:cs typeface="+mn-cs"/>
              </a:rPr>
              <a:t>кибернетических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системах</a:t>
            </a:r>
            <a:r>
              <a:rPr lang="en-US" sz="1200" kern="1200" dirty="0" smtClean="0">
                <a:solidFill>
                  <a:schemeClr val="tx1"/>
                </a:solidFill>
                <a:latin typeface="+mn-lt"/>
                <a:ea typeface="+mn-ea"/>
                <a:cs typeface="+mn-cs"/>
              </a:rPr>
              <a:t> (КС). </a:t>
            </a:r>
            <a:r>
              <a:rPr lang="en-US" sz="1200" kern="1200" dirty="0" err="1" smtClean="0">
                <a:solidFill>
                  <a:schemeClr val="tx1"/>
                </a:solidFill>
                <a:latin typeface="+mn-lt"/>
                <a:ea typeface="+mn-ea"/>
                <a:cs typeface="+mn-cs"/>
              </a:rPr>
              <a:t>Но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пока</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не</a:t>
            </a:r>
            <a:r>
              <a:rPr lang="en-US" sz="1200" kern="1200" dirty="0" smtClean="0">
                <a:solidFill>
                  <a:schemeClr val="tx1"/>
                </a:solidFill>
                <a:latin typeface="+mn-lt"/>
                <a:ea typeface="+mn-ea"/>
                <a:cs typeface="+mn-cs"/>
              </a:rPr>
              <a:t> в </a:t>
            </a:r>
            <a:r>
              <a:rPr lang="en-US" sz="1200" kern="1200" dirty="0" err="1" smtClean="0">
                <a:solidFill>
                  <a:schemeClr val="tx1"/>
                </a:solidFill>
                <a:latin typeface="+mn-lt"/>
                <a:ea typeface="+mn-ea"/>
                <a:cs typeface="+mn-cs"/>
              </a:rPr>
              <a:t>системах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управления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знаниями</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которые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так</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часто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называются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из</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маркетинговых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соображений</a:t>
            </a:r>
            <a:r>
              <a:rPr lang="en-US" sz="1200" kern="1200" dirty="0" smtClean="0">
                <a:solidFill>
                  <a:schemeClr val="tx1"/>
                </a:solidFill>
                <a:latin typeface="+mn-lt"/>
                <a:ea typeface="+mn-ea"/>
                <a:cs typeface="+mn-cs"/>
              </a:rPr>
              <a:t> и </a:t>
            </a:r>
            <a:r>
              <a:rPr lang="en-US" sz="1200" kern="1200" dirty="0" err="1" smtClean="0">
                <a:solidFill>
                  <a:schemeClr val="tx1"/>
                </a:solidFill>
                <a:latin typeface="+mn-lt"/>
                <a:ea typeface="+mn-ea"/>
                <a:cs typeface="+mn-cs"/>
              </a:rPr>
              <a:t>представляют</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собой</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чаще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всего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очень</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совершенные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системы</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управления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информацией</a:t>
            </a:r>
            <a:r>
              <a:rPr lang="en-US" sz="1200" kern="1200" dirty="0" smtClean="0">
                <a:solidFill>
                  <a:schemeClr val="tx1"/>
                </a:solidFill>
                <a:latin typeface="+mn-lt"/>
                <a:ea typeface="+mn-ea"/>
                <a:cs typeface="+mn-cs"/>
              </a:rPr>
              <a:t> </a:t>
            </a:r>
            <a:endParaRPr lang="ru-RU" b="1" dirty="0"/>
          </a:p>
        </p:txBody>
      </p:sp>
      <p:sp>
        <p:nvSpPr>
          <p:cNvPr id="4" name="Номер слайда 3"/>
          <p:cNvSpPr>
            <a:spLocks noGrp="1"/>
          </p:cNvSpPr>
          <p:nvPr>
            <p:ph type="sldNum" sz="quarter" idx="10"/>
          </p:nvPr>
        </p:nvSpPr>
        <p:spPr/>
        <p:txBody>
          <a:bodyPr/>
          <a:lstStyle/>
          <a:p>
            <a:pPr>
              <a:defRPr/>
            </a:pPr>
            <a:fld id="{40CDF65D-568C-4D5A-B696-391E1AE654B8}" type="slidenum">
              <a:rPr lang="ru-RU" smtClean="0"/>
              <a:pPr>
                <a:defRPr/>
              </a:pPr>
              <a:t>7</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b="1" dirty="0" smtClean="0"/>
              <a:t>К</a:t>
            </a:r>
            <a:r>
              <a:rPr lang="ru-RU" b="1" baseline="0" dirty="0" smtClean="0"/>
              <a:t> примеру о студентах. </a:t>
            </a:r>
            <a:r>
              <a:rPr lang="en-US" sz="1200" kern="1200" dirty="0" err="1" smtClean="0">
                <a:solidFill>
                  <a:schemeClr val="tx1"/>
                </a:solidFill>
                <a:latin typeface="+mn-lt"/>
                <a:ea typeface="+mn-ea"/>
                <a:cs typeface="+mn-cs"/>
              </a:rPr>
              <a:t>Здесь</a:t>
            </a:r>
            <a:r>
              <a:rPr lang="en-US" sz="1200" kern="1200" dirty="0" smtClean="0">
                <a:solidFill>
                  <a:schemeClr val="tx1"/>
                </a:solidFill>
                <a:latin typeface="+mn-lt"/>
                <a:ea typeface="+mn-ea"/>
                <a:cs typeface="+mn-cs"/>
              </a:rPr>
              <a:t> и </a:t>
            </a:r>
            <a:r>
              <a:rPr lang="en-US" sz="1200" kern="1200" dirty="0" err="1" smtClean="0">
                <a:solidFill>
                  <a:schemeClr val="tx1"/>
                </a:solidFill>
                <a:latin typeface="+mn-lt"/>
                <a:ea typeface="+mn-ea"/>
                <a:cs typeface="+mn-cs"/>
              </a:rPr>
              <a:t>пролегает</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различие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между</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самой</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передовой</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системой</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управления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знаниями</a:t>
            </a:r>
            <a:r>
              <a:rPr lang="en-US" sz="1200" kern="1200" dirty="0" smtClean="0">
                <a:solidFill>
                  <a:schemeClr val="tx1"/>
                </a:solidFill>
                <a:latin typeface="+mn-lt"/>
                <a:ea typeface="+mn-ea"/>
                <a:cs typeface="+mn-cs"/>
              </a:rPr>
              <a:t> (в </a:t>
            </a:r>
            <a:r>
              <a:rPr lang="en-US" sz="1200" kern="1200" dirty="0" err="1" smtClean="0">
                <a:solidFill>
                  <a:schemeClr val="tx1"/>
                </a:solidFill>
                <a:latin typeface="+mn-lt"/>
                <a:ea typeface="+mn-ea"/>
                <a:cs typeface="+mn-cs"/>
              </a:rPr>
              <a:t>описанном</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выше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смысле</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как</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совершенная</a:t>
            </a:r>
            <a:r>
              <a:rPr lang="en-US" sz="1200" kern="1200" dirty="0" smtClean="0">
                <a:solidFill>
                  <a:schemeClr val="tx1"/>
                </a:solidFill>
                <a:latin typeface="+mn-lt"/>
                <a:ea typeface="+mn-ea"/>
                <a:cs typeface="+mn-cs"/>
              </a:rPr>
              <a:t> ИС) и </a:t>
            </a:r>
            <a:r>
              <a:rPr lang="en-US" sz="1200" kern="1200" dirty="0" err="1" smtClean="0">
                <a:solidFill>
                  <a:schemeClr val="tx1"/>
                </a:solidFill>
                <a:latin typeface="+mn-lt"/>
                <a:ea typeface="+mn-ea"/>
                <a:cs typeface="+mn-cs"/>
              </a:rPr>
              <a:t>системой</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на</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самом</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деле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способной</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обрабатывать</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знания</a:t>
            </a:r>
            <a:r>
              <a:rPr lang="en-US" sz="1200" kern="1200" dirty="0" smtClean="0">
                <a:solidFill>
                  <a:schemeClr val="tx1"/>
                </a:solidFill>
                <a:latin typeface="+mn-lt"/>
                <a:ea typeface="+mn-ea"/>
                <a:cs typeface="+mn-cs"/>
              </a:rPr>
              <a:t>.</a:t>
            </a:r>
            <a:endParaRPr lang="ru-RU" b="1" dirty="0"/>
          </a:p>
        </p:txBody>
      </p:sp>
      <p:sp>
        <p:nvSpPr>
          <p:cNvPr id="4" name="Номер слайда 3"/>
          <p:cNvSpPr>
            <a:spLocks noGrp="1"/>
          </p:cNvSpPr>
          <p:nvPr>
            <p:ph type="sldNum" sz="quarter" idx="10"/>
          </p:nvPr>
        </p:nvSpPr>
        <p:spPr/>
        <p:txBody>
          <a:bodyPr/>
          <a:lstStyle/>
          <a:p>
            <a:pPr>
              <a:defRPr/>
            </a:pPr>
            <a:fld id="{40CDF65D-568C-4D5A-B696-391E1AE654B8}" type="slidenum">
              <a:rPr lang="ru-RU" smtClean="0"/>
              <a:pPr>
                <a:defRPr/>
              </a:pPr>
              <a:t>8</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b="1" kern="1200" dirty="0" smtClean="0">
                <a:solidFill>
                  <a:schemeClr val="tx1"/>
                </a:solidFill>
                <a:latin typeface="+mn-lt"/>
                <a:ea typeface="+mn-ea"/>
                <a:cs typeface="+mn-cs"/>
              </a:rPr>
              <a:t>К началу слайда. </a:t>
            </a:r>
            <a:r>
              <a:rPr lang="en-US" sz="1200" kern="1200" dirty="0" err="1" smtClean="0">
                <a:solidFill>
                  <a:schemeClr val="tx1"/>
                </a:solidFill>
                <a:latin typeface="+mn-lt"/>
                <a:ea typeface="+mn-ea"/>
                <a:cs typeface="+mn-cs"/>
              </a:rPr>
              <a:t>Текст</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есть</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знаковая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конструкция</a:t>
            </a:r>
            <a:r>
              <a:rPr lang="en-US" sz="1200" kern="1200" dirty="0" smtClean="0">
                <a:solidFill>
                  <a:schemeClr val="tx1"/>
                </a:solidFill>
                <a:latin typeface="+mn-lt"/>
                <a:ea typeface="+mn-ea"/>
                <a:cs typeface="+mn-cs"/>
              </a:rPr>
              <a:t> и </a:t>
            </a:r>
            <a:r>
              <a:rPr lang="en-US" sz="1200" kern="1200" dirty="0" err="1" smtClean="0">
                <a:solidFill>
                  <a:schemeClr val="tx1"/>
                </a:solidFill>
                <a:latin typeface="+mn-lt"/>
                <a:ea typeface="+mn-ea"/>
                <a:cs typeface="+mn-cs"/>
              </a:rPr>
              <a:t>часто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содержит</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знание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текст</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есть</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знание</a:t>
            </a:r>
            <a:r>
              <a:rPr lang="en-US" sz="1200" kern="1200" dirty="0" smtClean="0">
                <a:solidFill>
                  <a:schemeClr val="tx1"/>
                </a:solidFill>
                <a:latin typeface="+mn-lt"/>
                <a:ea typeface="+mn-ea"/>
                <a:cs typeface="+mn-cs"/>
              </a:rPr>
              <a:t>, а </a:t>
            </a:r>
            <a:r>
              <a:rPr lang="en-US" sz="1200" kern="1200" dirty="0" err="1" smtClean="0">
                <a:solidFill>
                  <a:schemeClr val="tx1"/>
                </a:solidFill>
                <a:latin typeface="+mn-lt"/>
                <a:ea typeface="+mn-ea"/>
                <a:cs typeface="+mn-cs"/>
              </a:rPr>
              <a:t>только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его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источник</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Знания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из</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текста</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еще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нужно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извлечь</a:t>
            </a:r>
            <a:r>
              <a:rPr lang="en-US" sz="1200"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Пример. </a:t>
            </a:r>
            <a:r>
              <a:rPr lang="en-US" sz="1200" kern="1200" dirty="0" err="1" smtClean="0">
                <a:solidFill>
                  <a:schemeClr val="tx1"/>
                </a:solidFill>
                <a:latin typeface="+mn-lt"/>
                <a:ea typeface="+mn-ea"/>
                <a:cs typeface="+mn-cs"/>
              </a:rPr>
              <a:t>Библия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содержит</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много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знаний</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всякий</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извлекает</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их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по-своему</a:t>
            </a:r>
            <a:r>
              <a:rPr lang="en-US" sz="1200" kern="1200" dirty="0" smtClean="0">
                <a:solidFill>
                  <a:schemeClr val="tx1"/>
                </a:solidFill>
                <a:latin typeface="+mn-lt"/>
                <a:ea typeface="+mn-ea"/>
                <a:cs typeface="+mn-cs"/>
              </a:rPr>
              <a:t> и </a:t>
            </a:r>
            <a:r>
              <a:rPr lang="en-US" sz="1200" kern="1200" dirty="0" err="1" smtClean="0">
                <a:solidFill>
                  <a:schemeClr val="tx1"/>
                </a:solidFill>
                <a:latin typeface="+mn-lt"/>
                <a:ea typeface="+mn-ea"/>
                <a:cs typeface="+mn-cs"/>
              </a:rPr>
              <a:t>не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все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что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оттуда</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можно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потенциально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извлечь</a:t>
            </a:r>
            <a:r>
              <a:rPr lang="en-US" sz="1200" kern="1200" dirty="0" smtClean="0">
                <a:solidFill>
                  <a:schemeClr val="tx1"/>
                </a:solidFill>
                <a:latin typeface="+mn-lt"/>
                <a:ea typeface="+mn-ea"/>
                <a:cs typeface="+mn-cs"/>
              </a:rPr>
              <a:t>.</a:t>
            </a:r>
            <a:endParaRPr lang="ru-RU" b="1" dirty="0"/>
          </a:p>
        </p:txBody>
      </p:sp>
      <p:sp>
        <p:nvSpPr>
          <p:cNvPr id="4" name="Номер слайда 3"/>
          <p:cNvSpPr>
            <a:spLocks noGrp="1"/>
          </p:cNvSpPr>
          <p:nvPr>
            <p:ph type="sldNum" sz="quarter" idx="10"/>
          </p:nvPr>
        </p:nvSpPr>
        <p:spPr/>
        <p:txBody>
          <a:bodyPr/>
          <a:lstStyle/>
          <a:p>
            <a:pPr>
              <a:defRPr/>
            </a:pPr>
            <a:fld id="{40CDF65D-568C-4D5A-B696-391E1AE654B8}" type="slidenum">
              <a:rPr lang="ru-RU" smtClean="0"/>
              <a:pPr>
                <a:defRPr/>
              </a:pPr>
              <a:t>9</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В лабораторной работе это все</a:t>
            </a:r>
            <a:r>
              <a:rPr lang="ru-RU" baseline="0" dirty="0" smtClean="0"/>
              <a:t> будет видно.</a:t>
            </a:r>
            <a:endParaRPr lang="ru-RU" dirty="0"/>
          </a:p>
        </p:txBody>
      </p:sp>
      <p:sp>
        <p:nvSpPr>
          <p:cNvPr id="4" name="Номер слайда 3"/>
          <p:cNvSpPr>
            <a:spLocks noGrp="1"/>
          </p:cNvSpPr>
          <p:nvPr>
            <p:ph type="sldNum" sz="quarter" idx="10"/>
          </p:nvPr>
        </p:nvSpPr>
        <p:spPr/>
        <p:txBody>
          <a:bodyPr/>
          <a:lstStyle/>
          <a:p>
            <a:pPr>
              <a:defRPr/>
            </a:pPr>
            <a:fld id="{40CDF65D-568C-4D5A-B696-391E1AE654B8}" type="slidenum">
              <a:rPr lang="ru-RU" smtClean="0"/>
              <a:pPr>
                <a:defRPr/>
              </a:pPr>
              <a:t>10</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Пользователь</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знает</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каким</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образом</a:t>
            </a:r>
            <a:r>
              <a:rPr lang="en-US" sz="1200" kern="1200" dirty="0" smtClean="0">
                <a:solidFill>
                  <a:schemeClr val="tx1"/>
                </a:solidFill>
                <a:latin typeface="+mn-lt"/>
                <a:ea typeface="+mn-ea"/>
                <a:cs typeface="+mn-cs"/>
              </a:rPr>
              <a:t> в </a:t>
            </a:r>
            <a:r>
              <a:rPr lang="en-US" sz="1200" kern="1200" dirty="0" err="1" smtClean="0">
                <a:solidFill>
                  <a:schemeClr val="tx1"/>
                </a:solidFill>
                <a:latin typeface="+mn-lt"/>
                <a:ea typeface="+mn-ea"/>
                <a:cs typeface="+mn-cs"/>
              </a:rPr>
              <a:t>его</a:t>
            </a:r>
            <a:r>
              <a:rPr lang="en-US" sz="1200" kern="1200" dirty="0" smtClean="0">
                <a:solidFill>
                  <a:schemeClr val="tx1"/>
                </a:solidFill>
                <a:latin typeface="+mn-lt"/>
                <a:ea typeface="+mn-ea"/>
                <a:cs typeface="+mn-cs"/>
              </a:rPr>
              <a:t> ИС </a:t>
            </a:r>
            <a:r>
              <a:rPr lang="en-US" sz="1200" kern="1200" dirty="0" err="1" smtClean="0">
                <a:solidFill>
                  <a:schemeClr val="tx1"/>
                </a:solidFill>
                <a:latin typeface="+mn-lt"/>
                <a:ea typeface="+mn-ea"/>
                <a:cs typeface="+mn-cs"/>
              </a:rPr>
              <a:t>введена</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информация</a:t>
            </a:r>
            <a:r>
              <a:rPr lang="en-US" sz="1200" kern="1200" dirty="0" smtClean="0">
                <a:solidFill>
                  <a:schemeClr val="tx1"/>
                </a:solidFill>
                <a:latin typeface="+mn-lt"/>
                <a:ea typeface="+mn-ea"/>
                <a:cs typeface="+mn-cs"/>
              </a:rPr>
              <a:t> о </a:t>
            </a:r>
            <a:r>
              <a:rPr lang="en-US" sz="1200" kern="1200" dirty="0" err="1" smtClean="0">
                <a:solidFill>
                  <a:schemeClr val="tx1"/>
                </a:solidFill>
                <a:latin typeface="+mn-lt"/>
                <a:ea typeface="+mn-ea"/>
                <a:cs typeface="+mn-cs"/>
              </a:rPr>
              <a:t>студентах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Иванове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или</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Петрове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Для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того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чтобы</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узнать</a:t>
            </a:r>
            <a:r>
              <a:rPr lang="en-US" sz="1200" kern="1200" dirty="0" smtClean="0">
                <a:solidFill>
                  <a:schemeClr val="tx1"/>
                </a:solidFill>
                <a:latin typeface="+mn-lt"/>
                <a:ea typeface="+mn-ea"/>
                <a:cs typeface="+mn-cs"/>
              </a:rPr>
              <a:t>, в </a:t>
            </a:r>
            <a:r>
              <a:rPr lang="en-US" sz="1200" kern="1200" dirty="0" err="1" smtClean="0">
                <a:solidFill>
                  <a:schemeClr val="tx1"/>
                </a:solidFill>
                <a:latin typeface="+mn-lt"/>
                <a:ea typeface="+mn-ea"/>
                <a:cs typeface="+mn-cs"/>
              </a:rPr>
              <a:t>какой</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группе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Иванов</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нужно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только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найти</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нужную</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запись</a:t>
            </a:r>
            <a:r>
              <a:rPr lang="en-US" sz="1200" kern="1200" dirty="0" smtClean="0">
                <a:solidFill>
                  <a:schemeClr val="tx1"/>
                </a:solidFill>
                <a:latin typeface="+mn-lt"/>
                <a:ea typeface="+mn-ea"/>
                <a:cs typeface="+mn-cs"/>
              </a:rPr>
              <a:t>. А  </a:t>
            </a:r>
            <a:r>
              <a:rPr lang="en-US" sz="1200" kern="1200" dirty="0" err="1" smtClean="0">
                <a:solidFill>
                  <a:schemeClr val="tx1"/>
                </a:solidFill>
                <a:latin typeface="+mn-lt"/>
                <a:ea typeface="+mn-ea"/>
                <a:cs typeface="+mn-cs"/>
              </a:rPr>
              <a:t>для</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того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чтобы</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узнать</a:t>
            </a:r>
            <a:r>
              <a:rPr lang="en-US" sz="1200" kern="1200" dirty="0" smtClean="0">
                <a:solidFill>
                  <a:schemeClr val="tx1"/>
                </a:solidFill>
                <a:latin typeface="+mn-lt"/>
                <a:ea typeface="+mn-ea"/>
                <a:cs typeface="+mn-cs"/>
              </a:rPr>
              <a:t>, в </a:t>
            </a:r>
            <a:r>
              <a:rPr lang="en-US" sz="1200" kern="1200" dirty="0" err="1" smtClean="0">
                <a:solidFill>
                  <a:schemeClr val="tx1"/>
                </a:solidFill>
                <a:latin typeface="+mn-lt"/>
                <a:ea typeface="+mn-ea"/>
                <a:cs typeface="+mn-cs"/>
              </a:rPr>
              <a:t>какой</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группе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Петров</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нужно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сгенерировать</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новое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до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сих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пор</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известное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знание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Но</a:t>
            </a:r>
            <a:r>
              <a:rPr lang="en-US" sz="1200" kern="1200" dirty="0" smtClean="0">
                <a:solidFill>
                  <a:schemeClr val="tx1"/>
                </a:solidFill>
                <a:latin typeface="+mn-lt"/>
                <a:ea typeface="+mn-ea"/>
                <a:cs typeface="+mn-cs"/>
              </a:rPr>
              <a:t> в </a:t>
            </a:r>
            <a:r>
              <a:rPr lang="en-US" sz="1200" kern="1200" dirty="0" err="1" smtClean="0">
                <a:solidFill>
                  <a:schemeClr val="tx1"/>
                </a:solidFill>
                <a:latin typeface="+mn-lt"/>
                <a:ea typeface="+mn-ea"/>
                <a:cs typeface="+mn-cs"/>
              </a:rPr>
              <a:t>обоих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случаях</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это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выдается</a:t>
            </a:r>
            <a:r>
              <a:rPr lang="en-US" sz="1200" kern="1200" dirty="0" smtClean="0">
                <a:solidFill>
                  <a:schemeClr val="tx1"/>
                </a:solidFill>
                <a:latin typeface="+mn-lt"/>
                <a:ea typeface="+mn-ea"/>
                <a:cs typeface="+mn-cs"/>
              </a:rPr>
              <a:t> в </a:t>
            </a:r>
            <a:r>
              <a:rPr lang="en-US" sz="1200" kern="1200" dirty="0" err="1" smtClean="0">
                <a:solidFill>
                  <a:schemeClr val="tx1"/>
                </a:solidFill>
                <a:latin typeface="+mn-lt"/>
                <a:ea typeface="+mn-ea"/>
                <a:cs typeface="+mn-cs"/>
              </a:rPr>
              <a:t>одинаковом</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виде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Только</a:t>
            </a:r>
            <a:r>
              <a:rPr lang="en-US" sz="1200" kern="1200" dirty="0" smtClean="0">
                <a:solidFill>
                  <a:schemeClr val="tx1"/>
                </a:solidFill>
                <a:latin typeface="+mn-lt"/>
                <a:ea typeface="+mn-ea"/>
                <a:cs typeface="+mn-cs"/>
              </a:rPr>
              <a:t> в </a:t>
            </a:r>
            <a:r>
              <a:rPr lang="en-US" sz="1200" kern="1200" dirty="0" err="1" smtClean="0">
                <a:solidFill>
                  <a:schemeClr val="tx1"/>
                </a:solidFill>
                <a:latin typeface="+mn-lt"/>
                <a:ea typeface="+mn-ea"/>
                <a:cs typeface="+mn-cs"/>
              </a:rPr>
              <a:t>последнем</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случае</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новую</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информацию</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нужно</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породить</a:t>
            </a:r>
            <a:r>
              <a:rPr lang="en-US" sz="1200" kern="1200" dirty="0" smtClean="0">
                <a:solidFill>
                  <a:schemeClr val="tx1"/>
                </a:solidFill>
                <a:latin typeface="+mn-lt"/>
                <a:ea typeface="+mn-ea"/>
                <a:cs typeface="+mn-cs"/>
              </a:rPr>
              <a:t>.</a:t>
            </a:r>
            <a:r>
              <a:rPr lang="ru-RU" sz="1200" kern="1200" dirty="0" smtClean="0">
                <a:solidFill>
                  <a:schemeClr val="tx1"/>
                </a:solidFill>
                <a:latin typeface="+mn-lt"/>
                <a:ea typeface="+mn-ea"/>
                <a:cs typeface="+mn-cs"/>
              </a:rPr>
              <a:t> Происходит </a:t>
            </a:r>
            <a:r>
              <a:rPr lang="ru-RU" sz="1200" b="1" kern="1200" dirty="0" smtClean="0">
                <a:solidFill>
                  <a:schemeClr val="tx1"/>
                </a:solidFill>
                <a:latin typeface="+mn-lt"/>
                <a:ea typeface="+mn-ea"/>
                <a:cs typeface="+mn-cs"/>
              </a:rPr>
              <a:t>процесс</a:t>
            </a:r>
            <a:r>
              <a:rPr lang="ru-RU" sz="1200" b="1" kern="1200" baseline="0" dirty="0" smtClean="0">
                <a:solidFill>
                  <a:schemeClr val="tx1"/>
                </a:solidFill>
                <a:latin typeface="+mn-lt"/>
                <a:ea typeface="+mn-ea"/>
                <a:cs typeface="+mn-cs"/>
              </a:rPr>
              <a:t> </a:t>
            </a:r>
            <a:r>
              <a:rPr lang="ru-RU" sz="1200" b="1" kern="1200" dirty="0" smtClean="0">
                <a:solidFill>
                  <a:schemeClr val="tx1"/>
                </a:solidFill>
                <a:latin typeface="+mn-lt"/>
                <a:ea typeface="+mn-ea"/>
                <a:cs typeface="+mn-cs"/>
              </a:rPr>
              <a:t>овеществления или </a:t>
            </a:r>
            <a:r>
              <a:rPr lang="ru-RU" sz="1200" b="1" kern="1200" dirty="0" err="1" smtClean="0">
                <a:solidFill>
                  <a:schemeClr val="tx1"/>
                </a:solidFill>
                <a:latin typeface="+mn-lt"/>
                <a:ea typeface="+mn-ea"/>
                <a:cs typeface="+mn-cs"/>
              </a:rPr>
              <a:t>реификации</a:t>
            </a:r>
            <a:r>
              <a:rPr lang="ru-RU" sz="1200" b="1" kern="1200" dirty="0" smtClean="0">
                <a:solidFill>
                  <a:schemeClr val="tx1"/>
                </a:solidFill>
                <a:latin typeface="+mn-lt"/>
                <a:ea typeface="+mn-ea"/>
                <a:cs typeface="+mn-cs"/>
              </a:rPr>
              <a:t> знания</a:t>
            </a:r>
            <a:r>
              <a:rPr lang="ru-RU" sz="1200" b="0" kern="1200" dirty="0" smtClean="0">
                <a:solidFill>
                  <a:schemeClr val="tx1"/>
                </a:solidFill>
                <a:latin typeface="+mn-lt"/>
                <a:ea typeface="+mn-ea"/>
                <a:cs typeface="+mn-cs"/>
              </a:rPr>
              <a:t>.</a:t>
            </a:r>
            <a:r>
              <a:rPr lang="ru-RU" sz="1200" b="0"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K-&gt;I-&gt;D</a:t>
            </a:r>
            <a:endParaRPr lang="ru-RU" sz="120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pPr>
              <a:defRPr/>
            </a:pPr>
            <a:fld id="{40CDF65D-568C-4D5A-B696-391E1AE654B8}" type="slidenum">
              <a:rPr lang="ru-RU" smtClean="0"/>
              <a:pPr>
                <a:defRPr/>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Прямая соединительная линия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Прямая соединительная линия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рямая соединительная линия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Прямая соединительная линия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Прямая соединительная линия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Прямоугольник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Овал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Овал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Овал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Заголовок 7"/>
          <p:cNvSpPr>
            <a:spLocks noGrp="1"/>
          </p:cNvSpPr>
          <p:nvPr>
            <p:ph type="ctrTitle"/>
          </p:nvPr>
        </p:nvSpPr>
        <p:spPr>
          <a:xfrm>
            <a:off x="2286000" y="3124200"/>
            <a:ext cx="6172200" cy="1894362"/>
          </a:xfrm>
        </p:spPr>
        <p:txBody>
          <a:bodyPr/>
          <a:lstStyle>
            <a:lvl1pPr>
              <a:defRPr b="1"/>
            </a:lvl1pPr>
          </a:lstStyle>
          <a:p>
            <a:r>
              <a:rPr lang="ru-RU" smtClean="0"/>
              <a:t>Образец заголовка</a:t>
            </a:r>
            <a:endParaRPr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2" name="Дата 27"/>
          <p:cNvSpPr>
            <a:spLocks noGrp="1"/>
          </p:cNvSpPr>
          <p:nvPr>
            <p:ph type="dt" sz="half" idx="10"/>
          </p:nvPr>
        </p:nvSpPr>
        <p:spPr bwMode="auto">
          <a:xfrm rot="5400000">
            <a:off x="7764463" y="1174750"/>
            <a:ext cx="2286000" cy="381000"/>
          </a:xfrm>
        </p:spPr>
        <p:txBody>
          <a:bodyPr/>
          <a:lstStyle>
            <a:lvl1pPr>
              <a:defRPr/>
            </a:lvl1pPr>
          </a:lstStyle>
          <a:p>
            <a:pPr>
              <a:defRPr/>
            </a:pPr>
            <a:fld id="{C52F4777-B680-4C17-A819-59C441FA41C3}" type="datetimeFigureOut">
              <a:rPr lang="ru-RU"/>
              <a:pPr>
                <a:defRPr/>
              </a:pPr>
              <a:t>12.02.2012</a:t>
            </a:fld>
            <a:endParaRPr lang="ru-RU"/>
          </a:p>
        </p:txBody>
      </p:sp>
      <p:sp>
        <p:nvSpPr>
          <p:cNvPr id="23" name="Нижний колонтитул 16"/>
          <p:cNvSpPr>
            <a:spLocks noGrp="1"/>
          </p:cNvSpPr>
          <p:nvPr>
            <p:ph type="ftr" sz="quarter" idx="11"/>
          </p:nvPr>
        </p:nvSpPr>
        <p:spPr bwMode="auto">
          <a:xfrm rot="5400000">
            <a:off x="7077076" y="4181475"/>
            <a:ext cx="3657600" cy="384175"/>
          </a:xfrm>
        </p:spPr>
        <p:txBody>
          <a:bodyPr/>
          <a:lstStyle>
            <a:lvl1pPr>
              <a:defRPr/>
            </a:lvl1pPr>
          </a:lstStyle>
          <a:p>
            <a:pPr>
              <a:defRPr/>
            </a:pPr>
            <a:endParaRPr lang="ru-RU"/>
          </a:p>
        </p:txBody>
      </p:sp>
      <p:sp>
        <p:nvSpPr>
          <p:cNvPr id="24" name="Номер слайда 28"/>
          <p:cNvSpPr>
            <a:spLocks noGrp="1"/>
          </p:cNvSpPr>
          <p:nvPr>
            <p:ph type="sldNum" sz="quarter" idx="12"/>
          </p:nvPr>
        </p:nvSpPr>
        <p:spPr bwMode="auto">
          <a:xfrm>
            <a:off x="1325563" y="4929188"/>
            <a:ext cx="609600" cy="517525"/>
          </a:xfrm>
        </p:spPr>
        <p:txBody>
          <a:bodyPr/>
          <a:lstStyle>
            <a:lvl1pPr>
              <a:defRPr/>
            </a:lvl1pPr>
          </a:lstStyle>
          <a:p>
            <a:pPr>
              <a:defRPr/>
            </a:pPr>
            <a:fld id="{2D90DA91-BD26-439A-8DD9-606F42DA89AD}"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94C8F6C2-9B45-485B-8374-255DCA2969D0}" type="datetimeFigureOut">
              <a:rPr lang="ru-RU"/>
              <a:pPr>
                <a:defRPr/>
              </a:pPr>
              <a:t>12.02.2012</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6D343E83-97C4-4DCB-8FA6-2E0BDD7B995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F7A9AB79-1F24-4D8D-BF55-F1C10574671E}" type="datetimeFigureOut">
              <a:rPr lang="ru-RU"/>
              <a:pPr>
                <a:defRPr/>
              </a:pPr>
              <a:t>12.02.2012</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F336A946-2A10-40A4-ABBC-84C62D30ACC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600200"/>
            <a:ext cx="7467600" cy="487375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6"/>
          <p:cNvSpPr>
            <a:spLocks noGrp="1"/>
          </p:cNvSpPr>
          <p:nvPr>
            <p:ph type="dt" sz="half" idx="10"/>
          </p:nvPr>
        </p:nvSpPr>
        <p:spPr/>
        <p:txBody>
          <a:bodyPr rtlCol="0"/>
          <a:lstStyle>
            <a:lvl1pPr>
              <a:defRPr/>
            </a:lvl1pPr>
          </a:lstStyle>
          <a:p>
            <a:pPr>
              <a:defRPr/>
            </a:pPr>
            <a:fld id="{94C15212-B80B-472C-BABD-61526C70F94A}" type="datetimeFigureOut">
              <a:rPr lang="ru-RU"/>
              <a:pPr>
                <a:defRPr/>
              </a:pPr>
              <a:t>12.02.2012</a:t>
            </a:fld>
            <a:endParaRPr lang="ru-RU"/>
          </a:p>
        </p:txBody>
      </p:sp>
      <p:sp>
        <p:nvSpPr>
          <p:cNvPr id="5" name="Номер слайда 8"/>
          <p:cNvSpPr>
            <a:spLocks noGrp="1"/>
          </p:cNvSpPr>
          <p:nvPr>
            <p:ph type="sldNum" sz="quarter" idx="11"/>
          </p:nvPr>
        </p:nvSpPr>
        <p:spPr/>
        <p:txBody>
          <a:bodyPr rtlCol="0"/>
          <a:lstStyle>
            <a:lvl1pPr>
              <a:defRPr/>
            </a:lvl1pPr>
          </a:lstStyle>
          <a:p>
            <a:pPr>
              <a:defRPr/>
            </a:pPr>
            <a:fld id="{E98AAA40-8CBA-493F-9C1B-C5E1EEFEEA81}" type="slidenum">
              <a:rPr lang="ru-RU"/>
              <a:pPr>
                <a:defRPr/>
              </a:pPr>
              <a:t>‹#›</a:t>
            </a:fld>
            <a:endParaRPr lang="ru-RU"/>
          </a:p>
        </p:txBody>
      </p:sp>
      <p:sp>
        <p:nvSpPr>
          <p:cNvPr id="6" name="Нижний колонтитул 9"/>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ая соединительная линия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ая соединительная линия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ая соединительная линия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Прямая соединительная линия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Прямая соединительная линия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рямоугольник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Овал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Овал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Овал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Прямая соединительная линия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lang="ru-RU" smtClean="0"/>
              <a:t>Образец заголовка</a:t>
            </a:r>
            <a:endParaRPr lang="en-US"/>
          </a:p>
        </p:txBody>
      </p:sp>
      <p:sp>
        <p:nvSpPr>
          <p:cNvPr id="3" name="Текст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0" name="Дата 3"/>
          <p:cNvSpPr>
            <a:spLocks noGrp="1"/>
          </p:cNvSpPr>
          <p:nvPr>
            <p:ph type="dt" sz="half" idx="10"/>
          </p:nvPr>
        </p:nvSpPr>
        <p:spPr bwMode="auto">
          <a:xfrm rot="5400000">
            <a:off x="7762875" y="1169988"/>
            <a:ext cx="2286000" cy="381000"/>
          </a:xfrm>
        </p:spPr>
        <p:txBody>
          <a:bodyPr/>
          <a:lstStyle>
            <a:lvl1pPr>
              <a:defRPr/>
            </a:lvl1pPr>
          </a:lstStyle>
          <a:p>
            <a:pPr>
              <a:defRPr/>
            </a:pPr>
            <a:fld id="{71601DE4-AD4A-483B-BC0F-1189E34B5FD0}" type="datetimeFigureOut">
              <a:rPr lang="ru-RU"/>
              <a:pPr>
                <a:defRPr/>
              </a:pPr>
              <a:t>12.02.2012</a:t>
            </a:fld>
            <a:endParaRPr lang="ru-RU"/>
          </a:p>
        </p:txBody>
      </p:sp>
      <p:sp>
        <p:nvSpPr>
          <p:cNvPr id="21" name="Нижний колонтитул 4"/>
          <p:cNvSpPr>
            <a:spLocks noGrp="1"/>
          </p:cNvSpPr>
          <p:nvPr>
            <p:ph type="ftr" sz="quarter" idx="11"/>
          </p:nvPr>
        </p:nvSpPr>
        <p:spPr bwMode="auto">
          <a:xfrm rot="5400000">
            <a:off x="7077076" y="4178300"/>
            <a:ext cx="3657600" cy="384175"/>
          </a:xfrm>
        </p:spPr>
        <p:txBody>
          <a:bodyPr/>
          <a:lstStyle>
            <a:lvl1pPr>
              <a:defRPr/>
            </a:lvl1pPr>
          </a:lstStyle>
          <a:p>
            <a:pPr>
              <a:defRPr/>
            </a:pPr>
            <a:endParaRPr lang="ru-RU"/>
          </a:p>
        </p:txBody>
      </p:sp>
      <p:sp>
        <p:nvSpPr>
          <p:cNvPr id="22" name="Номер слайда 5"/>
          <p:cNvSpPr>
            <a:spLocks noGrp="1"/>
          </p:cNvSpPr>
          <p:nvPr>
            <p:ph type="sldNum" sz="quarter" idx="12"/>
          </p:nvPr>
        </p:nvSpPr>
        <p:spPr bwMode="auto">
          <a:xfrm>
            <a:off x="1339850" y="4929188"/>
            <a:ext cx="609600" cy="517525"/>
          </a:xfrm>
        </p:spPr>
        <p:txBody>
          <a:bodyPr/>
          <a:lstStyle>
            <a:lvl1pPr>
              <a:defRPr/>
            </a:lvl1pPr>
          </a:lstStyle>
          <a:p>
            <a:pPr>
              <a:defRPr/>
            </a:pPr>
            <a:fld id="{B64D8AC2-2474-42AD-9CA5-B7653AC21C77}"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270248"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D912551E-515C-4286-ADD2-2A606A982561}" type="datetimeFigureOut">
              <a:rPr lang="ru-RU"/>
              <a:pPr>
                <a:defRPr/>
              </a:pPr>
              <a:t>12.02.2012</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63A1EA5D-EC61-4B8A-B7D3-84C546EC91E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457200"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371975"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7" name="Дата 13"/>
          <p:cNvSpPr>
            <a:spLocks noGrp="1"/>
          </p:cNvSpPr>
          <p:nvPr>
            <p:ph type="dt" sz="half" idx="10"/>
          </p:nvPr>
        </p:nvSpPr>
        <p:spPr/>
        <p:txBody>
          <a:bodyPr/>
          <a:lstStyle>
            <a:lvl1pPr>
              <a:defRPr/>
            </a:lvl1pPr>
          </a:lstStyle>
          <a:p>
            <a:pPr>
              <a:defRPr/>
            </a:pPr>
            <a:fld id="{5F4DAA2B-D84F-4690-926C-C7958D10EF37}" type="datetimeFigureOut">
              <a:rPr lang="ru-RU"/>
              <a:pPr>
                <a:defRPr/>
              </a:pPr>
              <a:t>12.02.2012</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85AA7F76-7A99-4D5B-8293-8C6B64F762B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5"/>
          <p:cNvSpPr>
            <a:spLocks noGrp="1"/>
          </p:cNvSpPr>
          <p:nvPr>
            <p:ph type="dt" sz="half" idx="10"/>
          </p:nvPr>
        </p:nvSpPr>
        <p:spPr/>
        <p:txBody>
          <a:bodyPr rtlCol="0"/>
          <a:lstStyle>
            <a:lvl1pPr>
              <a:defRPr/>
            </a:lvl1pPr>
          </a:lstStyle>
          <a:p>
            <a:pPr>
              <a:defRPr/>
            </a:pPr>
            <a:fld id="{8E0BA60A-6712-4E05-8A97-F07253F825D0}" type="datetimeFigureOut">
              <a:rPr lang="ru-RU"/>
              <a:pPr>
                <a:defRPr/>
              </a:pPr>
              <a:t>12.02.2012</a:t>
            </a:fld>
            <a:endParaRPr lang="ru-RU"/>
          </a:p>
        </p:txBody>
      </p:sp>
      <p:sp>
        <p:nvSpPr>
          <p:cNvPr id="4" name="Номер слайда 6"/>
          <p:cNvSpPr>
            <a:spLocks noGrp="1"/>
          </p:cNvSpPr>
          <p:nvPr>
            <p:ph type="sldNum" sz="quarter" idx="11"/>
          </p:nvPr>
        </p:nvSpPr>
        <p:spPr/>
        <p:txBody>
          <a:bodyPr rtlCol="0"/>
          <a:lstStyle>
            <a:lvl1pPr>
              <a:defRPr/>
            </a:lvl1pPr>
          </a:lstStyle>
          <a:p>
            <a:pPr>
              <a:defRPr/>
            </a:pPr>
            <a:fld id="{E8F7214A-8246-4928-B1CA-9587DCBDC23B}" type="slidenum">
              <a:rPr lang="ru-RU"/>
              <a:pPr>
                <a:defRPr/>
              </a:pPr>
              <a:t>‹#›</a:t>
            </a:fld>
            <a:endParaRPr lang="ru-RU"/>
          </a:p>
        </p:txBody>
      </p:sp>
      <p:sp>
        <p:nvSpPr>
          <p:cNvPr id="5" name="Нижний колонтитул 7"/>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8805FE34-714B-49DF-9EFF-1E29DA498D86}" type="datetimeFigureOut">
              <a:rPr lang="ru-RU"/>
              <a:pPr>
                <a:defRPr/>
              </a:pPr>
              <a:t>12.02.2012</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D253CBD2-B607-4035-A266-8470914FE4D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Прямая соединительная линия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Прямая соединительная линия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Прямая соединительная линия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оугольник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Овал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rot="5400000">
            <a:off x="3371850" y="3200400"/>
            <a:ext cx="6309360" cy="457200"/>
          </a:xfrm>
        </p:spPr>
        <p:txBody>
          <a:bodyPr/>
          <a:lstStyle>
            <a:lvl1pPr algn="l">
              <a:buNone/>
              <a:defRPr sz="2000" b="1" cap="small" baseline="0"/>
            </a:lvl1pPr>
          </a:lstStyle>
          <a:p>
            <a:r>
              <a:rPr lang="ru-RU" smtClean="0"/>
              <a:t>Образец заголовка</a:t>
            </a:r>
            <a:endParaRPr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8" name="Содержимое 17"/>
          <p:cNvSpPr>
            <a:spLocks noGrp="1"/>
          </p:cNvSpPr>
          <p:nvPr>
            <p:ph sz="quarter" idx="1"/>
          </p:nvPr>
        </p:nvSpPr>
        <p:spPr>
          <a:xfrm>
            <a:off x="304800" y="274320"/>
            <a:ext cx="5638800" cy="632764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Дата 20"/>
          <p:cNvSpPr>
            <a:spLocks noGrp="1"/>
          </p:cNvSpPr>
          <p:nvPr>
            <p:ph type="dt" sz="half" idx="10"/>
          </p:nvPr>
        </p:nvSpPr>
        <p:spPr/>
        <p:txBody>
          <a:bodyPr rtlCol="0"/>
          <a:lstStyle>
            <a:lvl1pPr>
              <a:defRPr/>
            </a:lvl1pPr>
          </a:lstStyle>
          <a:p>
            <a:pPr>
              <a:defRPr/>
            </a:pPr>
            <a:fld id="{A0C77BBF-B229-4A98-918B-B9567FA642FD}" type="datetimeFigureOut">
              <a:rPr lang="ru-RU"/>
              <a:pPr>
                <a:defRPr/>
              </a:pPr>
              <a:t>12.02.2012</a:t>
            </a:fld>
            <a:endParaRPr lang="ru-RU"/>
          </a:p>
        </p:txBody>
      </p:sp>
      <p:sp>
        <p:nvSpPr>
          <p:cNvPr id="13" name="Номер слайда 21"/>
          <p:cNvSpPr>
            <a:spLocks noGrp="1"/>
          </p:cNvSpPr>
          <p:nvPr>
            <p:ph type="sldNum" sz="quarter" idx="11"/>
          </p:nvPr>
        </p:nvSpPr>
        <p:spPr/>
        <p:txBody>
          <a:bodyPr rtlCol="0"/>
          <a:lstStyle>
            <a:lvl1pPr>
              <a:defRPr/>
            </a:lvl1pPr>
          </a:lstStyle>
          <a:p>
            <a:pPr>
              <a:defRPr/>
            </a:pPr>
            <a:fld id="{957A065D-6FC3-489B-8FC0-CDF624E0071C}" type="slidenum">
              <a:rPr lang="ru-RU"/>
              <a:pPr>
                <a:defRPr/>
              </a:pPr>
              <a:t>‹#›</a:t>
            </a:fld>
            <a:endParaRPr lang="ru-RU"/>
          </a:p>
        </p:txBody>
      </p:sp>
      <p:sp>
        <p:nvSpPr>
          <p:cNvPr id="14" name="Нижний колонтитул 22"/>
          <p:cNvSpPr>
            <a:spLocks noGrp="1"/>
          </p:cNvSpPr>
          <p:nvPr>
            <p:ph type="ftr" sz="quarter" idx="12"/>
          </p:nvPr>
        </p:nvSpPr>
        <p:spPr/>
        <p:txBody>
          <a:bodyPr rtlCol="0"/>
          <a:lstStyle>
            <a:lvl1pPr>
              <a:defRPr/>
            </a:lvl1pPr>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Овал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Прямая соединительная линия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рямоугольник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рямая соединительная линия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ая соединительная линия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Прямая соединительная линия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Заголовок 1"/>
          <p:cNvSpPr>
            <a:spLocks noGrp="1"/>
          </p:cNvSpPr>
          <p:nvPr>
            <p:ph type="title"/>
          </p:nvPr>
        </p:nvSpPr>
        <p:spPr>
          <a:xfrm rot="5400000">
            <a:off x="3350133" y="3200400"/>
            <a:ext cx="6309360" cy="457200"/>
          </a:xfrm>
        </p:spPr>
        <p:txBody>
          <a:bodyPr/>
          <a:lstStyle>
            <a:lvl1pPr algn="l">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smtClean="0"/>
              <a:t>Образец текста</a:t>
            </a:r>
          </a:p>
        </p:txBody>
      </p:sp>
      <p:sp>
        <p:nvSpPr>
          <p:cNvPr id="12" name="Дата 16"/>
          <p:cNvSpPr>
            <a:spLocks noGrp="1"/>
          </p:cNvSpPr>
          <p:nvPr>
            <p:ph type="dt" sz="half" idx="10"/>
          </p:nvPr>
        </p:nvSpPr>
        <p:spPr/>
        <p:txBody>
          <a:bodyPr rtlCol="0"/>
          <a:lstStyle>
            <a:lvl1pPr>
              <a:defRPr/>
            </a:lvl1pPr>
          </a:lstStyle>
          <a:p>
            <a:pPr>
              <a:defRPr/>
            </a:pPr>
            <a:fld id="{1383D22B-3695-4C95-9C3D-96A18FA80A6D}" type="datetimeFigureOut">
              <a:rPr lang="ru-RU"/>
              <a:pPr>
                <a:defRPr/>
              </a:pPr>
              <a:t>12.02.2012</a:t>
            </a:fld>
            <a:endParaRPr lang="ru-RU"/>
          </a:p>
        </p:txBody>
      </p:sp>
      <p:sp>
        <p:nvSpPr>
          <p:cNvPr id="13" name="Номер слайда 17"/>
          <p:cNvSpPr>
            <a:spLocks noGrp="1"/>
          </p:cNvSpPr>
          <p:nvPr>
            <p:ph type="sldNum" sz="quarter" idx="11"/>
          </p:nvPr>
        </p:nvSpPr>
        <p:spPr/>
        <p:txBody>
          <a:bodyPr rtlCol="0"/>
          <a:lstStyle>
            <a:lvl1pPr>
              <a:defRPr/>
            </a:lvl1pPr>
          </a:lstStyle>
          <a:p>
            <a:pPr>
              <a:defRPr/>
            </a:pPr>
            <a:fld id="{48741F68-E653-4C50-83E0-2005D752B7CF}" type="slidenum">
              <a:rPr lang="ru-RU"/>
              <a:pPr>
                <a:defRPr/>
              </a:pPr>
              <a:t>‹#›</a:t>
            </a:fld>
            <a:endParaRPr lang="ru-RU"/>
          </a:p>
        </p:txBody>
      </p:sp>
      <p:sp>
        <p:nvSpPr>
          <p:cNvPr id="14" name="Нижний колонтитул 20"/>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lang="ru-RU" smtClean="0"/>
              <a:t>Образец заголовка</a:t>
            </a:r>
            <a:endParaRPr lang="en-US"/>
          </a:p>
        </p:txBody>
      </p:sp>
      <p:sp>
        <p:nvSpPr>
          <p:cNvPr id="1028" name="Текст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fld id="{F228536E-6B58-449E-840E-E280B71879A1}" type="datetimeFigureOut">
              <a:rPr lang="ru-RU"/>
              <a:pPr>
                <a:defRPr/>
              </a:pPr>
              <a:t>12.02.2012</a:t>
            </a:fld>
            <a:endParaRPr lang="ru-RU"/>
          </a:p>
        </p:txBody>
      </p:sp>
      <p:sp>
        <p:nvSpPr>
          <p:cNvPr id="3" name="Нижний колонтитул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Овал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Номер слайда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defRPr>
            </a:lvl1pPr>
          </a:lstStyle>
          <a:p>
            <a:pPr>
              <a:defRPr/>
            </a:pPr>
            <a:fld id="{E3CEC31A-A409-4155-8D4A-1B31DD0811C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07" r:id="rId4"/>
    <p:sldLayoutId id="2147483708" r:id="rId5"/>
    <p:sldLayoutId id="2147483715" r:id="rId6"/>
    <p:sldLayoutId id="2147483709" r:id="rId7"/>
    <p:sldLayoutId id="2147483716" r:id="rId8"/>
    <p:sldLayoutId id="2147483717" r:id="rId9"/>
    <p:sldLayoutId id="2147483710" r:id="rId10"/>
    <p:sldLayoutId id="2147483711" r:id="rId11"/>
  </p:sldLayoutIdLst>
  <p:txStyles>
    <p:titleStyle>
      <a:lvl1pPr algn="l" rtl="0" eaLnBrk="1" fontAlgn="base" hangingPunct="1">
        <a:spcBef>
          <a:spcPct val="0"/>
        </a:spcBef>
        <a:spcAft>
          <a:spcPct val="0"/>
        </a:spcAft>
        <a:defRPr sz="3000" kern="1200" cap="small">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Century Schoolbook"/>
        </a:defRPr>
      </a:lvl2pPr>
      <a:lvl3pPr algn="l" rtl="0" eaLnBrk="1" fontAlgn="base" hangingPunct="1">
        <a:spcBef>
          <a:spcPct val="0"/>
        </a:spcBef>
        <a:spcAft>
          <a:spcPct val="0"/>
        </a:spcAft>
        <a:defRPr sz="3000">
          <a:solidFill>
            <a:schemeClr val="tx2"/>
          </a:solidFill>
          <a:latin typeface="Century Schoolbook"/>
        </a:defRPr>
      </a:lvl3pPr>
      <a:lvl4pPr algn="l" rtl="0" eaLnBrk="1" fontAlgn="base" hangingPunct="1">
        <a:spcBef>
          <a:spcPct val="0"/>
        </a:spcBef>
        <a:spcAft>
          <a:spcPct val="0"/>
        </a:spcAft>
        <a:defRPr sz="3000">
          <a:solidFill>
            <a:schemeClr val="tx2"/>
          </a:solidFill>
          <a:latin typeface="Century Schoolbook"/>
        </a:defRPr>
      </a:lvl4pPr>
      <a:lvl5pPr algn="l" rtl="0" eaLnBrk="1" fontAlgn="base" hangingPunct="1">
        <a:spcBef>
          <a:spcPct val="0"/>
        </a:spcBef>
        <a:spcAft>
          <a:spcPct val="0"/>
        </a:spcAft>
        <a:defRPr sz="3000">
          <a:solidFill>
            <a:schemeClr val="tx2"/>
          </a:solidFill>
          <a:latin typeface="Century Schoolbook"/>
        </a:defRPr>
      </a:lvl5pPr>
      <a:lvl6pPr marL="457200" algn="l" rtl="0" eaLnBrk="1" fontAlgn="base" hangingPunct="1">
        <a:spcBef>
          <a:spcPct val="0"/>
        </a:spcBef>
        <a:spcAft>
          <a:spcPct val="0"/>
        </a:spcAft>
        <a:defRPr sz="3000">
          <a:solidFill>
            <a:schemeClr val="tx2"/>
          </a:solidFill>
          <a:latin typeface="Century Schoolbook"/>
        </a:defRPr>
      </a:lvl6pPr>
      <a:lvl7pPr marL="914400" algn="l" rtl="0" eaLnBrk="1" fontAlgn="base" hangingPunct="1">
        <a:spcBef>
          <a:spcPct val="0"/>
        </a:spcBef>
        <a:spcAft>
          <a:spcPct val="0"/>
        </a:spcAft>
        <a:defRPr sz="3000">
          <a:solidFill>
            <a:schemeClr val="tx2"/>
          </a:solidFill>
          <a:latin typeface="Century Schoolbook"/>
        </a:defRPr>
      </a:lvl7pPr>
      <a:lvl8pPr marL="1371600" algn="l" rtl="0" eaLnBrk="1" fontAlgn="base" hangingPunct="1">
        <a:spcBef>
          <a:spcPct val="0"/>
        </a:spcBef>
        <a:spcAft>
          <a:spcPct val="0"/>
        </a:spcAft>
        <a:defRPr sz="3000">
          <a:solidFill>
            <a:schemeClr val="tx2"/>
          </a:solidFill>
          <a:latin typeface="Century Schoolbook"/>
        </a:defRPr>
      </a:lvl8pPr>
      <a:lvl9pPr marL="1828800" algn="l" rtl="0" eaLnBrk="1" fontAlgn="base" hangingPunct="1">
        <a:spcBef>
          <a:spcPct val="0"/>
        </a:spcBef>
        <a:spcAft>
          <a:spcPct val="0"/>
        </a:spcAft>
        <a:defRPr sz="3000">
          <a:solidFill>
            <a:schemeClr val="tx2"/>
          </a:solidFill>
          <a:latin typeface="Century Schoolbook"/>
        </a:defRPr>
      </a:lvl9pPr>
    </p:titleStyle>
    <p:bodyStyle>
      <a:lvl1pPr marL="273050" indent="-273050" algn="l" rtl="0" eaLnBrk="1" fontAlgn="base" hangingPunct="1">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1" fontAlgn="base" hangingPunct="1">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1" fontAlgn="base" hangingPunct="1">
        <a:spcBef>
          <a:spcPct val="20000"/>
        </a:spcBef>
        <a:spcAft>
          <a:spcPct val="0"/>
        </a:spcAft>
        <a:buClr>
          <a:srgbClr val="E0752F"/>
        </a:buClr>
        <a:buSzPct val="60000"/>
        <a:buFont typeface="Wingdings" pitchFamily="2" charset="2"/>
        <a:buChar char=""/>
        <a:defRPr sz="2400" kern="1200">
          <a:solidFill>
            <a:schemeClr val="tx1"/>
          </a:solidFill>
          <a:latin typeface="+mn-lt"/>
          <a:ea typeface="+mn-ea"/>
          <a:cs typeface="+mn-cs"/>
        </a:defRPr>
      </a:lvl3pPr>
      <a:lvl4pPr marL="1187450" indent="-182563" algn="l" rtl="0" eaLnBrk="1" fontAlgn="base" hangingPunct="1">
        <a:spcBef>
          <a:spcPct val="20000"/>
        </a:spcBef>
        <a:spcAft>
          <a:spcPct val="0"/>
        </a:spcAft>
        <a:buClr>
          <a:srgbClr val="FEC3AE"/>
        </a:buClr>
        <a:buSzPct val="60000"/>
        <a:buFont typeface="Wingdings" pitchFamily="2" charset="2"/>
        <a:buChar char=""/>
        <a:defRPr sz="2000" kern="1200">
          <a:solidFill>
            <a:schemeClr val="tx1"/>
          </a:solidFill>
          <a:latin typeface="+mn-lt"/>
          <a:ea typeface="+mn-ea"/>
          <a:cs typeface="+mn-cs"/>
        </a:defRPr>
      </a:lvl4pPr>
      <a:lvl5pPr marL="1462088" indent="-182563" algn="l" rtl="0" eaLnBrk="1" fontAlgn="base" hangingPunct="1">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Интеллектуализация процессов обработки потоков данных, лекция 3</a:t>
            </a:r>
            <a:endParaRPr lang="ru-RU" dirty="0"/>
          </a:p>
        </p:txBody>
      </p:sp>
      <p:sp>
        <p:nvSpPr>
          <p:cNvPr id="8195" name="Подзаголовок 2"/>
          <p:cNvSpPr>
            <a:spLocks noGrp="1"/>
          </p:cNvSpPr>
          <p:nvPr>
            <p:ph type="subTitle" idx="1"/>
          </p:nvPr>
        </p:nvSpPr>
        <p:spPr/>
        <p:txBody>
          <a:bodyPr/>
          <a:lstStyle/>
          <a:p>
            <a:pPr algn="r" eaLnBrk="1" hangingPunct="1"/>
            <a:r>
              <a:rPr lang="ru-RU" dirty="0" smtClean="0"/>
              <a:t>БГУ</a:t>
            </a:r>
          </a:p>
          <a:p>
            <a:pPr algn="r" eaLnBrk="1" hangingPunct="1"/>
            <a:r>
              <a:rPr lang="ru-RU" dirty="0" err="1" smtClean="0"/>
              <a:t>РФиЭ</a:t>
            </a:r>
            <a:endParaRPr lang="ru-RU" dirty="0" smtClean="0"/>
          </a:p>
          <a:p>
            <a:pPr algn="r" eaLnBrk="1" hangingPunct="1"/>
            <a:r>
              <a:rPr lang="ru-RU" dirty="0" smtClean="0"/>
              <a:t>Кафедра Интеллектуальных Систем</a:t>
            </a:r>
          </a:p>
          <a:p>
            <a:pPr algn="r"/>
            <a:r>
              <a:rPr lang="ru-RU" dirty="0" err="1" smtClean="0"/>
              <a:t>Адуцкевич</a:t>
            </a:r>
            <a:r>
              <a:rPr lang="ru-RU" dirty="0" smtClean="0"/>
              <a:t> Иван Анатольевич</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Понятие</a:t>
            </a:r>
            <a:r>
              <a:rPr lang="en-US" dirty="0" smtClean="0"/>
              <a:t> </a:t>
            </a:r>
            <a:r>
              <a:rPr lang="en-US" dirty="0" err="1" smtClean="0"/>
              <a:t>предметной</a:t>
            </a:r>
            <a:r>
              <a:rPr lang="en-US" dirty="0" smtClean="0"/>
              <a:t> </a:t>
            </a:r>
            <a:r>
              <a:rPr lang="en-US" dirty="0" err="1" smtClean="0"/>
              <a:t>области</a:t>
            </a:r>
            <a:r>
              <a:rPr lang="en-US" dirty="0" smtClean="0"/>
              <a:t> (knowledge domain)</a:t>
            </a:r>
            <a:endParaRPr lang="ru-RU" dirty="0"/>
          </a:p>
        </p:txBody>
      </p:sp>
      <p:sp>
        <p:nvSpPr>
          <p:cNvPr id="3" name="Содержимое 2"/>
          <p:cNvSpPr>
            <a:spLocks noGrp="1"/>
          </p:cNvSpPr>
          <p:nvPr>
            <p:ph sz="quarter" idx="1"/>
          </p:nvPr>
        </p:nvSpPr>
        <p:spPr/>
        <p:txBody>
          <a:bodyPr/>
          <a:lstStyle/>
          <a:p>
            <a:r>
              <a:rPr lang="ru-RU" dirty="0" smtClean="0"/>
              <a:t>Под предметной областью, относящейся к данной задаче (теоретической или практической) имеется в виду то множество</a:t>
            </a:r>
          </a:p>
          <a:p>
            <a:pPr lvl="1"/>
            <a:r>
              <a:rPr lang="ru-RU" dirty="0" smtClean="0"/>
              <a:t>материальных, </a:t>
            </a:r>
          </a:p>
          <a:p>
            <a:pPr lvl="1"/>
            <a:r>
              <a:rPr lang="ru-RU" dirty="0" smtClean="0"/>
              <a:t>мыслительных, </a:t>
            </a:r>
          </a:p>
          <a:p>
            <a:pPr lvl="1"/>
            <a:r>
              <a:rPr lang="ru-RU" dirty="0" smtClean="0"/>
              <a:t>знаковых объектов, </a:t>
            </a:r>
          </a:p>
          <a:p>
            <a:pPr lvl="1"/>
            <a:r>
              <a:rPr lang="ru-RU" dirty="0" smtClean="0"/>
              <a:t>их качеств </a:t>
            </a:r>
          </a:p>
          <a:p>
            <a:pPr lvl="1"/>
            <a:r>
              <a:rPr lang="ru-RU" dirty="0" smtClean="0"/>
              <a:t>взаимосвязей, задействованных в данном виде деятельности</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Логика соотношения – «</a:t>
            </a:r>
            <a:r>
              <a:rPr lang="ru-RU" b="1" dirty="0" err="1" smtClean="0"/>
              <a:t>знания-информация-данные</a:t>
            </a:r>
            <a:r>
              <a:rPr lang="ru-RU" b="1" dirty="0" smtClean="0"/>
              <a:t>»</a:t>
            </a:r>
            <a:endParaRPr lang="ru-RU" dirty="0"/>
          </a:p>
        </p:txBody>
      </p:sp>
      <p:sp>
        <p:nvSpPr>
          <p:cNvPr id="3" name="Содержимое 2"/>
          <p:cNvSpPr>
            <a:spLocks noGrp="1"/>
          </p:cNvSpPr>
          <p:nvPr>
            <p:ph sz="quarter" idx="1"/>
          </p:nvPr>
        </p:nvSpPr>
        <p:spPr/>
        <p:txBody>
          <a:bodyPr/>
          <a:lstStyle/>
          <a:p>
            <a:r>
              <a:rPr lang="ru-RU" dirty="0" smtClean="0"/>
              <a:t>С точки зрения пользователя не важно каким образом хранится информация в КС и как она обрабатывается</a:t>
            </a:r>
          </a:p>
          <a:p>
            <a:r>
              <a:rPr lang="ru-RU" dirty="0" smtClean="0"/>
              <a:t>ИС в которой хранится огромное количество фактов, но которая не способна порождать новое знание на практике так же принято называть системой управления знаниями.</a:t>
            </a:r>
          </a:p>
          <a:p>
            <a:r>
              <a:rPr lang="ru-RU" b="1" dirty="0" smtClean="0"/>
              <a:t>процесс овеществления или </a:t>
            </a:r>
            <a:r>
              <a:rPr lang="ru-RU" b="1" dirty="0" err="1" smtClean="0"/>
              <a:t>реификации</a:t>
            </a:r>
            <a:r>
              <a:rPr lang="ru-RU" b="1" dirty="0" smtClean="0"/>
              <a:t> знания</a:t>
            </a:r>
            <a:r>
              <a:rPr lang="ru-RU" dirty="0" smtClean="0"/>
              <a:t>. </a:t>
            </a:r>
            <a:r>
              <a:rPr lang="en-US" dirty="0" smtClean="0"/>
              <a:t>K </a:t>
            </a:r>
            <a:r>
              <a:rPr lang="en-US" dirty="0" smtClean="0">
                <a:sym typeface="Wingdings" pitchFamily="2" charset="2"/>
              </a:rPr>
              <a:t></a:t>
            </a:r>
            <a:r>
              <a:rPr lang="en-US" dirty="0" smtClean="0"/>
              <a:t>I</a:t>
            </a:r>
            <a:r>
              <a:rPr lang="en-US" dirty="0" smtClean="0">
                <a:sym typeface="Wingdings" pitchFamily="2" charset="2"/>
              </a:rPr>
              <a:t></a:t>
            </a:r>
            <a:r>
              <a:rPr lang="en-US" dirty="0" smtClean="0"/>
              <a:t>D</a:t>
            </a:r>
            <a:endParaRPr lang="ru-RU" dirty="0" smtClean="0"/>
          </a:p>
          <a:p>
            <a:r>
              <a:rPr lang="ru-RU" dirty="0" smtClean="0"/>
              <a:t>КС = База знаний(</a:t>
            </a:r>
            <a:r>
              <a:rPr lang="en-US" dirty="0" smtClean="0"/>
              <a:t>KB</a:t>
            </a:r>
            <a:r>
              <a:rPr lang="ru-RU" dirty="0" smtClean="0"/>
              <a:t>) + Процессор знаний</a:t>
            </a:r>
            <a:r>
              <a:rPr lang="en-US" dirty="0" smtClean="0"/>
              <a:t>(KP)</a:t>
            </a:r>
          </a:p>
          <a:p>
            <a:r>
              <a:rPr lang="en-US" dirty="0" smtClean="0"/>
              <a:t>User </a:t>
            </a:r>
            <a:r>
              <a:rPr lang="en-US" dirty="0" smtClean="0">
                <a:sym typeface="Wingdings" pitchFamily="2" charset="2"/>
              </a:rPr>
              <a:t></a:t>
            </a:r>
            <a:r>
              <a:rPr lang="en-US" dirty="0" smtClean="0"/>
              <a:t>  I </a:t>
            </a:r>
            <a:r>
              <a:rPr lang="en-US" dirty="0" smtClean="0">
                <a:sym typeface="Wingdings" pitchFamily="2" charset="2"/>
              </a:rPr>
              <a:t></a:t>
            </a:r>
            <a:r>
              <a:rPr lang="en-US" dirty="0" smtClean="0"/>
              <a:t>[KB </a:t>
            </a:r>
            <a:r>
              <a:rPr lang="en-US" dirty="0" smtClean="0">
                <a:sym typeface="Wingdings" pitchFamily="2" charset="2"/>
              </a:rPr>
              <a:t></a:t>
            </a:r>
            <a:r>
              <a:rPr lang="en-US" dirty="0" smtClean="0"/>
              <a:t> KP]</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dirty="0" err="1" smtClean="0"/>
              <a:t>Локальные</a:t>
            </a:r>
            <a:r>
              <a:rPr lang="en-US" dirty="0" smtClean="0"/>
              <a:t> </a:t>
            </a:r>
            <a:r>
              <a:rPr lang="en-US" dirty="0" err="1" smtClean="0"/>
              <a:t>системы</a:t>
            </a:r>
            <a:r>
              <a:rPr lang="en-US" dirty="0" smtClean="0"/>
              <a:t> </a:t>
            </a:r>
            <a:r>
              <a:rPr lang="en-US" dirty="0" err="1" smtClean="0"/>
              <a:t>обработки</a:t>
            </a:r>
            <a:r>
              <a:rPr lang="en-US" dirty="0" smtClean="0"/>
              <a:t> </a:t>
            </a:r>
            <a:r>
              <a:rPr lang="en-US" dirty="0" err="1" smtClean="0"/>
              <a:t>знаний</a:t>
            </a:r>
            <a:endParaRPr lang="ru-RU" dirty="0"/>
          </a:p>
        </p:txBody>
      </p:sp>
      <p:sp>
        <p:nvSpPr>
          <p:cNvPr id="5" name="Текст 4"/>
          <p:cNvSpPr>
            <a:spLocks noGrp="1"/>
          </p:cNvSpPr>
          <p:nvPr>
            <p:ph type="body" idx="1"/>
          </p:nvPr>
        </p:nvSpPr>
        <p:spPr/>
        <p:txBody>
          <a:bodyPr/>
          <a:lstStyle/>
          <a:p>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dirty="0" err="1" smtClean="0"/>
              <a:t>Синтактика</a:t>
            </a:r>
            <a:r>
              <a:rPr lang="en-US" dirty="0" smtClean="0"/>
              <a:t>, </a:t>
            </a:r>
            <a:r>
              <a:rPr lang="en-US" dirty="0" err="1" smtClean="0"/>
              <a:t>семантика</a:t>
            </a:r>
            <a:r>
              <a:rPr lang="en-US" dirty="0" smtClean="0"/>
              <a:t> и </a:t>
            </a:r>
            <a:r>
              <a:rPr lang="en-US" dirty="0" err="1" smtClean="0"/>
              <a:t>прагматика</a:t>
            </a:r>
            <a:r>
              <a:rPr lang="en-US" dirty="0" smtClean="0"/>
              <a:t> </a:t>
            </a:r>
            <a:r>
              <a:rPr lang="en-US" dirty="0" err="1" smtClean="0"/>
              <a:t>представления</a:t>
            </a:r>
            <a:r>
              <a:rPr lang="en-US" dirty="0" smtClean="0"/>
              <a:t> </a:t>
            </a:r>
            <a:r>
              <a:rPr lang="en-US" dirty="0" err="1" smtClean="0"/>
              <a:t>знаний</a:t>
            </a:r>
            <a:endParaRPr lang="ru-RU" dirty="0"/>
          </a:p>
        </p:txBody>
      </p:sp>
      <p:sp>
        <p:nvSpPr>
          <p:cNvPr id="5" name="Содержимое 4"/>
          <p:cNvSpPr>
            <a:spLocks noGrp="1"/>
          </p:cNvSpPr>
          <p:nvPr>
            <p:ph sz="quarter" idx="1"/>
          </p:nvPr>
        </p:nvSpPr>
        <p:spPr/>
        <p:txBody>
          <a:bodyPr/>
          <a:lstStyle/>
          <a:p>
            <a:r>
              <a:rPr lang="ru-RU" dirty="0" smtClean="0"/>
              <a:t>Системы представления знаний</a:t>
            </a:r>
          </a:p>
          <a:p>
            <a:pPr lvl="1"/>
            <a:r>
              <a:rPr lang="ru-RU" dirty="0" smtClean="0"/>
              <a:t>Предикаты</a:t>
            </a:r>
          </a:p>
          <a:p>
            <a:pPr lvl="1"/>
            <a:r>
              <a:rPr lang="ru-RU" dirty="0" smtClean="0"/>
              <a:t>Фреймы</a:t>
            </a:r>
          </a:p>
          <a:p>
            <a:pPr lvl="1"/>
            <a:r>
              <a:rPr lang="ru-RU" dirty="0" smtClean="0"/>
              <a:t>Семантические сети</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Предикаты</a:t>
            </a:r>
            <a:endParaRPr lang="ru-RU" dirty="0"/>
          </a:p>
        </p:txBody>
      </p:sp>
      <p:sp>
        <p:nvSpPr>
          <p:cNvPr id="3" name="Содержимое 2"/>
          <p:cNvSpPr>
            <a:spLocks noGrp="1"/>
          </p:cNvSpPr>
          <p:nvPr>
            <p:ph sz="quarter" idx="1"/>
          </p:nvPr>
        </p:nvSpPr>
        <p:spPr/>
        <p:txBody>
          <a:bodyPr/>
          <a:lstStyle/>
          <a:p>
            <a:r>
              <a:rPr lang="ru-RU" dirty="0" smtClean="0"/>
              <a:t>Для обработки используется специально созданный язык пролог</a:t>
            </a:r>
          </a:p>
          <a:p>
            <a:endParaRPr lang="ru-RU" dirty="0" smtClean="0"/>
          </a:p>
          <a:p>
            <a:r>
              <a:rPr lang="ru-RU" dirty="0" smtClean="0"/>
              <a:t>Например </a:t>
            </a:r>
            <a:r>
              <a:rPr lang="en-US" dirty="0" smtClean="0"/>
              <a:t>Father</a:t>
            </a:r>
            <a:r>
              <a:rPr lang="ru-RU" dirty="0" smtClean="0"/>
              <a:t>(Джон, Мери) может дать ответ на вопрос «чей отец Джон» и «кто есть отец Мери»</a:t>
            </a:r>
          </a:p>
          <a:p>
            <a:r>
              <a:rPr lang="ru-RU" dirty="0" smtClean="0"/>
              <a:t>Есть готовый интерпретатор баз знаний использующих логику предикатов – </a:t>
            </a:r>
            <a:r>
              <a:rPr lang="ru-RU" b="1" dirty="0" smtClean="0"/>
              <a:t>язык Пролог</a:t>
            </a:r>
          </a:p>
          <a:p>
            <a:r>
              <a:rPr lang="ru-RU" sz="2000" dirty="0" smtClean="0"/>
              <a:t>Авторство такой системы представления знаний в форме силлогизмов восходит, к Аристотелю</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Фреймы</a:t>
            </a:r>
            <a:endParaRPr lang="ru-RU" dirty="0"/>
          </a:p>
        </p:txBody>
      </p:sp>
      <p:sp>
        <p:nvSpPr>
          <p:cNvPr id="3" name="Содержимое 2"/>
          <p:cNvSpPr>
            <a:spLocks noGrp="1"/>
          </p:cNvSpPr>
          <p:nvPr>
            <p:ph sz="quarter" idx="1"/>
          </p:nvPr>
        </p:nvSpPr>
        <p:spPr/>
        <p:txBody>
          <a:bodyPr/>
          <a:lstStyle/>
          <a:p>
            <a:r>
              <a:rPr lang="ru-RU" dirty="0" smtClean="0"/>
              <a:t>Представляют собой таблицы разделенные на ячейки-слоты</a:t>
            </a:r>
          </a:p>
          <a:p>
            <a:r>
              <a:rPr lang="ru-RU" dirty="0" smtClean="0"/>
              <a:t>В ячейки записываются элементарные единицы знания. </a:t>
            </a:r>
          </a:p>
          <a:p>
            <a:r>
              <a:rPr lang="ru-RU" dirty="0" smtClean="0"/>
              <a:t>Факты - элементарные единицы знания (простые утверждения о характеристиках объекта)</a:t>
            </a:r>
          </a:p>
          <a:p>
            <a:r>
              <a:rPr lang="ru-RU" dirty="0" smtClean="0"/>
              <a:t>Программу КР необходимо писать самому</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Семантические сети</a:t>
            </a:r>
            <a:endParaRPr lang="ru-RU" dirty="0"/>
          </a:p>
        </p:txBody>
      </p:sp>
      <p:sp>
        <p:nvSpPr>
          <p:cNvPr id="3" name="Содержимое 2"/>
          <p:cNvSpPr>
            <a:spLocks noGrp="1"/>
          </p:cNvSpPr>
          <p:nvPr>
            <p:ph sz="quarter" idx="1"/>
          </p:nvPr>
        </p:nvSpPr>
        <p:spPr/>
        <p:txBody>
          <a:bodyPr/>
          <a:lstStyle/>
          <a:p>
            <a:r>
              <a:rPr lang="ru-RU" dirty="0" smtClean="0"/>
              <a:t>В СС объекты ПО представляются прямоугольниками и они соединяются дугами, обозначающими их качества или связи. </a:t>
            </a:r>
          </a:p>
          <a:p>
            <a:r>
              <a:rPr lang="ru-RU" dirty="0" smtClean="0"/>
              <a:t>Например. </a:t>
            </a:r>
            <a:r>
              <a:rPr lang="en-US" dirty="0" smtClean="0"/>
              <a:t>Cat on the couch.</a:t>
            </a:r>
          </a:p>
          <a:p>
            <a:endParaRPr lang="en-US" dirty="0" smtClean="0"/>
          </a:p>
          <a:p>
            <a:endParaRPr lang="en-US" dirty="0" smtClean="0"/>
          </a:p>
          <a:p>
            <a:endParaRPr lang="en-US" dirty="0" smtClean="0"/>
          </a:p>
          <a:p>
            <a:r>
              <a:rPr lang="ru-RU" dirty="0" smtClean="0"/>
              <a:t>Программы обработчики необходимо писать самому</a:t>
            </a:r>
            <a:endParaRPr lang="en-US" dirty="0" smtClean="0"/>
          </a:p>
          <a:p>
            <a:endParaRPr lang="en-US" dirty="0" smtClean="0"/>
          </a:p>
          <a:p>
            <a:endParaRPr lang="en-US" dirty="0" smtClean="0"/>
          </a:p>
        </p:txBody>
      </p:sp>
      <p:sp>
        <p:nvSpPr>
          <p:cNvPr id="4" name="Прямоугольник 3"/>
          <p:cNvSpPr/>
          <p:nvPr/>
        </p:nvSpPr>
        <p:spPr>
          <a:xfrm>
            <a:off x="1000100" y="3357562"/>
            <a:ext cx="1000132"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a:t>
            </a:r>
            <a:endParaRPr lang="ru-RU" dirty="0"/>
          </a:p>
        </p:txBody>
      </p:sp>
      <p:sp>
        <p:nvSpPr>
          <p:cNvPr id="5" name="Прямоугольник 4"/>
          <p:cNvSpPr/>
          <p:nvPr/>
        </p:nvSpPr>
        <p:spPr>
          <a:xfrm>
            <a:off x="4500562" y="3357562"/>
            <a:ext cx="1571636"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COUCH</a:t>
            </a:r>
            <a:endParaRPr lang="ru-RU" dirty="0"/>
          </a:p>
        </p:txBody>
      </p:sp>
      <p:cxnSp>
        <p:nvCxnSpPr>
          <p:cNvPr id="7" name="Прямая соединительная линия 6" descr="on"/>
          <p:cNvCxnSpPr>
            <a:stCxn id="4" idx="3"/>
            <a:endCxn id="5" idx="1"/>
          </p:cNvCxnSpPr>
          <p:nvPr/>
        </p:nvCxnSpPr>
        <p:spPr>
          <a:xfrm>
            <a:off x="2000232" y="3679033"/>
            <a:ext cx="250033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rot="10800000">
            <a:off x="3071802" y="3571876"/>
            <a:ext cx="7143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Овал 11"/>
          <p:cNvSpPr/>
          <p:nvPr/>
        </p:nvSpPr>
        <p:spPr>
          <a:xfrm>
            <a:off x="2786050" y="3571876"/>
            <a:ext cx="64294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a:t>
            </a:r>
            <a:endParaRPr lang="ru-RU" sz="11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dirty="0" err="1" smtClean="0"/>
              <a:t>Простейшие</a:t>
            </a:r>
            <a:r>
              <a:rPr lang="en-US" dirty="0" smtClean="0"/>
              <a:t> </a:t>
            </a:r>
            <a:r>
              <a:rPr lang="en-US" dirty="0" err="1" smtClean="0"/>
              <a:t>когнитивные</a:t>
            </a:r>
            <a:r>
              <a:rPr lang="en-US" dirty="0" smtClean="0"/>
              <a:t> </a:t>
            </a:r>
            <a:r>
              <a:rPr lang="en-US" dirty="0" err="1" smtClean="0"/>
              <a:t>процессы</a:t>
            </a:r>
            <a:endParaRPr lang="ru-RU" dirty="0"/>
          </a:p>
        </p:txBody>
      </p:sp>
      <p:sp>
        <p:nvSpPr>
          <p:cNvPr id="5" name="Текст 4"/>
          <p:cNvSpPr>
            <a:spLocks noGrp="1"/>
          </p:cNvSpPr>
          <p:nvPr>
            <p:ph type="body" idx="1"/>
          </p:nvPr>
        </p:nvSpPr>
        <p:spPr/>
        <p:txBody>
          <a:bodyPr/>
          <a:lstStyle/>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b="1" dirty="0" smtClean="0"/>
              <a:t>Процесс понимания знака</a:t>
            </a:r>
            <a:endParaRPr lang="ru-RU" b="1" dirty="0"/>
          </a:p>
        </p:txBody>
      </p:sp>
      <p:sp>
        <p:nvSpPr>
          <p:cNvPr id="5" name="Содержимое 4"/>
          <p:cNvSpPr>
            <a:spLocks noGrp="1"/>
          </p:cNvSpPr>
          <p:nvPr>
            <p:ph sz="quarter" idx="1"/>
          </p:nvPr>
        </p:nvSpPr>
        <p:spPr/>
        <p:txBody>
          <a:bodyPr/>
          <a:lstStyle/>
          <a:p>
            <a:pPr algn="ctr"/>
            <a:endParaRPr lang="en-US" dirty="0" smtClean="0"/>
          </a:p>
          <a:p>
            <a:pPr algn="ctr"/>
            <a:r>
              <a:rPr lang="en-US" dirty="0" smtClean="0"/>
              <a:t>S</a:t>
            </a:r>
            <a:r>
              <a:rPr lang="ru-RU" dirty="0" smtClean="0"/>
              <a:t>  </a:t>
            </a:r>
            <a:r>
              <a:rPr lang="ru-RU" dirty="0" smtClean="0">
                <a:sym typeface="Wingdings" pitchFamily="2" charset="2"/>
              </a:rPr>
              <a:t></a:t>
            </a:r>
            <a:r>
              <a:rPr lang="ru-RU" dirty="0" smtClean="0"/>
              <a:t> { </a:t>
            </a:r>
            <a:r>
              <a:rPr lang="en-US" dirty="0" smtClean="0"/>
              <a:t>S</a:t>
            </a:r>
            <a:r>
              <a:rPr lang="ru-RU" dirty="0" smtClean="0"/>
              <a:t>1 </a:t>
            </a:r>
            <a:r>
              <a:rPr lang="en-US" dirty="0" smtClean="0">
                <a:sym typeface="Wingdings" pitchFamily="2" charset="2"/>
              </a:rPr>
              <a:t></a:t>
            </a:r>
            <a:r>
              <a:rPr lang="ru-RU" dirty="0" smtClean="0"/>
              <a:t> </a:t>
            </a:r>
            <a:r>
              <a:rPr lang="en-US" dirty="0" smtClean="0"/>
              <a:t>D</a:t>
            </a:r>
            <a:r>
              <a:rPr lang="ru-RU" dirty="0" smtClean="0"/>
              <a:t>1 } </a:t>
            </a:r>
          </a:p>
          <a:p>
            <a:endParaRPr lang="en-US" dirty="0" smtClean="0"/>
          </a:p>
          <a:p>
            <a:endParaRPr lang="en-US" dirty="0" smtClean="0"/>
          </a:p>
          <a:p>
            <a:r>
              <a:rPr lang="ru-RU" dirty="0" smtClean="0"/>
              <a:t>Ясно, что такой процесс понимания отдельного знака нетрудно смоделировать и реализовать в КС, мультиплицировав его на понимание целых знаковых синтагм. </a:t>
            </a: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Процесс генерации (</a:t>
            </a:r>
            <a:r>
              <a:rPr lang="ru-RU" b="1" dirty="0" err="1" smtClean="0"/>
              <a:t>автогенерации</a:t>
            </a:r>
            <a:r>
              <a:rPr lang="ru-RU" b="1" dirty="0" smtClean="0"/>
              <a:t>) элементарной единицы знания</a:t>
            </a:r>
            <a:endParaRPr lang="ru-RU" dirty="0"/>
          </a:p>
        </p:txBody>
      </p:sp>
      <p:sp>
        <p:nvSpPr>
          <p:cNvPr id="3" name="Содержимое 2"/>
          <p:cNvSpPr>
            <a:spLocks noGrp="1"/>
          </p:cNvSpPr>
          <p:nvPr>
            <p:ph sz="quarter" idx="1"/>
          </p:nvPr>
        </p:nvSpPr>
        <p:spPr/>
        <p:txBody>
          <a:bodyPr/>
          <a:lstStyle/>
          <a:p>
            <a:r>
              <a:rPr lang="ru-RU" dirty="0" smtClean="0"/>
              <a:t>Лежит в основе силлогизмов Аристотеля</a:t>
            </a:r>
          </a:p>
          <a:p>
            <a:r>
              <a:rPr lang="ru-RU" dirty="0" smtClean="0"/>
              <a:t>Если «Сократ – человек» и «Все люди смертны», то «Сократ – смертен». </a:t>
            </a:r>
          </a:p>
          <a:p>
            <a:r>
              <a:rPr lang="ru-RU" dirty="0" smtClean="0"/>
              <a:t>Важно заметить, что процесс содержит в себе </a:t>
            </a:r>
            <a:r>
              <a:rPr lang="ru-RU" dirty="0" err="1" smtClean="0"/>
              <a:t>подпроцесс</a:t>
            </a:r>
            <a:r>
              <a:rPr lang="ru-RU" dirty="0" smtClean="0"/>
              <a:t> знакового понимания	</a:t>
            </a:r>
          </a:p>
          <a:p>
            <a:pPr lvl="1"/>
            <a:r>
              <a:rPr lang="ru-RU" dirty="0" smtClean="0"/>
              <a:t>Первые два утверждения воспринимаются КС в процессе их знаковой обработки</a:t>
            </a:r>
          </a:p>
          <a:p>
            <a:pPr lvl="1"/>
            <a:r>
              <a:rPr lang="ru-RU" dirty="0" smtClean="0"/>
              <a:t>Его результатом явилось генерация нового знания - «Сократ смертен»</a:t>
            </a:r>
          </a:p>
          <a:p>
            <a:r>
              <a:rPr lang="ru-RU" dirty="0" smtClean="0"/>
              <a:t>Такой процессор легко может быть реализован на базе языка пролог</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Управление знаниями</a:t>
            </a:r>
            <a:endParaRPr lang="ru-RU" dirty="0"/>
          </a:p>
        </p:txBody>
      </p:sp>
      <p:sp>
        <p:nvSpPr>
          <p:cNvPr id="5" name="Текст 4"/>
          <p:cNvSpPr>
            <a:spLocks noGrp="1"/>
          </p:cNvSpPr>
          <p:nvPr>
            <p:ph type="body" idx="1"/>
          </p:nvPr>
        </p:nvSpPr>
        <p:spPr/>
        <p:txBody>
          <a:bodyPr/>
          <a:lstStyle/>
          <a:p>
            <a:r>
              <a:rPr lang="ru-RU" dirty="0" smtClean="0"/>
              <a:t>Основные понятия</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Процесс генерации (</a:t>
            </a:r>
            <a:r>
              <a:rPr lang="ru-RU" b="1" dirty="0" err="1" smtClean="0"/>
              <a:t>автогенерации</a:t>
            </a:r>
            <a:r>
              <a:rPr lang="ru-RU" b="1" dirty="0" smtClean="0"/>
              <a:t>) элементарной единицы знания</a:t>
            </a:r>
            <a:endParaRPr lang="ru-RU" dirty="0"/>
          </a:p>
        </p:txBody>
      </p:sp>
      <p:sp>
        <p:nvSpPr>
          <p:cNvPr id="3" name="Содержимое 2"/>
          <p:cNvSpPr>
            <a:spLocks noGrp="1"/>
          </p:cNvSpPr>
          <p:nvPr>
            <p:ph sz="quarter" idx="1"/>
          </p:nvPr>
        </p:nvSpPr>
        <p:spPr/>
        <p:txBody>
          <a:bodyPr/>
          <a:lstStyle/>
          <a:p>
            <a:r>
              <a:rPr lang="ru-RU" sz="2000" dirty="0" smtClean="0"/>
              <a:t>Если в КС </a:t>
            </a:r>
            <a:r>
              <a:rPr lang="ru-RU" sz="2000" dirty="0" smtClean="0"/>
              <a:t>содержатся  знания(</a:t>
            </a:r>
            <a:r>
              <a:rPr lang="en-US" sz="2000" dirty="0" smtClean="0"/>
              <a:t>S</a:t>
            </a:r>
            <a:r>
              <a:rPr lang="ru-RU" sz="2000" dirty="0" smtClean="0"/>
              <a:t>), которые могут быть обработаны ее когнитивным процессором К, то при знаковом понимании следующей порции информации </a:t>
            </a:r>
            <a:r>
              <a:rPr lang="en-US" sz="2000" dirty="0" smtClean="0"/>
              <a:t>I</a:t>
            </a:r>
            <a:r>
              <a:rPr lang="ru-RU" sz="2000" dirty="0" smtClean="0"/>
              <a:t>, эта структура должна быть воспринята, понята и записана в ее базу знаний.</a:t>
            </a:r>
            <a:endParaRPr lang="en-US" sz="2000" dirty="0" smtClean="0"/>
          </a:p>
          <a:p>
            <a:pPr algn="ctr">
              <a:buNone/>
            </a:pPr>
            <a:r>
              <a:rPr lang="en-US" dirty="0" smtClean="0"/>
              <a:t>K</a:t>
            </a:r>
            <a:r>
              <a:rPr lang="ru-RU" dirty="0" smtClean="0"/>
              <a:t>(</a:t>
            </a:r>
            <a:r>
              <a:rPr lang="en-US" dirty="0" smtClean="0"/>
              <a:t>S</a:t>
            </a:r>
            <a:r>
              <a:rPr lang="ru-RU" dirty="0" smtClean="0"/>
              <a:t>) + </a:t>
            </a:r>
            <a:r>
              <a:rPr lang="en-US" dirty="0" smtClean="0"/>
              <a:t>I</a:t>
            </a:r>
            <a:r>
              <a:rPr lang="ru-RU" dirty="0" smtClean="0"/>
              <a:t> = </a:t>
            </a:r>
            <a:r>
              <a:rPr lang="en-US" dirty="0" smtClean="0"/>
              <a:t>K</a:t>
            </a:r>
            <a:r>
              <a:rPr lang="ru-RU" dirty="0" smtClean="0"/>
              <a:t>(</a:t>
            </a:r>
            <a:r>
              <a:rPr lang="en-US" dirty="0" smtClean="0"/>
              <a:t>S</a:t>
            </a:r>
            <a:r>
              <a:rPr lang="ru-RU" dirty="0" smtClean="0"/>
              <a:t> + </a:t>
            </a:r>
            <a:r>
              <a:rPr lang="en-US" dirty="0" smtClean="0"/>
              <a:t>S</a:t>
            </a:r>
            <a:r>
              <a:rPr lang="ru-RU" dirty="0" smtClean="0"/>
              <a:t>1)</a:t>
            </a:r>
          </a:p>
          <a:p>
            <a:r>
              <a:rPr lang="ru-RU" dirty="0" smtClean="0"/>
              <a:t>Однако </a:t>
            </a:r>
          </a:p>
          <a:p>
            <a:pPr lvl="1"/>
            <a:r>
              <a:rPr lang="ru-RU" dirty="0" smtClean="0"/>
              <a:t>Не вся информация может быть воспринята и обработана</a:t>
            </a:r>
          </a:p>
          <a:p>
            <a:pPr lvl="1"/>
            <a:r>
              <a:rPr lang="ru-RU" dirty="0" smtClean="0"/>
              <a:t>База знаний не всегда аддитивна</a:t>
            </a:r>
          </a:p>
          <a:p>
            <a:pPr lvl="1"/>
            <a:r>
              <a:rPr lang="ru-RU" dirty="0" smtClean="0"/>
              <a:t>Может измениться и сам процессор</a:t>
            </a:r>
          </a:p>
          <a:p>
            <a:pPr algn="ctr">
              <a:buNone/>
            </a:pPr>
            <a:r>
              <a:rPr lang="en-US" dirty="0" smtClean="0"/>
              <a:t>K</a:t>
            </a:r>
            <a:r>
              <a:rPr lang="ru-RU" dirty="0" smtClean="0"/>
              <a:t>(</a:t>
            </a:r>
            <a:r>
              <a:rPr lang="en-US" dirty="0" smtClean="0"/>
              <a:t>S</a:t>
            </a:r>
            <a:r>
              <a:rPr lang="ru-RU" dirty="0" smtClean="0"/>
              <a:t>) + </a:t>
            </a:r>
            <a:r>
              <a:rPr lang="en-US" dirty="0" smtClean="0"/>
              <a:t>I</a:t>
            </a:r>
            <a:r>
              <a:rPr lang="ru-RU" dirty="0" smtClean="0"/>
              <a:t>1 + </a:t>
            </a:r>
            <a:r>
              <a:rPr lang="en-US" dirty="0" smtClean="0"/>
              <a:t>I</a:t>
            </a:r>
            <a:r>
              <a:rPr lang="ru-RU" dirty="0" smtClean="0"/>
              <a:t>2  = </a:t>
            </a:r>
            <a:r>
              <a:rPr lang="en-US" dirty="0" smtClean="0"/>
              <a:t>K</a:t>
            </a:r>
            <a:r>
              <a:rPr lang="ru-RU" dirty="0" smtClean="0"/>
              <a:t>1(</a:t>
            </a:r>
            <a:r>
              <a:rPr lang="en-US" dirty="0" smtClean="0"/>
              <a:t>S</a:t>
            </a:r>
            <a:r>
              <a:rPr lang="ru-RU" dirty="0" smtClean="0"/>
              <a:t>1)</a:t>
            </a:r>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Экспертные системы</a:t>
            </a:r>
            <a:endParaRPr lang="ru-RU" dirty="0"/>
          </a:p>
        </p:txBody>
      </p:sp>
      <p:sp>
        <p:nvSpPr>
          <p:cNvPr id="3" name="Текст 2"/>
          <p:cNvSpPr>
            <a:spLocks noGrp="1"/>
          </p:cNvSpPr>
          <p:nvPr>
            <p:ph type="body" idx="1"/>
          </p:nvPr>
        </p:nvSpPr>
        <p:spPr/>
        <p:txBody>
          <a:bodyPr/>
          <a:lstStyle/>
          <a:p>
            <a:endParaRPr 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Определения</a:t>
            </a:r>
            <a:r>
              <a:rPr lang="en-US" dirty="0" smtClean="0"/>
              <a:t> ЭС</a:t>
            </a:r>
            <a:endParaRPr lang="ru-RU" dirty="0"/>
          </a:p>
        </p:txBody>
      </p:sp>
      <p:sp>
        <p:nvSpPr>
          <p:cNvPr id="3" name="Содержимое 2"/>
          <p:cNvSpPr>
            <a:spLocks noGrp="1"/>
          </p:cNvSpPr>
          <p:nvPr>
            <p:ph sz="quarter" idx="1"/>
          </p:nvPr>
        </p:nvSpPr>
        <p:spPr/>
        <p:txBody>
          <a:bodyPr/>
          <a:lstStyle/>
          <a:p>
            <a:r>
              <a:rPr lang="ru-RU" dirty="0" smtClean="0"/>
              <a:t>КС, способная для пользователя заменить эксперта в определенной предметной области</a:t>
            </a:r>
          </a:p>
          <a:p>
            <a:pPr lvl="1"/>
            <a:r>
              <a:rPr lang="ru-RU" dirty="0" smtClean="0"/>
              <a:t>Однако под это определение для человека, который не умеет считать подпадает даже калькулятор</a:t>
            </a:r>
          </a:p>
          <a:p>
            <a:r>
              <a:rPr lang="ru-RU" dirty="0" smtClean="0"/>
              <a:t>КС, способная производить обработку знаний для решения своих экспертных задач</a:t>
            </a:r>
          </a:p>
          <a:p>
            <a:pPr lvl="1"/>
            <a:r>
              <a:rPr lang="ru-RU" dirty="0" smtClean="0"/>
              <a:t>Например, простейшая КС, способная обрабатывать знания в форме предикатов</a:t>
            </a: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Краткий</a:t>
            </a:r>
            <a:r>
              <a:rPr lang="en-US" dirty="0" smtClean="0"/>
              <a:t> </a:t>
            </a:r>
            <a:r>
              <a:rPr lang="en-US" dirty="0" err="1" smtClean="0"/>
              <a:t>обзор</a:t>
            </a:r>
            <a:r>
              <a:rPr lang="en-US" dirty="0" smtClean="0"/>
              <a:t> </a:t>
            </a:r>
            <a:r>
              <a:rPr lang="en-US" dirty="0" err="1" smtClean="0"/>
              <a:t>области</a:t>
            </a:r>
            <a:r>
              <a:rPr lang="en-US" dirty="0" smtClean="0"/>
              <a:t> </a:t>
            </a:r>
            <a:r>
              <a:rPr lang="en-US" dirty="0" err="1" smtClean="0"/>
              <a:t>экспертных</a:t>
            </a:r>
            <a:r>
              <a:rPr lang="en-US" dirty="0" smtClean="0"/>
              <a:t> </a:t>
            </a:r>
            <a:r>
              <a:rPr lang="en-US" dirty="0" err="1" smtClean="0"/>
              <a:t>систем</a:t>
            </a:r>
            <a:endParaRPr lang="ru-RU" dirty="0"/>
          </a:p>
        </p:txBody>
      </p:sp>
      <p:sp>
        <p:nvSpPr>
          <p:cNvPr id="3" name="Содержимое 2"/>
          <p:cNvSpPr>
            <a:spLocks noGrp="1"/>
          </p:cNvSpPr>
          <p:nvPr>
            <p:ph sz="quarter" idx="1"/>
          </p:nvPr>
        </p:nvSpPr>
        <p:spPr/>
        <p:txBody>
          <a:bodyPr/>
          <a:lstStyle/>
          <a:p>
            <a:r>
              <a:rPr lang="en-US" dirty="0" err="1" smtClean="0"/>
              <a:t>Предметом</a:t>
            </a:r>
            <a:r>
              <a:rPr lang="en-US" dirty="0" smtClean="0"/>
              <a:t> </a:t>
            </a:r>
            <a:r>
              <a:rPr lang="en-US" dirty="0" err="1" smtClean="0"/>
              <a:t>теории</a:t>
            </a:r>
            <a:r>
              <a:rPr lang="en-US" dirty="0" smtClean="0"/>
              <a:t> </a:t>
            </a:r>
            <a:r>
              <a:rPr lang="en-US" dirty="0" err="1" smtClean="0"/>
              <a:t>экспертных</a:t>
            </a:r>
            <a:r>
              <a:rPr lang="en-US" dirty="0" smtClean="0"/>
              <a:t> </a:t>
            </a:r>
            <a:r>
              <a:rPr lang="en-US" dirty="0" err="1" smtClean="0"/>
              <a:t>систем</a:t>
            </a:r>
            <a:r>
              <a:rPr lang="en-US" dirty="0" smtClean="0"/>
              <a:t> </a:t>
            </a:r>
            <a:r>
              <a:rPr lang="en-US" dirty="0" err="1" smtClean="0"/>
              <a:t>служат</a:t>
            </a:r>
            <a:r>
              <a:rPr lang="en-US" dirty="0" smtClean="0"/>
              <a:t> </a:t>
            </a:r>
            <a:r>
              <a:rPr lang="en-US" dirty="0" err="1" smtClean="0"/>
              <a:t>методы</a:t>
            </a:r>
            <a:r>
              <a:rPr lang="en-US" dirty="0" smtClean="0"/>
              <a:t> и </a:t>
            </a:r>
            <a:r>
              <a:rPr lang="en-US" dirty="0" err="1" smtClean="0"/>
              <a:t>приемы</a:t>
            </a:r>
            <a:r>
              <a:rPr lang="en-US" dirty="0" smtClean="0"/>
              <a:t> </a:t>
            </a:r>
            <a:r>
              <a:rPr lang="en-US" dirty="0" err="1" smtClean="0"/>
              <a:t>конструирования</a:t>
            </a:r>
            <a:r>
              <a:rPr lang="en-US" dirty="0" smtClean="0"/>
              <a:t> </a:t>
            </a:r>
            <a:r>
              <a:rPr lang="en-US" dirty="0" err="1" smtClean="0"/>
              <a:t>человеко-машинных</a:t>
            </a:r>
            <a:r>
              <a:rPr lang="en-US" dirty="0" smtClean="0"/>
              <a:t> </a:t>
            </a:r>
            <a:r>
              <a:rPr lang="en-US" dirty="0" err="1" smtClean="0"/>
              <a:t>систем</a:t>
            </a:r>
            <a:r>
              <a:rPr lang="en-US" dirty="0" smtClean="0"/>
              <a:t>, </a:t>
            </a:r>
            <a:r>
              <a:rPr lang="en-US" dirty="0" err="1" smtClean="0"/>
              <a:t>компетентных</a:t>
            </a:r>
            <a:r>
              <a:rPr lang="en-US" dirty="0" smtClean="0"/>
              <a:t> в </a:t>
            </a:r>
            <a:r>
              <a:rPr lang="en-US" dirty="0" err="1" smtClean="0"/>
              <a:t>некоторой</a:t>
            </a:r>
            <a:r>
              <a:rPr lang="en-US" dirty="0" smtClean="0"/>
              <a:t> </a:t>
            </a:r>
            <a:r>
              <a:rPr lang="en-US" dirty="0" err="1" smtClean="0"/>
              <a:t>узкоспециальной</a:t>
            </a:r>
            <a:r>
              <a:rPr lang="en-US" dirty="0" smtClean="0"/>
              <a:t> </a:t>
            </a:r>
            <a:r>
              <a:rPr lang="en-US" dirty="0" err="1" smtClean="0"/>
              <a:t>области</a:t>
            </a:r>
            <a:endParaRPr lang="ru-RU" dirty="0" smtClean="0"/>
          </a:p>
          <a:p>
            <a:r>
              <a:rPr lang="ru-RU" sz="1800" dirty="0" smtClean="0"/>
              <a:t>При разработке первых ЭС считалось, что </a:t>
            </a:r>
            <a:r>
              <a:rPr lang="en-US" sz="1800" dirty="0" err="1" smtClean="0"/>
              <a:t>немногочисленные</a:t>
            </a:r>
            <a:r>
              <a:rPr lang="en-US" sz="1800" dirty="0" smtClean="0"/>
              <a:t> </a:t>
            </a:r>
            <a:r>
              <a:rPr lang="en-US" sz="1800" dirty="0" err="1" smtClean="0"/>
              <a:t>законы</a:t>
            </a:r>
            <a:r>
              <a:rPr lang="en-US" sz="1800" dirty="0" smtClean="0"/>
              <a:t> </a:t>
            </a:r>
            <a:r>
              <a:rPr lang="en-US" sz="1800" dirty="0" err="1" smtClean="0"/>
              <a:t>логических</a:t>
            </a:r>
            <a:r>
              <a:rPr lang="en-US" sz="1800" dirty="0" smtClean="0"/>
              <a:t> </a:t>
            </a:r>
            <a:r>
              <a:rPr lang="en-US" sz="1800" dirty="0" err="1" smtClean="0"/>
              <a:t>рассуждений</a:t>
            </a:r>
            <a:r>
              <a:rPr lang="en-US" sz="1800" dirty="0" smtClean="0"/>
              <a:t> в </a:t>
            </a:r>
            <a:r>
              <a:rPr lang="en-US" sz="1800" dirty="0" err="1" smtClean="0"/>
              <a:t>сочетании</a:t>
            </a:r>
            <a:r>
              <a:rPr lang="en-US" sz="1800" dirty="0" smtClean="0"/>
              <a:t> с </a:t>
            </a:r>
            <a:r>
              <a:rPr lang="en-US" sz="1800" dirty="0" err="1" smtClean="0"/>
              <a:t>мощными</a:t>
            </a:r>
            <a:r>
              <a:rPr lang="en-US" sz="1800" dirty="0" smtClean="0"/>
              <a:t> </a:t>
            </a:r>
            <a:r>
              <a:rPr lang="en-US" sz="1800" dirty="0" err="1" smtClean="0"/>
              <a:t>вычислительными</a:t>
            </a:r>
            <a:r>
              <a:rPr lang="en-US" sz="1800" dirty="0" smtClean="0"/>
              <a:t> </a:t>
            </a:r>
            <a:r>
              <a:rPr lang="en-US" sz="1800" dirty="0" err="1" smtClean="0"/>
              <a:t>машинами</a:t>
            </a:r>
            <a:r>
              <a:rPr lang="en-US" sz="1800" dirty="0" smtClean="0"/>
              <a:t> </a:t>
            </a:r>
            <a:r>
              <a:rPr lang="en-US" sz="1800" dirty="0" err="1" smtClean="0"/>
              <a:t>позволят</a:t>
            </a:r>
            <a:r>
              <a:rPr lang="en-US" sz="1800" dirty="0" smtClean="0"/>
              <a:t> </a:t>
            </a:r>
            <a:r>
              <a:rPr lang="en-US" sz="1800" dirty="0" err="1" smtClean="0"/>
              <a:t>работать</a:t>
            </a:r>
            <a:r>
              <a:rPr lang="en-US" sz="1800" dirty="0" smtClean="0"/>
              <a:t> </a:t>
            </a:r>
            <a:r>
              <a:rPr lang="en-US" sz="1800" dirty="0" err="1" smtClean="0"/>
              <a:t>на</a:t>
            </a:r>
            <a:r>
              <a:rPr lang="en-US" sz="1800" dirty="0" smtClean="0"/>
              <a:t> </a:t>
            </a:r>
            <a:r>
              <a:rPr lang="en-US" sz="1800" dirty="0" err="1" smtClean="0"/>
              <a:t>уровне</a:t>
            </a:r>
            <a:r>
              <a:rPr lang="en-US" sz="1800" dirty="0" smtClean="0"/>
              <a:t> </a:t>
            </a:r>
            <a:r>
              <a:rPr lang="en-US" sz="1800" dirty="0" err="1" smtClean="0"/>
              <a:t>эксперта</a:t>
            </a:r>
            <a:r>
              <a:rPr lang="en-US" sz="1800" dirty="0" smtClean="0"/>
              <a:t> и </a:t>
            </a:r>
            <a:r>
              <a:rPr lang="en-US" sz="1800" dirty="0" err="1" smtClean="0"/>
              <a:t>даже</a:t>
            </a:r>
            <a:r>
              <a:rPr lang="en-US" sz="1800" dirty="0" smtClean="0"/>
              <a:t> </a:t>
            </a:r>
            <a:r>
              <a:rPr lang="en-US" sz="1800" dirty="0" err="1" smtClean="0"/>
              <a:t>превзойти</a:t>
            </a:r>
            <a:r>
              <a:rPr lang="en-US" sz="1800" dirty="0" smtClean="0"/>
              <a:t> </a:t>
            </a:r>
            <a:r>
              <a:rPr lang="en-US" sz="1800" dirty="0" err="1" smtClean="0"/>
              <a:t>человеческие</a:t>
            </a:r>
            <a:r>
              <a:rPr lang="en-US" sz="1800" dirty="0" smtClean="0"/>
              <a:t> </a:t>
            </a:r>
            <a:r>
              <a:rPr lang="en-US" sz="1800" dirty="0" err="1" smtClean="0"/>
              <a:t>возможности</a:t>
            </a:r>
            <a:endParaRPr lang="ru-RU" sz="1800" dirty="0" smtClean="0"/>
          </a:p>
          <a:p>
            <a:r>
              <a:rPr lang="ru-RU" sz="1800" dirty="0" smtClean="0"/>
              <a:t>Следующее поколение ЭС ставило знания на центральное место. </a:t>
            </a:r>
          </a:p>
          <a:p>
            <a:r>
              <a:rPr lang="ru-RU" sz="2000" dirty="0" smtClean="0"/>
              <a:t>З</a:t>
            </a:r>
            <a:r>
              <a:rPr lang="en-US" sz="2000" dirty="0" err="1" smtClean="0"/>
              <a:t>нания</a:t>
            </a:r>
            <a:r>
              <a:rPr lang="en-US" sz="2000" dirty="0" smtClean="0"/>
              <a:t> </a:t>
            </a:r>
            <a:r>
              <a:rPr lang="en-US" sz="2000" dirty="0" err="1" smtClean="0"/>
              <a:t>эксперта</a:t>
            </a:r>
            <a:r>
              <a:rPr lang="en-US" sz="2000" dirty="0" smtClean="0"/>
              <a:t> </a:t>
            </a:r>
            <a:r>
              <a:rPr lang="en-US" sz="2000" dirty="0" err="1" smtClean="0"/>
              <a:t>являются</a:t>
            </a:r>
            <a:r>
              <a:rPr lang="en-US" sz="2000" dirty="0" smtClean="0"/>
              <a:t> </a:t>
            </a:r>
            <a:r>
              <a:rPr lang="en-US" sz="2000" dirty="0" err="1" smtClean="0"/>
              <a:t>решающими</a:t>
            </a:r>
            <a:r>
              <a:rPr lang="en-US" sz="2000" dirty="0" smtClean="0"/>
              <a:t> </a:t>
            </a:r>
            <a:r>
              <a:rPr lang="en-US" sz="2000" dirty="0" err="1" smtClean="0"/>
              <a:t>для</a:t>
            </a:r>
            <a:r>
              <a:rPr lang="en-US" sz="2000" dirty="0" smtClean="0"/>
              <a:t> </a:t>
            </a:r>
            <a:r>
              <a:rPr lang="en-US" sz="2000" dirty="0" err="1" smtClean="0"/>
              <a:t>высококвалифицированной</a:t>
            </a:r>
            <a:r>
              <a:rPr lang="en-US" sz="2000" dirty="0" smtClean="0"/>
              <a:t> </a:t>
            </a:r>
            <a:r>
              <a:rPr lang="en-US" sz="2000" dirty="0" err="1" smtClean="0"/>
              <a:t>деятельности</a:t>
            </a:r>
            <a:r>
              <a:rPr lang="en-US" sz="2000" dirty="0" smtClean="0"/>
              <a:t>, </a:t>
            </a:r>
            <a:r>
              <a:rPr lang="en-US" sz="2000" dirty="0" err="1" smtClean="0"/>
              <a:t>тогда</a:t>
            </a:r>
            <a:r>
              <a:rPr lang="en-US" sz="2000" dirty="0" smtClean="0"/>
              <a:t> </a:t>
            </a:r>
            <a:r>
              <a:rPr lang="en-US" sz="2000" dirty="0" err="1" smtClean="0"/>
              <a:t>как</a:t>
            </a:r>
            <a:r>
              <a:rPr lang="en-US" sz="2000" dirty="0" smtClean="0"/>
              <a:t> </a:t>
            </a:r>
            <a:r>
              <a:rPr lang="en-US" sz="2000" dirty="0" err="1" smtClean="0"/>
              <a:t>представление</a:t>
            </a:r>
            <a:r>
              <a:rPr lang="en-US" sz="2000" dirty="0" smtClean="0"/>
              <a:t> </a:t>
            </a:r>
            <a:r>
              <a:rPr lang="en-US" sz="2000" dirty="0" err="1" smtClean="0"/>
              <a:t>знаний</a:t>
            </a:r>
            <a:r>
              <a:rPr lang="en-US" sz="2000" dirty="0" smtClean="0"/>
              <a:t> и </a:t>
            </a:r>
            <a:r>
              <a:rPr lang="en-US" sz="2000" dirty="0" err="1" smtClean="0"/>
              <a:t>схемы</a:t>
            </a:r>
            <a:r>
              <a:rPr lang="en-US" sz="2000" dirty="0" smtClean="0"/>
              <a:t> </a:t>
            </a:r>
            <a:r>
              <a:rPr lang="en-US" sz="2000" dirty="0" err="1" smtClean="0"/>
              <a:t>логического</a:t>
            </a:r>
            <a:r>
              <a:rPr lang="en-US" sz="2000" dirty="0" smtClean="0"/>
              <a:t> </a:t>
            </a:r>
            <a:r>
              <a:rPr lang="en-US" sz="2000" dirty="0" err="1" smtClean="0"/>
              <a:t>вывода</a:t>
            </a:r>
            <a:r>
              <a:rPr lang="en-US" sz="2000" dirty="0" smtClean="0"/>
              <a:t> </a:t>
            </a:r>
            <a:r>
              <a:rPr lang="en-US" sz="2000" dirty="0" err="1" smtClean="0"/>
              <a:t>служат</a:t>
            </a:r>
            <a:r>
              <a:rPr lang="en-US" sz="2000" dirty="0" smtClean="0"/>
              <a:t> </a:t>
            </a:r>
            <a:r>
              <a:rPr lang="en-US" sz="2000" dirty="0" err="1" smtClean="0"/>
              <a:t>механизмами</a:t>
            </a:r>
            <a:r>
              <a:rPr lang="en-US" sz="2000" dirty="0" smtClean="0"/>
              <a:t>, </a:t>
            </a:r>
            <a:r>
              <a:rPr lang="en-US" sz="2000" dirty="0" err="1" smtClean="0"/>
              <a:t>позволяющими</a:t>
            </a:r>
            <a:r>
              <a:rPr lang="en-US" sz="2000" dirty="0" smtClean="0"/>
              <a:t> </a:t>
            </a:r>
            <a:r>
              <a:rPr lang="en-US" sz="2000" dirty="0" err="1" smtClean="0"/>
              <a:t>их</a:t>
            </a:r>
            <a:r>
              <a:rPr lang="en-US" sz="2000" dirty="0" smtClean="0"/>
              <a:t> </a:t>
            </a:r>
            <a:r>
              <a:rPr lang="en-US" sz="2000" dirty="0" err="1" smtClean="0"/>
              <a:t>использовать</a:t>
            </a:r>
            <a:r>
              <a:rPr lang="en-US" sz="2000" dirty="0" smtClean="0"/>
              <a:t>.</a:t>
            </a:r>
            <a:endParaRPr lang="ru-RU"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Инженерия</a:t>
            </a:r>
            <a:r>
              <a:rPr lang="en-US" dirty="0" smtClean="0"/>
              <a:t> </a:t>
            </a:r>
            <a:r>
              <a:rPr lang="en-US" dirty="0" err="1" smtClean="0"/>
              <a:t>знаний</a:t>
            </a:r>
            <a:endParaRPr lang="ru-RU" dirty="0"/>
          </a:p>
        </p:txBody>
      </p:sp>
      <p:sp>
        <p:nvSpPr>
          <p:cNvPr id="3" name="Содержимое 2"/>
          <p:cNvSpPr>
            <a:spLocks noGrp="1"/>
          </p:cNvSpPr>
          <p:nvPr>
            <p:ph sz="quarter" idx="1"/>
          </p:nvPr>
        </p:nvSpPr>
        <p:spPr/>
        <p:txBody>
          <a:bodyPr/>
          <a:lstStyle/>
          <a:p>
            <a:r>
              <a:rPr lang="ru-RU" dirty="0" smtClean="0"/>
              <a:t>Инженерия знаний – сочетание научных, </a:t>
            </a:r>
            <a:r>
              <a:rPr lang="ru-RU" dirty="0" err="1" smtClean="0"/>
              <a:t>техничских</a:t>
            </a:r>
            <a:r>
              <a:rPr lang="ru-RU" dirty="0" smtClean="0"/>
              <a:t> и методологических аспектов.</a:t>
            </a:r>
          </a:p>
          <a:p>
            <a:r>
              <a:rPr lang="ru-RU" dirty="0" smtClean="0"/>
              <a:t>Р</a:t>
            </a:r>
            <a:r>
              <a:rPr lang="en-US" dirty="0" err="1" smtClean="0"/>
              <a:t>абота</a:t>
            </a:r>
            <a:r>
              <a:rPr lang="en-US" dirty="0" smtClean="0"/>
              <a:t> </a:t>
            </a:r>
            <a:r>
              <a:rPr lang="en-US" dirty="0" err="1" smtClean="0"/>
              <a:t>на</a:t>
            </a:r>
            <a:r>
              <a:rPr lang="en-US" dirty="0" smtClean="0"/>
              <a:t> </a:t>
            </a:r>
            <a:r>
              <a:rPr lang="en-US" dirty="0" err="1" smtClean="0"/>
              <a:t>уровне</a:t>
            </a:r>
            <a:r>
              <a:rPr lang="en-US" dirty="0" smtClean="0"/>
              <a:t> </a:t>
            </a:r>
            <a:r>
              <a:rPr lang="en-US" dirty="0" err="1" smtClean="0"/>
              <a:t>хорошего</a:t>
            </a:r>
            <a:r>
              <a:rPr lang="en-US" dirty="0" smtClean="0"/>
              <a:t> </a:t>
            </a:r>
            <a:r>
              <a:rPr lang="en-US" dirty="0" err="1" smtClean="0"/>
              <a:t>эксперта</a:t>
            </a:r>
            <a:r>
              <a:rPr lang="en-US" dirty="0" smtClean="0"/>
              <a:t> </a:t>
            </a:r>
            <a:r>
              <a:rPr lang="en-US" dirty="0" err="1" smtClean="0"/>
              <a:t>редко</a:t>
            </a:r>
            <a:r>
              <a:rPr lang="en-US" dirty="0" smtClean="0"/>
              <a:t> </a:t>
            </a:r>
            <a:r>
              <a:rPr lang="en-US" dirty="0" err="1" smtClean="0"/>
              <a:t>может</a:t>
            </a:r>
            <a:r>
              <a:rPr lang="en-US" dirty="0" smtClean="0"/>
              <a:t> </a:t>
            </a:r>
            <a:r>
              <a:rPr lang="en-US" dirty="0" err="1" smtClean="0"/>
              <a:t>быть</a:t>
            </a:r>
            <a:r>
              <a:rPr lang="en-US" dirty="0" smtClean="0"/>
              <a:t> </a:t>
            </a:r>
            <a:r>
              <a:rPr lang="en-US" dirty="0" err="1" smtClean="0"/>
              <a:t>сведена</a:t>
            </a:r>
            <a:r>
              <a:rPr lang="en-US" dirty="0" smtClean="0"/>
              <a:t> к </a:t>
            </a:r>
            <a:r>
              <a:rPr lang="en-US" dirty="0" err="1" smtClean="0"/>
              <a:t>некоторому</a:t>
            </a:r>
            <a:r>
              <a:rPr lang="en-US" dirty="0" smtClean="0"/>
              <a:t> </a:t>
            </a:r>
            <a:r>
              <a:rPr lang="en-US" dirty="0" err="1" smtClean="0"/>
              <a:t>строгому</a:t>
            </a:r>
            <a:r>
              <a:rPr lang="en-US" dirty="0" smtClean="0"/>
              <a:t> </a:t>
            </a:r>
            <a:r>
              <a:rPr lang="en-US" dirty="0" err="1" smtClean="0"/>
              <a:t>алгоритмическому</a:t>
            </a:r>
            <a:r>
              <a:rPr lang="en-US" dirty="0" smtClean="0"/>
              <a:t> </a:t>
            </a:r>
            <a:r>
              <a:rPr lang="en-US" dirty="0" err="1" smtClean="0"/>
              <a:t>процессу</a:t>
            </a:r>
            <a:r>
              <a:rPr lang="en-US" dirty="0" smtClean="0"/>
              <a:t>, </a:t>
            </a:r>
            <a:r>
              <a:rPr lang="en-US" dirty="0" err="1" smtClean="0"/>
              <a:t>но</a:t>
            </a:r>
            <a:r>
              <a:rPr lang="en-US" dirty="0" smtClean="0"/>
              <a:t>, </a:t>
            </a:r>
            <a:r>
              <a:rPr lang="en-US" dirty="0" err="1" smtClean="0"/>
              <a:t>тем</a:t>
            </a:r>
            <a:r>
              <a:rPr lang="en-US" dirty="0" smtClean="0"/>
              <a:t> </a:t>
            </a:r>
            <a:r>
              <a:rPr lang="en-US" dirty="0" err="1" smtClean="0"/>
              <a:t>не</a:t>
            </a:r>
            <a:r>
              <a:rPr lang="en-US" dirty="0" smtClean="0"/>
              <a:t> </a:t>
            </a:r>
            <a:r>
              <a:rPr lang="en-US" dirty="0" err="1" smtClean="0"/>
              <a:t>менее</a:t>
            </a:r>
            <a:r>
              <a:rPr lang="en-US" dirty="0" smtClean="0"/>
              <a:t>, </a:t>
            </a:r>
            <a:r>
              <a:rPr lang="en-US" dirty="0" err="1" smtClean="0"/>
              <a:t>такая</a:t>
            </a:r>
            <a:r>
              <a:rPr lang="en-US" dirty="0" smtClean="0"/>
              <a:t> </a:t>
            </a:r>
            <a:r>
              <a:rPr lang="en-US" dirty="0" err="1" smtClean="0"/>
              <a:t>деятельность</a:t>
            </a:r>
            <a:r>
              <a:rPr lang="en-US" dirty="0" smtClean="0"/>
              <a:t> </a:t>
            </a:r>
            <a:r>
              <a:rPr lang="en-US" dirty="0" err="1" smtClean="0"/>
              <a:t>поддается</a:t>
            </a:r>
            <a:r>
              <a:rPr lang="en-US" dirty="0" smtClean="0"/>
              <a:t> </a:t>
            </a:r>
            <a:r>
              <a:rPr lang="en-US" dirty="0" err="1" smtClean="0"/>
              <a:t>компьютеризации</a:t>
            </a:r>
            <a:r>
              <a:rPr lang="en-US" dirty="0" smtClean="0"/>
              <a:t>. </a:t>
            </a:r>
            <a:endParaRPr lang="ru-RU" dirty="0" smtClean="0"/>
          </a:p>
          <a:p>
            <a:r>
              <a:rPr lang="en-US" dirty="0" err="1" smtClean="0"/>
              <a:t>Выявление</a:t>
            </a:r>
            <a:r>
              <a:rPr lang="en-US" dirty="0" smtClean="0"/>
              <a:t> </a:t>
            </a:r>
            <a:r>
              <a:rPr lang="en-US" dirty="0" err="1" smtClean="0"/>
              <a:t>знаний</a:t>
            </a:r>
            <a:r>
              <a:rPr lang="en-US" dirty="0" smtClean="0"/>
              <a:t> </a:t>
            </a:r>
            <a:r>
              <a:rPr lang="en-US" dirty="0" err="1" smtClean="0"/>
              <a:t>эксперта-специалиста</a:t>
            </a:r>
            <a:r>
              <a:rPr lang="en-US" dirty="0" smtClean="0"/>
              <a:t>, </a:t>
            </a:r>
            <a:r>
              <a:rPr lang="en-US" dirty="0" err="1" smtClean="0"/>
              <a:t>их</a:t>
            </a:r>
            <a:r>
              <a:rPr lang="en-US" dirty="0" smtClean="0"/>
              <a:t> </a:t>
            </a:r>
            <a:r>
              <a:rPr lang="en-US" dirty="0" err="1" smtClean="0"/>
              <a:t>четкая</a:t>
            </a:r>
            <a:r>
              <a:rPr lang="en-US" dirty="0" smtClean="0"/>
              <a:t> </a:t>
            </a:r>
            <a:r>
              <a:rPr lang="en-US" dirty="0" err="1" smtClean="0"/>
              <a:t>формулировка</a:t>
            </a:r>
            <a:r>
              <a:rPr lang="en-US" dirty="0" smtClean="0"/>
              <a:t> и </a:t>
            </a:r>
            <a:r>
              <a:rPr lang="en-US" dirty="0" err="1" smtClean="0"/>
              <a:t>внесение</a:t>
            </a:r>
            <a:r>
              <a:rPr lang="en-US" dirty="0" smtClean="0"/>
              <a:t> </a:t>
            </a:r>
            <a:r>
              <a:rPr lang="en-US" dirty="0" err="1" smtClean="0"/>
              <a:t>их</a:t>
            </a:r>
            <a:r>
              <a:rPr lang="en-US" dirty="0" smtClean="0"/>
              <a:t> в </a:t>
            </a:r>
            <a:r>
              <a:rPr lang="en-US" dirty="0" err="1" smtClean="0"/>
              <a:t>вычислительную</a:t>
            </a:r>
            <a:r>
              <a:rPr lang="en-US" dirty="0" smtClean="0"/>
              <a:t> </a:t>
            </a:r>
            <a:r>
              <a:rPr lang="en-US" dirty="0" err="1" smtClean="0"/>
              <a:t>машину</a:t>
            </a:r>
            <a:r>
              <a:rPr lang="en-US" dirty="0" smtClean="0"/>
              <a:t> </a:t>
            </a:r>
            <a:r>
              <a:rPr lang="en-US" dirty="0" err="1" smtClean="0"/>
              <a:t>составляют</a:t>
            </a:r>
            <a:r>
              <a:rPr lang="en-US" dirty="0" smtClean="0"/>
              <a:t> </a:t>
            </a:r>
            <a:r>
              <a:rPr lang="en-US" dirty="0" err="1" smtClean="0"/>
              <a:t>главные</a:t>
            </a:r>
            <a:r>
              <a:rPr lang="en-US" dirty="0" smtClean="0"/>
              <a:t> </a:t>
            </a:r>
            <a:r>
              <a:rPr lang="en-US" dirty="0" err="1" smtClean="0"/>
              <a:t>задачи</a:t>
            </a:r>
            <a:r>
              <a:rPr lang="en-US" dirty="0" smtClean="0"/>
              <a:t> в </a:t>
            </a:r>
            <a:r>
              <a:rPr lang="en-US" dirty="0" err="1" smtClean="0"/>
              <a:t>этой</a:t>
            </a:r>
            <a:r>
              <a:rPr lang="en-US" dirty="0" smtClean="0"/>
              <a:t> </a:t>
            </a:r>
            <a:r>
              <a:rPr lang="en-US" dirty="0" err="1" smtClean="0"/>
              <a:t>области</a:t>
            </a:r>
            <a:r>
              <a:rPr lang="ru-RU" dirty="0" smtClean="0"/>
              <a:t>.</a:t>
            </a:r>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Фундаментальные</a:t>
            </a:r>
            <a:r>
              <a:rPr lang="en-US" dirty="0" smtClean="0"/>
              <a:t> </a:t>
            </a:r>
            <a:r>
              <a:rPr lang="en-US" dirty="0" err="1" smtClean="0"/>
              <a:t>свойства</a:t>
            </a:r>
            <a:r>
              <a:rPr lang="en-US" dirty="0" smtClean="0"/>
              <a:t> </a:t>
            </a:r>
            <a:r>
              <a:rPr lang="en-US" dirty="0" err="1" smtClean="0"/>
              <a:t>экспертных</a:t>
            </a:r>
            <a:r>
              <a:rPr lang="en-US" dirty="0" smtClean="0"/>
              <a:t> </a:t>
            </a:r>
            <a:r>
              <a:rPr lang="en-US" dirty="0" err="1" smtClean="0"/>
              <a:t>систем</a:t>
            </a:r>
            <a:endParaRPr lang="ru-RU" dirty="0"/>
          </a:p>
        </p:txBody>
      </p:sp>
      <p:sp>
        <p:nvSpPr>
          <p:cNvPr id="3" name="Содержимое 2"/>
          <p:cNvSpPr>
            <a:spLocks noGrp="1"/>
          </p:cNvSpPr>
          <p:nvPr>
            <p:ph sz="quarter" idx="1"/>
          </p:nvPr>
        </p:nvSpPr>
        <p:spPr/>
        <p:txBody>
          <a:bodyPr/>
          <a:lstStyle/>
          <a:p>
            <a:r>
              <a:rPr lang="ru-RU" dirty="0" smtClean="0"/>
              <a:t>Несмотря на то, </a:t>
            </a:r>
            <a:r>
              <a:rPr lang="en-US" dirty="0" err="1" smtClean="0"/>
              <a:t>насколько</a:t>
            </a:r>
            <a:r>
              <a:rPr lang="en-US" dirty="0" smtClean="0"/>
              <a:t> </a:t>
            </a:r>
            <a:r>
              <a:rPr lang="en-US" dirty="0" err="1" smtClean="0"/>
              <a:t>быстро</a:t>
            </a:r>
            <a:r>
              <a:rPr lang="en-US" dirty="0" smtClean="0"/>
              <a:t> </a:t>
            </a:r>
            <a:r>
              <a:rPr lang="en-US" dirty="0" err="1" smtClean="0"/>
              <a:t>решается</a:t>
            </a:r>
            <a:r>
              <a:rPr lang="en-US" dirty="0" smtClean="0"/>
              <a:t> </a:t>
            </a:r>
            <a:r>
              <a:rPr lang="en-US" dirty="0" err="1" smtClean="0"/>
              <a:t>задача</a:t>
            </a:r>
            <a:r>
              <a:rPr lang="en-US" dirty="0" smtClean="0"/>
              <a:t>, </a:t>
            </a:r>
            <a:r>
              <a:rPr lang="en-US" dirty="0" err="1" smtClean="0"/>
              <a:t>никого</a:t>
            </a:r>
            <a:r>
              <a:rPr lang="en-US" dirty="0" smtClean="0"/>
              <a:t> </a:t>
            </a:r>
            <a:r>
              <a:rPr lang="en-US" dirty="0" err="1" smtClean="0"/>
              <a:t>не</a:t>
            </a:r>
            <a:r>
              <a:rPr lang="en-US" dirty="0" smtClean="0"/>
              <a:t> </a:t>
            </a:r>
            <a:r>
              <a:rPr lang="en-US" dirty="0" err="1" smtClean="0"/>
              <a:t>удовлетворит</a:t>
            </a:r>
            <a:r>
              <a:rPr lang="en-US" dirty="0" smtClean="0"/>
              <a:t>, </a:t>
            </a:r>
            <a:r>
              <a:rPr lang="en-US" dirty="0" err="1" smtClean="0"/>
              <a:t>если</a:t>
            </a:r>
            <a:r>
              <a:rPr lang="en-US" dirty="0" smtClean="0"/>
              <a:t> </a:t>
            </a:r>
            <a:r>
              <a:rPr lang="en-US" dirty="0" err="1" smtClean="0"/>
              <a:t>результат</a:t>
            </a:r>
            <a:r>
              <a:rPr lang="en-US" dirty="0" smtClean="0"/>
              <a:t> </a:t>
            </a:r>
            <a:r>
              <a:rPr lang="en-US" dirty="0" err="1" smtClean="0"/>
              <a:t>окажется</a:t>
            </a:r>
            <a:r>
              <a:rPr lang="en-US" dirty="0" smtClean="0"/>
              <a:t> </a:t>
            </a:r>
            <a:r>
              <a:rPr lang="en-US" dirty="0" err="1" smtClean="0"/>
              <a:t>неверным</a:t>
            </a:r>
            <a:r>
              <a:rPr lang="en-US" dirty="0" smtClean="0"/>
              <a:t> </a:t>
            </a:r>
            <a:r>
              <a:rPr lang="en-US" dirty="0" err="1" smtClean="0"/>
              <a:t>или</a:t>
            </a:r>
            <a:r>
              <a:rPr lang="en-US" dirty="0" smtClean="0"/>
              <a:t> </a:t>
            </a:r>
            <a:r>
              <a:rPr lang="en-US" dirty="0" err="1" smtClean="0"/>
              <a:t>неточным</a:t>
            </a:r>
            <a:endParaRPr lang="ru-RU" dirty="0" smtClean="0"/>
          </a:p>
          <a:p>
            <a:r>
              <a:rPr lang="ru-RU" dirty="0" smtClean="0"/>
              <a:t>Правила ЭС по сути своей являются эвристиками, т.е. вытекают из самых общих соображений</a:t>
            </a:r>
          </a:p>
          <a:p>
            <a:r>
              <a:rPr lang="ru-RU" dirty="0" smtClean="0"/>
              <a:t>ЭС часто касаются узких и высококвалифицированных областей</a:t>
            </a:r>
          </a:p>
          <a:p>
            <a:r>
              <a:rPr lang="ru-RU" dirty="0" smtClean="0"/>
              <a:t>ЭС должны иметь способность к объяснению</a:t>
            </a:r>
          </a:p>
          <a:p>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Типовая</a:t>
            </a:r>
            <a:r>
              <a:rPr lang="en-US" dirty="0" smtClean="0"/>
              <a:t> </a:t>
            </a:r>
            <a:r>
              <a:rPr lang="en-US" dirty="0" err="1" smtClean="0"/>
              <a:t>структура</a:t>
            </a:r>
            <a:r>
              <a:rPr lang="en-US" dirty="0" smtClean="0"/>
              <a:t> ЭС</a:t>
            </a:r>
            <a:endParaRPr lang="ru-RU" dirty="0"/>
          </a:p>
        </p:txBody>
      </p:sp>
      <p:sp>
        <p:nvSpPr>
          <p:cNvPr id="3" name="Содержимое 2"/>
          <p:cNvSpPr>
            <a:spLocks noGrp="1"/>
          </p:cNvSpPr>
          <p:nvPr>
            <p:ph sz="quarter" idx="1"/>
          </p:nvPr>
        </p:nvSpPr>
        <p:spPr/>
        <p:txBody>
          <a:bodyPr/>
          <a:lstStyle/>
          <a:p>
            <a:r>
              <a:rPr lang="ru-RU" dirty="0" smtClean="0"/>
              <a:t>Структура типовой ЭС в основном повторяет обобщенную схему системы обработки знаний.</a:t>
            </a:r>
          </a:p>
          <a:p>
            <a:pPr algn="ctr">
              <a:buNone/>
            </a:pPr>
            <a:r>
              <a:rPr lang="en-US" dirty="0" smtClean="0"/>
              <a:t>KP+KB</a:t>
            </a:r>
          </a:p>
          <a:p>
            <a:r>
              <a:rPr lang="ru-RU" dirty="0" smtClean="0"/>
              <a:t>Особенностью ЭС является присутствие блока объяснений</a:t>
            </a:r>
          </a:p>
          <a:p>
            <a:r>
              <a:rPr lang="en-US" dirty="0" smtClean="0"/>
              <a:t>KB </a:t>
            </a:r>
            <a:r>
              <a:rPr lang="ru-RU" dirty="0" smtClean="0"/>
              <a:t>ЭС должна быть заполнена и постоянно </a:t>
            </a:r>
            <a:r>
              <a:rPr lang="ru-RU" dirty="0" err="1" smtClean="0"/>
              <a:t>обновлятся</a:t>
            </a:r>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Классификация</a:t>
            </a:r>
            <a:r>
              <a:rPr lang="en-US" dirty="0" smtClean="0"/>
              <a:t> </a:t>
            </a:r>
            <a:r>
              <a:rPr lang="en-US" dirty="0" err="1" smtClean="0"/>
              <a:t>экспертных</a:t>
            </a:r>
            <a:r>
              <a:rPr lang="en-US" dirty="0" smtClean="0"/>
              <a:t> </a:t>
            </a:r>
            <a:r>
              <a:rPr lang="en-US" dirty="0" err="1" smtClean="0"/>
              <a:t>задач</a:t>
            </a:r>
            <a:endParaRPr lang="ru-RU" dirty="0"/>
          </a:p>
        </p:txBody>
      </p:sp>
      <p:sp>
        <p:nvSpPr>
          <p:cNvPr id="3" name="Содержимое 2"/>
          <p:cNvSpPr>
            <a:spLocks noGrp="1"/>
          </p:cNvSpPr>
          <p:nvPr>
            <p:ph sz="quarter" idx="2"/>
          </p:nvPr>
        </p:nvSpPr>
        <p:spPr/>
        <p:txBody>
          <a:bodyPr/>
          <a:lstStyle/>
          <a:p>
            <a:pPr lvl="0"/>
            <a:r>
              <a:rPr lang="ru-RU" sz="2000" dirty="0" smtClean="0"/>
              <a:t>Интерпретация</a:t>
            </a:r>
          </a:p>
          <a:p>
            <a:pPr lvl="0"/>
            <a:r>
              <a:rPr lang="ru-RU" sz="2000" dirty="0" smtClean="0"/>
              <a:t>Прогноз</a:t>
            </a:r>
          </a:p>
          <a:p>
            <a:pPr lvl="0"/>
            <a:r>
              <a:rPr lang="ru-RU" sz="2000" dirty="0" smtClean="0"/>
              <a:t>Диагностика</a:t>
            </a:r>
          </a:p>
          <a:p>
            <a:pPr lvl="0"/>
            <a:r>
              <a:rPr lang="ru-RU" sz="2000" dirty="0" smtClean="0"/>
              <a:t>Проектирование</a:t>
            </a:r>
          </a:p>
          <a:p>
            <a:pPr lvl="0"/>
            <a:r>
              <a:rPr lang="ru-RU" sz="2000" dirty="0" smtClean="0"/>
              <a:t>Планирование</a:t>
            </a:r>
          </a:p>
        </p:txBody>
      </p:sp>
      <p:sp>
        <p:nvSpPr>
          <p:cNvPr id="4" name="Содержимое 3"/>
          <p:cNvSpPr>
            <a:spLocks noGrp="1"/>
          </p:cNvSpPr>
          <p:nvPr>
            <p:ph sz="quarter" idx="4"/>
          </p:nvPr>
        </p:nvSpPr>
        <p:spPr/>
        <p:txBody>
          <a:bodyPr/>
          <a:lstStyle/>
          <a:p>
            <a:r>
              <a:rPr lang="ru-RU" sz="2000" dirty="0" smtClean="0"/>
              <a:t>Мониторинг</a:t>
            </a:r>
          </a:p>
          <a:p>
            <a:pPr lvl="0"/>
            <a:r>
              <a:rPr lang="ru-RU" sz="2000" dirty="0" smtClean="0"/>
              <a:t>Отладка</a:t>
            </a:r>
          </a:p>
          <a:p>
            <a:pPr lvl="0"/>
            <a:r>
              <a:rPr lang="ru-RU" sz="2000" dirty="0" smtClean="0"/>
              <a:t>Ремонт</a:t>
            </a:r>
          </a:p>
          <a:p>
            <a:pPr lvl="0"/>
            <a:r>
              <a:rPr lang="ru-RU" sz="2000" dirty="0" smtClean="0"/>
              <a:t>Обучение</a:t>
            </a:r>
          </a:p>
          <a:p>
            <a:pPr lvl="0"/>
            <a:r>
              <a:rPr lang="ru-RU" sz="2000" dirty="0" smtClean="0"/>
              <a:t>Управление</a:t>
            </a:r>
          </a:p>
          <a:p>
            <a:endParaRPr lang="ru-RU" sz="1600" dirty="0"/>
          </a:p>
        </p:txBody>
      </p:sp>
      <p:sp>
        <p:nvSpPr>
          <p:cNvPr id="5" name="Текст 4"/>
          <p:cNvSpPr>
            <a:spLocks noGrp="1"/>
          </p:cNvSpPr>
          <p:nvPr>
            <p:ph type="body" sz="quarter" idx="1"/>
          </p:nvPr>
        </p:nvSpPr>
        <p:spPr>
          <a:xfrm>
            <a:off x="457200" y="1569720"/>
            <a:ext cx="6829444" cy="658368"/>
          </a:xfrm>
        </p:spPr>
        <p:txBody>
          <a:bodyPr/>
          <a:lstStyle/>
          <a:p>
            <a:r>
              <a:rPr lang="ru-RU" dirty="0" smtClean="0"/>
              <a:t>Тип - адресуемые задачи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en-US" dirty="0" err="1" smtClean="0"/>
              <a:t>Инженерия</a:t>
            </a:r>
            <a:r>
              <a:rPr lang="en-US" dirty="0" smtClean="0"/>
              <a:t> </a:t>
            </a:r>
            <a:r>
              <a:rPr lang="en-US" dirty="0" err="1" smtClean="0"/>
              <a:t>знаний</a:t>
            </a:r>
            <a:r>
              <a:rPr lang="en-US" dirty="0" smtClean="0"/>
              <a:t> – </a:t>
            </a:r>
            <a:r>
              <a:rPr lang="en-US" dirty="0" err="1" smtClean="0"/>
              <a:t>описание</a:t>
            </a:r>
            <a:r>
              <a:rPr lang="en-US" dirty="0" smtClean="0"/>
              <a:t> </a:t>
            </a:r>
            <a:r>
              <a:rPr lang="en-US" dirty="0" err="1" smtClean="0"/>
              <a:t>знаний</a:t>
            </a:r>
            <a:r>
              <a:rPr lang="en-US" dirty="0" smtClean="0"/>
              <a:t> </a:t>
            </a:r>
            <a:r>
              <a:rPr lang="en-US" dirty="0" err="1" smtClean="0"/>
              <a:t>на</a:t>
            </a:r>
            <a:r>
              <a:rPr lang="en-US" dirty="0" smtClean="0"/>
              <a:t> </a:t>
            </a:r>
            <a:r>
              <a:rPr lang="en-US" dirty="0" err="1" smtClean="0"/>
              <a:t>языках</a:t>
            </a:r>
            <a:r>
              <a:rPr lang="en-US" dirty="0" smtClean="0"/>
              <a:t> </a:t>
            </a:r>
            <a:r>
              <a:rPr lang="en-US" dirty="0" err="1" smtClean="0"/>
              <a:t>высокого</a:t>
            </a:r>
            <a:r>
              <a:rPr lang="en-US" dirty="0" smtClean="0"/>
              <a:t> </a:t>
            </a:r>
            <a:r>
              <a:rPr lang="en-US" dirty="0" err="1" smtClean="0"/>
              <a:t>уровня</a:t>
            </a:r>
            <a:endParaRPr lang="ru-RU" dirty="0"/>
          </a:p>
        </p:txBody>
      </p:sp>
      <p:sp>
        <p:nvSpPr>
          <p:cNvPr id="9" name="Содержимое 8"/>
          <p:cNvSpPr>
            <a:spLocks noGrp="1"/>
          </p:cNvSpPr>
          <p:nvPr>
            <p:ph sz="quarter" idx="1"/>
          </p:nvPr>
        </p:nvSpPr>
        <p:spPr>
          <a:xfrm>
            <a:off x="457200" y="1600200"/>
            <a:ext cx="3328982" cy="4572000"/>
          </a:xfrm>
        </p:spPr>
        <p:txBody>
          <a:bodyPr/>
          <a:lstStyle/>
          <a:p>
            <a:r>
              <a:rPr lang="en-US" sz="2000" dirty="0" smtClean="0"/>
              <a:t>Concept:</a:t>
            </a:r>
            <a:endParaRPr lang="ru-RU" sz="2000" dirty="0" smtClean="0"/>
          </a:p>
          <a:p>
            <a:r>
              <a:rPr lang="en-US" sz="2000" dirty="0" smtClean="0"/>
              <a:t>Similar things:</a:t>
            </a:r>
            <a:endParaRPr lang="ru-RU" sz="2000" dirty="0" smtClean="0"/>
          </a:p>
          <a:p>
            <a:r>
              <a:rPr lang="en-US" sz="2000" dirty="0" smtClean="0"/>
              <a:t>Things that are special case of this:</a:t>
            </a:r>
            <a:endParaRPr lang="ru-RU" sz="2000" dirty="0" smtClean="0"/>
          </a:p>
          <a:p>
            <a:r>
              <a:rPr lang="en-US" sz="2000" dirty="0" smtClean="0"/>
              <a:t>Parts of this:</a:t>
            </a:r>
            <a:endParaRPr lang="ru-RU" sz="2000" dirty="0" smtClean="0"/>
          </a:p>
          <a:p>
            <a:r>
              <a:rPr lang="en-US" sz="2000" dirty="0" smtClean="0"/>
              <a:t>Things that this is part of:</a:t>
            </a:r>
            <a:endParaRPr lang="ru-RU" sz="2000" dirty="0" smtClean="0"/>
          </a:p>
          <a:p>
            <a:r>
              <a:rPr lang="en-US" sz="2000" dirty="0" smtClean="0"/>
              <a:t>Things that generally associated with:</a:t>
            </a:r>
            <a:endParaRPr lang="ru-RU" sz="2000" dirty="0" smtClean="0"/>
          </a:p>
          <a:p>
            <a:r>
              <a:rPr lang="en-US" sz="2000" dirty="0" smtClean="0"/>
              <a:t>Things that it does:</a:t>
            </a:r>
            <a:endParaRPr lang="ru-RU" sz="2000" dirty="0" smtClean="0"/>
          </a:p>
          <a:p>
            <a:r>
              <a:rPr lang="en-US" sz="2000" dirty="0" smtClean="0"/>
              <a:t>Properties that it often has:</a:t>
            </a:r>
            <a:endParaRPr lang="ru-RU" sz="2000" dirty="0" smtClean="0"/>
          </a:p>
          <a:p>
            <a:endParaRPr lang="ru-RU" sz="2000" dirty="0"/>
          </a:p>
        </p:txBody>
      </p:sp>
      <p:sp>
        <p:nvSpPr>
          <p:cNvPr id="10" name="Содержимое 9"/>
          <p:cNvSpPr>
            <a:spLocks noGrp="1"/>
          </p:cNvSpPr>
          <p:nvPr>
            <p:ph sz="quarter" idx="2"/>
          </p:nvPr>
        </p:nvSpPr>
        <p:spPr>
          <a:xfrm>
            <a:off x="4270248" y="1600200"/>
            <a:ext cx="4302280" cy="4572000"/>
          </a:xfrm>
        </p:spPr>
        <p:txBody>
          <a:bodyPr/>
          <a:lstStyle/>
          <a:p>
            <a:r>
              <a:rPr lang="en-US" sz="1800" dirty="0" smtClean="0"/>
              <a:t>Concept:  ability</a:t>
            </a:r>
            <a:endParaRPr lang="ru-RU" sz="1800" dirty="0" smtClean="0"/>
          </a:p>
          <a:p>
            <a:r>
              <a:rPr lang="en-US" sz="1800" dirty="0" smtClean="0"/>
              <a:t>Similar things: talent, skill</a:t>
            </a:r>
            <a:endParaRPr lang="ru-RU" sz="1800" dirty="0" smtClean="0"/>
          </a:p>
          <a:p>
            <a:r>
              <a:rPr lang="en-US" sz="1800" dirty="0" smtClean="0"/>
              <a:t>Things that are special case of this: genius</a:t>
            </a:r>
            <a:endParaRPr lang="ru-RU" sz="1800" dirty="0" smtClean="0"/>
          </a:p>
          <a:p>
            <a:r>
              <a:rPr lang="en-US" sz="1800" dirty="0" smtClean="0"/>
              <a:t>Parts of this:</a:t>
            </a:r>
            <a:endParaRPr lang="ru-RU" sz="1800" dirty="0" smtClean="0"/>
          </a:p>
          <a:p>
            <a:r>
              <a:rPr lang="en-US" sz="1800" dirty="0" smtClean="0"/>
              <a:t>Things that this is part of:</a:t>
            </a:r>
            <a:endParaRPr lang="ru-RU" sz="1800" dirty="0" smtClean="0"/>
          </a:p>
          <a:p>
            <a:r>
              <a:rPr lang="en-US" sz="1800" dirty="0" smtClean="0"/>
              <a:t>Things that generally associated with: learning, sport, intelligence, talent, skill, expertise.</a:t>
            </a:r>
            <a:endParaRPr lang="ru-RU" sz="1800" dirty="0" smtClean="0"/>
          </a:p>
          <a:p>
            <a:r>
              <a:rPr lang="en-US" sz="1800" dirty="0" smtClean="0"/>
              <a:t>Things that it does: </a:t>
            </a:r>
            <a:endParaRPr lang="ru-RU" sz="1800" dirty="0" smtClean="0"/>
          </a:p>
          <a:p>
            <a:r>
              <a:rPr lang="en-US" sz="1800" dirty="0" smtClean="0"/>
              <a:t>Things that are done to this: enhanced, improved, developed</a:t>
            </a:r>
            <a:endParaRPr lang="ru-RU" sz="1800" dirty="0" smtClean="0"/>
          </a:p>
          <a:p>
            <a:r>
              <a:rPr lang="en-US" sz="1800" dirty="0" smtClean="0"/>
              <a:t>Properties that it often has: natural, amazing, uncanny</a:t>
            </a:r>
            <a:endParaRPr lang="ru-RU" sz="1800" dirty="0" smtClean="0"/>
          </a:p>
          <a:p>
            <a:r>
              <a:rPr lang="en-US" sz="1800" dirty="0" smtClean="0"/>
              <a:t> </a:t>
            </a:r>
            <a:endParaRPr lang="ru-RU" sz="1800" dirty="0" smtClean="0"/>
          </a:p>
          <a:p>
            <a:endParaRPr lang="ru-RU" sz="1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en-US" dirty="0" err="1" smtClean="0"/>
              <a:t>Преобразование</a:t>
            </a:r>
            <a:r>
              <a:rPr lang="en-US" dirty="0" smtClean="0"/>
              <a:t> </a:t>
            </a:r>
            <a:r>
              <a:rPr lang="en-US" dirty="0" err="1" smtClean="0"/>
              <a:t>текста</a:t>
            </a:r>
            <a:r>
              <a:rPr lang="en-US" dirty="0" smtClean="0"/>
              <a:t> в </a:t>
            </a:r>
            <a:r>
              <a:rPr lang="en-US" dirty="0" err="1" smtClean="0"/>
              <a:t>когнитивную</a:t>
            </a:r>
            <a:r>
              <a:rPr lang="en-US" dirty="0" smtClean="0"/>
              <a:t> </a:t>
            </a:r>
            <a:r>
              <a:rPr lang="en-US" dirty="0" err="1" smtClean="0"/>
              <a:t>структуру</a:t>
            </a:r>
            <a:endParaRPr lang="ru-RU" dirty="0"/>
          </a:p>
        </p:txBody>
      </p:sp>
      <p:sp>
        <p:nvSpPr>
          <p:cNvPr id="7" name="Содержимое 6"/>
          <p:cNvSpPr>
            <a:spLocks noGrp="1"/>
          </p:cNvSpPr>
          <p:nvPr>
            <p:ph sz="quarter" idx="1"/>
          </p:nvPr>
        </p:nvSpPr>
        <p:spPr>
          <a:xfrm>
            <a:off x="457200" y="1600200"/>
            <a:ext cx="3114668" cy="4572000"/>
          </a:xfrm>
        </p:spPr>
        <p:txBody>
          <a:bodyPr/>
          <a:lstStyle/>
          <a:p>
            <a:r>
              <a:rPr lang="en-US" sz="1800" dirty="0" smtClean="0"/>
              <a:t>Mike is one of Americans. He is 14 years old. He has older sister. Like the others Americans he believes God. Two years ago he went to school. Mike doesn’t like to learn mathematics, physics and computer science. On the contrary, he likes study humanities. He is an usual American teenager.</a:t>
            </a:r>
            <a:endParaRPr lang="ru-RU" sz="1800" dirty="0" smtClean="0"/>
          </a:p>
          <a:p>
            <a:endParaRPr lang="ru-RU" sz="1800" dirty="0"/>
          </a:p>
        </p:txBody>
      </p:sp>
      <p:sp>
        <p:nvSpPr>
          <p:cNvPr id="8" name="Содержимое 7"/>
          <p:cNvSpPr>
            <a:spLocks noGrp="1"/>
          </p:cNvSpPr>
          <p:nvPr>
            <p:ph sz="quarter" idx="2"/>
          </p:nvPr>
        </p:nvSpPr>
        <p:spPr>
          <a:xfrm>
            <a:off x="3786182" y="1600200"/>
            <a:ext cx="4786346" cy="4572000"/>
          </a:xfrm>
        </p:spPr>
        <p:txBody>
          <a:bodyPr/>
          <a:lstStyle/>
          <a:p>
            <a:pPr>
              <a:buNone/>
            </a:pPr>
            <a:r>
              <a:rPr lang="en-US" sz="1600" dirty="0" smtClean="0"/>
              <a:t>{</a:t>
            </a:r>
            <a:endParaRPr lang="ru-RU" sz="1600" dirty="0" smtClean="0"/>
          </a:p>
          <a:p>
            <a:pPr>
              <a:buNone/>
            </a:pPr>
            <a:r>
              <a:rPr lang="en-US" sz="1600" dirty="0" smtClean="0"/>
              <a:t>[</a:t>
            </a:r>
            <a:r>
              <a:rPr lang="en-US" sz="1600" dirty="0" err="1" smtClean="0"/>
              <a:t>PartOf</a:t>
            </a:r>
            <a:r>
              <a:rPr lang="en-US" sz="1600" dirty="0" smtClean="0"/>
              <a:t> Mike Americans]</a:t>
            </a:r>
            <a:endParaRPr lang="ru-RU" sz="1600" dirty="0" smtClean="0"/>
          </a:p>
          <a:p>
            <a:pPr>
              <a:buNone/>
            </a:pPr>
            <a:r>
              <a:rPr lang="en-US" sz="1600" dirty="0" smtClean="0"/>
              <a:t>[</a:t>
            </a:r>
            <a:r>
              <a:rPr lang="en-US" sz="1600" dirty="0" err="1" smtClean="0"/>
              <a:t>NumericProperty</a:t>
            </a:r>
            <a:r>
              <a:rPr lang="en-US" sz="1600" dirty="0" smtClean="0"/>
              <a:t> Mike age 14 years]</a:t>
            </a:r>
            <a:endParaRPr lang="ru-RU" sz="1600" dirty="0" smtClean="0"/>
          </a:p>
          <a:p>
            <a:pPr>
              <a:buNone/>
            </a:pPr>
            <a:r>
              <a:rPr lang="en-US" sz="1600" dirty="0" smtClean="0"/>
              <a:t>[Own Mike sister]</a:t>
            </a:r>
            <a:endParaRPr lang="ru-RU" sz="1600" dirty="0" smtClean="0"/>
          </a:p>
          <a:p>
            <a:pPr>
              <a:buNone/>
            </a:pPr>
            <a:r>
              <a:rPr lang="en-US" sz="1600" dirty="0" smtClean="0"/>
              <a:t>[</a:t>
            </a:r>
            <a:r>
              <a:rPr lang="en-US" sz="1600" dirty="0" err="1" smtClean="0"/>
              <a:t>RelativeProperty</a:t>
            </a:r>
            <a:r>
              <a:rPr lang="en-US" sz="1600" dirty="0" smtClean="0"/>
              <a:t> Mike sister older]</a:t>
            </a:r>
            <a:endParaRPr lang="ru-RU" sz="1600" dirty="0" smtClean="0"/>
          </a:p>
          <a:p>
            <a:pPr>
              <a:buNone/>
            </a:pPr>
            <a:r>
              <a:rPr lang="en-US" sz="1600" dirty="0" smtClean="0"/>
              <a:t>[Inheritance American1 American]</a:t>
            </a:r>
            <a:endParaRPr lang="ru-RU" sz="1600" dirty="0" smtClean="0"/>
          </a:p>
          <a:p>
            <a:pPr>
              <a:buNone/>
            </a:pPr>
            <a:r>
              <a:rPr lang="en-US" sz="1600" dirty="0" smtClean="0"/>
              <a:t>[Inheritance Mike American1]</a:t>
            </a:r>
            <a:endParaRPr lang="ru-RU" sz="1600" dirty="0" smtClean="0"/>
          </a:p>
          <a:p>
            <a:pPr>
              <a:buNone/>
            </a:pPr>
            <a:r>
              <a:rPr lang="en-US" sz="1600" dirty="0" smtClean="0"/>
              <a:t>[Believe Mike [in God]]</a:t>
            </a:r>
            <a:endParaRPr lang="ru-RU" sz="1600" dirty="0" smtClean="0"/>
          </a:p>
          <a:p>
            <a:pPr>
              <a:buNone/>
            </a:pPr>
            <a:r>
              <a:rPr lang="en-US" sz="1600" dirty="0" smtClean="0"/>
              <a:t>[</a:t>
            </a:r>
            <a:r>
              <a:rPr lang="en-US" sz="1600" dirty="0" err="1" smtClean="0"/>
              <a:t>RelativeTime</a:t>
            </a:r>
            <a:r>
              <a:rPr lang="en-US" sz="1600" dirty="0" smtClean="0"/>
              <a:t> </a:t>
            </a:r>
            <a:r>
              <a:rPr lang="en-US" sz="1600" dirty="0" err="1" smtClean="0"/>
              <a:t>FirstDayOfSChool</a:t>
            </a:r>
            <a:r>
              <a:rPr lang="en-US" sz="1600" dirty="0" smtClean="0"/>
              <a:t> today  «2 years ago»]</a:t>
            </a:r>
            <a:endParaRPr lang="ru-RU" sz="1600" dirty="0" smtClean="0"/>
          </a:p>
          <a:p>
            <a:pPr>
              <a:buNone/>
            </a:pPr>
            <a:r>
              <a:rPr lang="en-US" sz="1600" dirty="0" smtClean="0"/>
              <a:t>[Time [Mike went to school] </a:t>
            </a:r>
            <a:r>
              <a:rPr lang="en-US" sz="1600" dirty="0" err="1" smtClean="0"/>
              <a:t>FirstDayOfSChool</a:t>
            </a:r>
            <a:r>
              <a:rPr lang="en-US" sz="1600" dirty="0" smtClean="0"/>
              <a:t>] </a:t>
            </a:r>
            <a:endParaRPr lang="ru-RU" sz="1600" dirty="0" smtClean="0"/>
          </a:p>
          <a:p>
            <a:pPr>
              <a:buNone/>
            </a:pPr>
            <a:r>
              <a:rPr lang="en-US" sz="1600" dirty="0" smtClean="0"/>
              <a:t>[</a:t>
            </a:r>
            <a:r>
              <a:rPr lang="en-US" sz="1600" dirty="0" err="1" smtClean="0"/>
              <a:t>RelativeProperty</a:t>
            </a:r>
            <a:r>
              <a:rPr lang="en-US" sz="1600" dirty="0" smtClean="0"/>
              <a:t> [learn Mike “the humanities”]</a:t>
            </a:r>
            <a:endParaRPr lang="ru-RU" sz="1600" dirty="0" smtClean="0"/>
          </a:p>
          <a:p>
            <a:pPr>
              <a:buNone/>
            </a:pPr>
            <a:r>
              <a:rPr lang="en-US" sz="1600" dirty="0" smtClean="0"/>
              <a:t>[learn Mike “mathematics, physics and computer science”] more like] </a:t>
            </a:r>
            <a:endParaRPr lang="ru-RU" sz="1600" dirty="0" smtClean="0"/>
          </a:p>
          <a:p>
            <a:pPr>
              <a:buNone/>
            </a:pPr>
            <a:r>
              <a:rPr lang="ru-RU" sz="1600" dirty="0" smtClean="0"/>
              <a:t>[</a:t>
            </a:r>
            <a:r>
              <a:rPr lang="en-US" sz="1600" dirty="0" err="1" smtClean="0"/>
              <a:t>PartOf</a:t>
            </a:r>
            <a:r>
              <a:rPr lang="en-US" sz="1600" dirty="0" smtClean="0"/>
              <a:t> Mike</a:t>
            </a:r>
            <a:r>
              <a:rPr lang="ru-RU" sz="1600" dirty="0" smtClean="0"/>
              <a:t> “</a:t>
            </a:r>
            <a:r>
              <a:rPr lang="en-US" sz="1600" dirty="0" smtClean="0"/>
              <a:t>American teenagers</a:t>
            </a:r>
            <a:r>
              <a:rPr lang="ru-RU" sz="1600" dirty="0" smtClean="0"/>
              <a:t>”]</a:t>
            </a:r>
          </a:p>
          <a:p>
            <a:pPr>
              <a:buNone/>
            </a:pPr>
            <a:r>
              <a:rPr lang="ru-RU" sz="1600" dirty="0" smtClean="0"/>
              <a:t>}</a:t>
            </a:r>
          </a:p>
          <a:p>
            <a:pPr>
              <a:buNone/>
            </a:pPr>
            <a:endParaRPr lang="ru-RU"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Основные понятия</a:t>
            </a:r>
            <a:endParaRPr lang="ru-RU" dirty="0"/>
          </a:p>
        </p:txBody>
      </p:sp>
      <p:sp>
        <p:nvSpPr>
          <p:cNvPr id="3" name="Содержимое 2"/>
          <p:cNvSpPr>
            <a:spLocks noGrp="1"/>
          </p:cNvSpPr>
          <p:nvPr>
            <p:ph sz="quarter" idx="1"/>
          </p:nvPr>
        </p:nvSpPr>
        <p:spPr/>
        <p:txBody>
          <a:bodyPr/>
          <a:lstStyle/>
          <a:p>
            <a:r>
              <a:rPr lang="en-US" sz="1800" dirty="0" err="1" smtClean="0"/>
              <a:t>Под</a:t>
            </a:r>
            <a:r>
              <a:rPr lang="en-US" sz="1800" dirty="0" smtClean="0"/>
              <a:t> </a:t>
            </a:r>
            <a:r>
              <a:rPr lang="en-US" sz="1800" dirty="0" err="1" smtClean="0"/>
              <a:t>управлением</a:t>
            </a:r>
            <a:r>
              <a:rPr lang="en-US" sz="1800" dirty="0" smtClean="0"/>
              <a:t> </a:t>
            </a:r>
            <a:r>
              <a:rPr lang="en-US" sz="1800" dirty="0" err="1" smtClean="0"/>
              <a:t>знаниями</a:t>
            </a:r>
            <a:r>
              <a:rPr lang="en-US" sz="1800" dirty="0" smtClean="0"/>
              <a:t> в </a:t>
            </a:r>
            <a:r>
              <a:rPr lang="en-US" sz="1800" dirty="0" err="1" smtClean="0"/>
              <a:t>общем</a:t>
            </a:r>
            <a:r>
              <a:rPr lang="en-US" sz="1800" dirty="0" smtClean="0"/>
              <a:t> </a:t>
            </a:r>
            <a:r>
              <a:rPr lang="en-US" sz="1800" dirty="0" err="1" smtClean="0"/>
              <a:t>случае</a:t>
            </a:r>
            <a:r>
              <a:rPr lang="en-US" sz="1800" dirty="0" smtClean="0"/>
              <a:t> </a:t>
            </a:r>
            <a:r>
              <a:rPr lang="en-US" sz="1800" dirty="0" err="1" smtClean="0"/>
              <a:t>понимается</a:t>
            </a:r>
            <a:r>
              <a:rPr lang="en-US" sz="1800" dirty="0" smtClean="0"/>
              <a:t> </a:t>
            </a:r>
            <a:r>
              <a:rPr lang="en-US" sz="1800" dirty="0" err="1" smtClean="0"/>
              <a:t>дисциплина</a:t>
            </a:r>
            <a:r>
              <a:rPr lang="en-US" sz="1800" dirty="0" smtClean="0"/>
              <a:t>, </a:t>
            </a:r>
            <a:r>
              <a:rPr lang="en-US" sz="1800" dirty="0" err="1" smtClean="0"/>
              <a:t>которая</a:t>
            </a:r>
            <a:r>
              <a:rPr lang="en-US" sz="1800" dirty="0" smtClean="0"/>
              <a:t> </a:t>
            </a:r>
            <a:r>
              <a:rPr lang="en-US" sz="1800" dirty="0" err="1" smtClean="0"/>
              <a:t>обеспечивает</a:t>
            </a:r>
            <a:r>
              <a:rPr lang="en-US" sz="1800" dirty="0" smtClean="0"/>
              <a:t> </a:t>
            </a:r>
            <a:r>
              <a:rPr lang="en-US" sz="1800" dirty="0" err="1" smtClean="0"/>
              <a:t>интегрированный</a:t>
            </a:r>
            <a:r>
              <a:rPr lang="en-US" sz="1800" dirty="0" smtClean="0"/>
              <a:t> </a:t>
            </a:r>
            <a:r>
              <a:rPr lang="en-US" sz="1800" dirty="0" err="1" smtClean="0"/>
              <a:t>подход</a:t>
            </a:r>
            <a:r>
              <a:rPr lang="en-US" sz="1800" dirty="0" smtClean="0"/>
              <a:t> к </a:t>
            </a:r>
            <a:r>
              <a:rPr lang="en-US" sz="1800" dirty="0" err="1" smtClean="0"/>
              <a:t>созданию</a:t>
            </a:r>
            <a:r>
              <a:rPr lang="en-US" sz="1800" dirty="0" smtClean="0"/>
              <a:t>, </a:t>
            </a:r>
            <a:r>
              <a:rPr lang="en-US" sz="1800" dirty="0" err="1" smtClean="0"/>
              <a:t>сбору</a:t>
            </a:r>
            <a:r>
              <a:rPr lang="en-US" sz="1800" dirty="0" smtClean="0"/>
              <a:t>, </a:t>
            </a:r>
            <a:r>
              <a:rPr lang="en-US" sz="1800" dirty="0" err="1" smtClean="0"/>
              <a:t>организации</a:t>
            </a:r>
            <a:r>
              <a:rPr lang="en-US" sz="1800" dirty="0" smtClean="0"/>
              <a:t>, </a:t>
            </a:r>
            <a:r>
              <a:rPr lang="en-US" sz="1800" dirty="0" err="1" smtClean="0"/>
              <a:t>доступу</a:t>
            </a:r>
            <a:r>
              <a:rPr lang="en-US" sz="1800" dirty="0" smtClean="0"/>
              <a:t> и </a:t>
            </a:r>
            <a:r>
              <a:rPr lang="en-US" sz="1800" dirty="0" err="1" smtClean="0"/>
              <a:t>использованию</a:t>
            </a:r>
            <a:r>
              <a:rPr lang="en-US" sz="1800" dirty="0" smtClean="0"/>
              <a:t> </a:t>
            </a:r>
            <a:r>
              <a:rPr lang="en-US" sz="1800" dirty="0" err="1" smtClean="0"/>
              <a:t>информационных</a:t>
            </a:r>
            <a:r>
              <a:rPr lang="en-US" sz="1800" dirty="0" smtClean="0"/>
              <a:t> </a:t>
            </a:r>
            <a:r>
              <a:rPr lang="en-US" sz="1800" dirty="0" err="1" smtClean="0"/>
              <a:t>ресурсов</a:t>
            </a:r>
            <a:r>
              <a:rPr lang="en-US" sz="1800" dirty="0" smtClean="0"/>
              <a:t> </a:t>
            </a:r>
            <a:r>
              <a:rPr lang="en-US" sz="1800" dirty="0" err="1" smtClean="0"/>
              <a:t>организации</a:t>
            </a:r>
            <a:r>
              <a:rPr lang="en-US" sz="1800" dirty="0" smtClean="0"/>
              <a:t>. </a:t>
            </a:r>
            <a:r>
              <a:rPr lang="en-US" sz="1800" dirty="0" err="1" smtClean="0"/>
              <a:t>Эти</a:t>
            </a:r>
            <a:r>
              <a:rPr lang="en-US" sz="1800" dirty="0" smtClean="0"/>
              <a:t> </a:t>
            </a:r>
            <a:r>
              <a:rPr lang="en-US" sz="1800" dirty="0" err="1" smtClean="0"/>
              <a:t>ресурсы</a:t>
            </a:r>
            <a:r>
              <a:rPr lang="en-US" sz="1800" dirty="0" smtClean="0"/>
              <a:t> </a:t>
            </a:r>
            <a:r>
              <a:rPr lang="en-US" sz="1800" dirty="0" err="1" smtClean="0"/>
              <a:t>включают</a:t>
            </a:r>
            <a:r>
              <a:rPr lang="en-US" sz="1800" dirty="0" smtClean="0"/>
              <a:t> в </a:t>
            </a:r>
            <a:r>
              <a:rPr lang="en-US" sz="1800" dirty="0" err="1" smtClean="0"/>
              <a:t>себя</a:t>
            </a:r>
            <a:r>
              <a:rPr lang="en-US" sz="1800" dirty="0" smtClean="0"/>
              <a:t> </a:t>
            </a:r>
            <a:r>
              <a:rPr lang="en-US" sz="1800" dirty="0" err="1" smtClean="0"/>
              <a:t>корпоративные</a:t>
            </a:r>
            <a:r>
              <a:rPr lang="en-US" sz="1800" dirty="0" smtClean="0"/>
              <a:t> </a:t>
            </a:r>
            <a:r>
              <a:rPr lang="en-US" sz="1800" dirty="0" err="1" smtClean="0"/>
              <a:t>базы</a:t>
            </a:r>
            <a:r>
              <a:rPr lang="en-US" sz="1800" dirty="0" smtClean="0"/>
              <a:t> </a:t>
            </a:r>
            <a:r>
              <a:rPr lang="en-US" sz="1800" dirty="0" err="1" smtClean="0"/>
              <a:t>данных</a:t>
            </a:r>
            <a:r>
              <a:rPr lang="en-US" sz="1800" dirty="0" smtClean="0"/>
              <a:t>, </a:t>
            </a:r>
            <a:r>
              <a:rPr lang="en-US" sz="1800" dirty="0" err="1" smtClean="0"/>
              <a:t>текстовую</a:t>
            </a:r>
            <a:r>
              <a:rPr lang="en-US" sz="1800" dirty="0" smtClean="0"/>
              <a:t> </a:t>
            </a:r>
            <a:r>
              <a:rPr lang="en-US" sz="1800" dirty="0" err="1" smtClean="0"/>
              <a:t>информацию</a:t>
            </a:r>
            <a:r>
              <a:rPr lang="en-US" sz="1800" dirty="0" smtClean="0"/>
              <a:t>, </a:t>
            </a:r>
            <a:r>
              <a:rPr lang="en-US" sz="1800" dirty="0" err="1" smtClean="0"/>
              <a:t>такую</a:t>
            </a:r>
            <a:r>
              <a:rPr lang="en-US" sz="1800" dirty="0" smtClean="0"/>
              <a:t> </a:t>
            </a:r>
            <a:r>
              <a:rPr lang="en-US" sz="1800" dirty="0" err="1" smtClean="0"/>
              <a:t>как</a:t>
            </a:r>
            <a:r>
              <a:rPr lang="en-US" sz="1800" dirty="0" smtClean="0"/>
              <a:t> </a:t>
            </a:r>
            <a:r>
              <a:rPr lang="en-US" sz="1800" dirty="0" err="1" smtClean="0"/>
              <a:t>документы</a:t>
            </a:r>
            <a:r>
              <a:rPr lang="en-US" sz="1800" dirty="0" smtClean="0"/>
              <a:t>, </a:t>
            </a:r>
            <a:r>
              <a:rPr lang="en-US" sz="1800" dirty="0" err="1" smtClean="0"/>
              <a:t>описывающие</a:t>
            </a:r>
            <a:r>
              <a:rPr lang="en-US" sz="1800" dirty="0" smtClean="0"/>
              <a:t> </a:t>
            </a:r>
            <a:r>
              <a:rPr lang="en-US" sz="1800" dirty="0" err="1" smtClean="0"/>
              <a:t>правила</a:t>
            </a:r>
            <a:r>
              <a:rPr lang="en-US" sz="1800" dirty="0" smtClean="0"/>
              <a:t> и </a:t>
            </a:r>
            <a:r>
              <a:rPr lang="en-US" sz="1800" dirty="0" err="1" smtClean="0"/>
              <a:t>процедуры</a:t>
            </a:r>
            <a:r>
              <a:rPr lang="en-US" sz="1800" dirty="0" smtClean="0"/>
              <a:t>, и, </a:t>
            </a:r>
            <a:r>
              <a:rPr lang="en-US" sz="1800" dirty="0" err="1" smtClean="0"/>
              <a:t>что</a:t>
            </a:r>
            <a:r>
              <a:rPr lang="en-US" sz="1800" dirty="0" smtClean="0"/>
              <a:t> </a:t>
            </a:r>
            <a:r>
              <a:rPr lang="en-US" sz="1800" dirty="0" err="1" smtClean="0"/>
              <a:t>наиболее</a:t>
            </a:r>
            <a:r>
              <a:rPr lang="en-US" sz="1800" dirty="0" smtClean="0"/>
              <a:t> </a:t>
            </a:r>
            <a:r>
              <a:rPr lang="en-US" sz="1800" dirty="0" err="1" smtClean="0"/>
              <a:t>важно</a:t>
            </a:r>
            <a:r>
              <a:rPr lang="en-US" sz="1800" dirty="0" smtClean="0"/>
              <a:t>, </a:t>
            </a:r>
            <a:r>
              <a:rPr lang="en-US" sz="1800" dirty="0" err="1" smtClean="0"/>
              <a:t>неявные</a:t>
            </a:r>
            <a:r>
              <a:rPr lang="en-US" sz="1800" dirty="0" smtClean="0"/>
              <a:t> </a:t>
            </a:r>
            <a:r>
              <a:rPr lang="en-US" sz="1800" dirty="0" err="1" smtClean="0"/>
              <a:t>знания</a:t>
            </a:r>
            <a:r>
              <a:rPr lang="en-US" sz="1800" dirty="0" smtClean="0"/>
              <a:t> и </a:t>
            </a:r>
            <a:r>
              <a:rPr lang="en-US" sz="1800" dirty="0" err="1" smtClean="0"/>
              <a:t>опыт</a:t>
            </a:r>
            <a:r>
              <a:rPr lang="en-US" sz="1800" dirty="0" smtClean="0"/>
              <a:t> </a:t>
            </a:r>
            <a:r>
              <a:rPr lang="en-US" sz="1800" dirty="0" err="1" smtClean="0"/>
              <a:t>сотрудников</a:t>
            </a:r>
            <a:r>
              <a:rPr lang="en-US" sz="1800" dirty="0" smtClean="0"/>
              <a:t> </a:t>
            </a:r>
            <a:r>
              <a:rPr lang="en-US" sz="1800" dirty="0" err="1" smtClean="0"/>
              <a:t>организации</a:t>
            </a:r>
            <a:endParaRPr lang="ru-RU" sz="1800" dirty="0" smtClean="0"/>
          </a:p>
          <a:p>
            <a:r>
              <a:rPr lang="en-US" sz="1800" dirty="0" err="1" smtClean="0"/>
              <a:t>Под</a:t>
            </a:r>
            <a:r>
              <a:rPr lang="en-US" sz="1800" dirty="0" smtClean="0"/>
              <a:t> </a:t>
            </a:r>
            <a:r>
              <a:rPr lang="en-US" sz="1800" dirty="0" err="1" smtClean="0"/>
              <a:t>корпоративными</a:t>
            </a:r>
            <a:r>
              <a:rPr lang="en-US" sz="1800" dirty="0" smtClean="0"/>
              <a:t> </a:t>
            </a:r>
            <a:r>
              <a:rPr lang="en-US" sz="1800" dirty="0" err="1" smtClean="0"/>
              <a:t>знаниями</a:t>
            </a:r>
            <a:r>
              <a:rPr lang="en-US" sz="1800" dirty="0" smtClean="0"/>
              <a:t> </a:t>
            </a:r>
            <a:r>
              <a:rPr lang="en-US" sz="1800" dirty="0" err="1" smtClean="0"/>
              <a:t>понимается</a:t>
            </a:r>
            <a:r>
              <a:rPr lang="en-US" sz="1800" dirty="0" smtClean="0"/>
              <a:t> </a:t>
            </a:r>
            <a:r>
              <a:rPr lang="en-US" sz="1800" dirty="0" err="1" smtClean="0"/>
              <a:t>различная</a:t>
            </a:r>
            <a:r>
              <a:rPr lang="en-US" sz="1800" dirty="0" smtClean="0"/>
              <a:t> </a:t>
            </a:r>
            <a:r>
              <a:rPr lang="en-US" sz="1800" dirty="0" err="1" smtClean="0"/>
              <a:t>деловая</a:t>
            </a:r>
            <a:r>
              <a:rPr lang="en-US" sz="1800" dirty="0" smtClean="0"/>
              <a:t> </a:t>
            </a:r>
            <a:r>
              <a:rPr lang="en-US" sz="1800" dirty="0" err="1" smtClean="0"/>
              <a:t>информация</a:t>
            </a:r>
            <a:r>
              <a:rPr lang="en-US" sz="1800" dirty="0" smtClean="0"/>
              <a:t>, </a:t>
            </a:r>
            <a:r>
              <a:rPr lang="en-US" sz="1800" dirty="0" err="1" smtClean="0"/>
              <a:t>которую</a:t>
            </a:r>
            <a:r>
              <a:rPr lang="en-US" sz="1800" dirty="0" smtClean="0"/>
              <a:t> </a:t>
            </a:r>
            <a:r>
              <a:rPr lang="en-US" sz="1800" dirty="0" err="1" smtClean="0"/>
              <a:t>необходимо</a:t>
            </a:r>
            <a:r>
              <a:rPr lang="en-US" sz="1800" dirty="0" smtClean="0"/>
              <a:t> </a:t>
            </a:r>
            <a:r>
              <a:rPr lang="en-US" sz="1800" dirty="0" err="1" smtClean="0"/>
              <a:t>иметь</a:t>
            </a:r>
            <a:r>
              <a:rPr lang="en-US" sz="1800" dirty="0" smtClean="0"/>
              <a:t> </a:t>
            </a:r>
            <a:r>
              <a:rPr lang="en-US" sz="1800" dirty="0" err="1" smtClean="0"/>
              <a:t>для</a:t>
            </a:r>
            <a:r>
              <a:rPr lang="en-US" sz="1800" dirty="0" smtClean="0"/>
              <a:t> </a:t>
            </a:r>
            <a:r>
              <a:rPr lang="en-US" sz="1800" dirty="0" err="1" smtClean="0"/>
              <a:t>поддержки</a:t>
            </a:r>
            <a:r>
              <a:rPr lang="en-US" sz="1800" dirty="0" smtClean="0"/>
              <a:t> </a:t>
            </a:r>
            <a:r>
              <a:rPr lang="en-US" sz="1800" dirty="0" err="1" smtClean="0"/>
              <a:t>на</a:t>
            </a:r>
            <a:r>
              <a:rPr lang="en-US" sz="1800" dirty="0" smtClean="0"/>
              <a:t> </a:t>
            </a:r>
            <a:r>
              <a:rPr lang="en-US" sz="1800" dirty="0" err="1" smtClean="0"/>
              <a:t>высоком</a:t>
            </a:r>
            <a:r>
              <a:rPr lang="en-US" sz="1800" dirty="0" smtClean="0"/>
              <a:t> </a:t>
            </a:r>
            <a:r>
              <a:rPr lang="en-US" sz="1800" dirty="0" err="1" smtClean="0"/>
              <a:t>уровне</a:t>
            </a:r>
            <a:r>
              <a:rPr lang="en-US" sz="1800" dirty="0" smtClean="0"/>
              <a:t> </a:t>
            </a:r>
            <a:r>
              <a:rPr lang="en-US" sz="1800" dirty="0" err="1" smtClean="0"/>
              <a:t>основных</a:t>
            </a:r>
            <a:r>
              <a:rPr lang="en-US" sz="1800" dirty="0" smtClean="0"/>
              <a:t> </a:t>
            </a:r>
            <a:r>
              <a:rPr lang="en-US" sz="1800" dirty="0" err="1" smtClean="0"/>
              <a:t>бизнес-процессов</a:t>
            </a:r>
            <a:r>
              <a:rPr lang="en-US" sz="1800" dirty="0" smtClean="0"/>
              <a:t> </a:t>
            </a:r>
            <a:r>
              <a:rPr lang="en-US" sz="1800" dirty="0" err="1" smtClean="0"/>
              <a:t>предприятия</a:t>
            </a:r>
            <a:r>
              <a:rPr lang="en-US" sz="1800" dirty="0" smtClean="0"/>
              <a:t>, а </a:t>
            </a:r>
            <a:r>
              <a:rPr lang="en-US" sz="1800" dirty="0" err="1" smtClean="0"/>
              <a:t>также</a:t>
            </a:r>
            <a:r>
              <a:rPr lang="en-US" sz="1800" dirty="0" smtClean="0"/>
              <a:t> </a:t>
            </a:r>
            <a:r>
              <a:rPr lang="en-US" sz="1800" dirty="0" err="1" smtClean="0"/>
              <a:t>для</a:t>
            </a:r>
            <a:r>
              <a:rPr lang="en-US" sz="1800" dirty="0" smtClean="0"/>
              <a:t> </a:t>
            </a:r>
            <a:r>
              <a:rPr lang="en-US" sz="1800" dirty="0" err="1" smtClean="0"/>
              <a:t>быстрого</a:t>
            </a:r>
            <a:r>
              <a:rPr lang="en-US" sz="1800" dirty="0" smtClean="0"/>
              <a:t> </a:t>
            </a:r>
            <a:r>
              <a:rPr lang="en-US" sz="1800" dirty="0" err="1" smtClean="0"/>
              <a:t>реагирования</a:t>
            </a:r>
            <a:r>
              <a:rPr lang="en-US" sz="1800" dirty="0" smtClean="0"/>
              <a:t> </a:t>
            </a:r>
            <a:r>
              <a:rPr lang="en-US" sz="1800" dirty="0" err="1" smtClean="0"/>
              <a:t>на</a:t>
            </a:r>
            <a:r>
              <a:rPr lang="en-US" sz="1800" dirty="0" smtClean="0"/>
              <a:t> </a:t>
            </a:r>
            <a:r>
              <a:rPr lang="en-US" sz="1800" dirty="0" err="1" smtClean="0"/>
              <a:t>динамику</a:t>
            </a:r>
            <a:r>
              <a:rPr lang="en-US" sz="1800" dirty="0" smtClean="0"/>
              <a:t> </a:t>
            </a:r>
            <a:r>
              <a:rPr lang="en-US" sz="1800" dirty="0" err="1" smtClean="0"/>
              <a:t>рынка</a:t>
            </a:r>
            <a:r>
              <a:rPr lang="en-US" sz="1800" dirty="0" smtClean="0"/>
              <a:t>. В </a:t>
            </a:r>
            <a:r>
              <a:rPr lang="en-US" sz="1800" dirty="0" err="1" smtClean="0"/>
              <a:t>более</a:t>
            </a:r>
            <a:r>
              <a:rPr lang="en-US" sz="1800" dirty="0" smtClean="0"/>
              <a:t> </a:t>
            </a:r>
            <a:r>
              <a:rPr lang="en-US" sz="1800" dirty="0" err="1" smtClean="0"/>
              <a:t>широком</a:t>
            </a:r>
            <a:r>
              <a:rPr lang="en-US" sz="1800" dirty="0" smtClean="0"/>
              <a:t> </a:t>
            </a:r>
            <a:r>
              <a:rPr lang="en-US" sz="1800" dirty="0" err="1" smtClean="0"/>
              <a:t>смысле</a:t>
            </a:r>
            <a:r>
              <a:rPr lang="en-US" sz="1800" dirty="0" smtClean="0"/>
              <a:t> </a:t>
            </a:r>
            <a:r>
              <a:rPr lang="en-US" sz="1800" dirty="0" err="1" smtClean="0"/>
              <a:t>знания</a:t>
            </a:r>
            <a:r>
              <a:rPr lang="en-US" sz="1800" dirty="0" smtClean="0"/>
              <a:t> - </a:t>
            </a:r>
            <a:r>
              <a:rPr lang="en-US" sz="1800" dirty="0" err="1" smtClean="0"/>
              <a:t>это</a:t>
            </a:r>
            <a:r>
              <a:rPr lang="en-US" sz="1800" dirty="0" smtClean="0"/>
              <a:t> </a:t>
            </a:r>
            <a:r>
              <a:rPr lang="en-US" sz="1800" dirty="0" err="1" smtClean="0"/>
              <a:t>информация</a:t>
            </a:r>
            <a:r>
              <a:rPr lang="en-US" sz="1800" dirty="0" smtClean="0"/>
              <a:t>, </a:t>
            </a:r>
            <a:r>
              <a:rPr lang="en-US" sz="1800" dirty="0" err="1" smtClean="0"/>
              <a:t>материализованная</a:t>
            </a:r>
            <a:r>
              <a:rPr lang="en-US" sz="1800" dirty="0" smtClean="0"/>
              <a:t> в </a:t>
            </a:r>
            <a:r>
              <a:rPr lang="en-US" sz="1800" dirty="0" err="1" smtClean="0"/>
              <a:t>процессе</a:t>
            </a:r>
            <a:r>
              <a:rPr lang="en-US" sz="1800" dirty="0" smtClean="0"/>
              <a:t> </a:t>
            </a:r>
            <a:r>
              <a:rPr lang="en-US" sz="1800" dirty="0" err="1" smtClean="0"/>
              <a:t>решения</a:t>
            </a:r>
            <a:r>
              <a:rPr lang="en-US" sz="1800" dirty="0" smtClean="0"/>
              <a:t> </a:t>
            </a:r>
            <a:r>
              <a:rPr lang="en-US" sz="1800" dirty="0" err="1" smtClean="0"/>
              <a:t>конкретной</a:t>
            </a:r>
            <a:r>
              <a:rPr lang="en-US" sz="1800" dirty="0" smtClean="0"/>
              <a:t> </a:t>
            </a:r>
            <a:r>
              <a:rPr lang="en-US" sz="1800" dirty="0" err="1" smtClean="0"/>
              <a:t>задачи</a:t>
            </a:r>
            <a:r>
              <a:rPr lang="en-US" sz="1800" dirty="0" smtClean="0"/>
              <a:t> в </a:t>
            </a:r>
            <a:r>
              <a:rPr lang="en-US" sz="1800" dirty="0" err="1" smtClean="0"/>
              <a:t>виде</a:t>
            </a:r>
            <a:r>
              <a:rPr lang="en-US" sz="1800" dirty="0" smtClean="0"/>
              <a:t> </a:t>
            </a:r>
            <a:r>
              <a:rPr lang="en-US" sz="1800" dirty="0" err="1" smtClean="0"/>
              <a:t>каких-то</a:t>
            </a:r>
            <a:r>
              <a:rPr lang="en-US" sz="1800" dirty="0" smtClean="0"/>
              <a:t> </a:t>
            </a:r>
            <a:r>
              <a:rPr lang="en-US" sz="1800" dirty="0" err="1" smtClean="0"/>
              <a:t>конкретных</a:t>
            </a:r>
            <a:r>
              <a:rPr lang="en-US" sz="1800" dirty="0" smtClean="0"/>
              <a:t> </a:t>
            </a:r>
            <a:r>
              <a:rPr lang="en-US" sz="1800" dirty="0" err="1" smtClean="0"/>
              <a:t>действий</a:t>
            </a:r>
            <a:r>
              <a:rPr lang="en-US" sz="1800" dirty="0" smtClean="0"/>
              <a:t> </a:t>
            </a:r>
            <a:r>
              <a:rPr lang="en-US" sz="1800" dirty="0" err="1" smtClean="0"/>
              <a:t>людей</a:t>
            </a:r>
            <a:r>
              <a:rPr lang="en-US" sz="1800" dirty="0" smtClean="0"/>
              <a:t>, </a:t>
            </a:r>
            <a:r>
              <a:rPr lang="en-US" sz="1800" dirty="0" err="1" smtClean="0"/>
              <a:t>стремящихся</a:t>
            </a:r>
            <a:r>
              <a:rPr lang="en-US" sz="1800" dirty="0" smtClean="0"/>
              <a:t> </a:t>
            </a:r>
            <a:r>
              <a:rPr lang="en-US" sz="1800" dirty="0" err="1" smtClean="0"/>
              <a:t>достичь</a:t>
            </a:r>
            <a:r>
              <a:rPr lang="en-US" sz="1800" dirty="0" smtClean="0"/>
              <a:t> </a:t>
            </a:r>
            <a:r>
              <a:rPr lang="en-US" sz="1800" dirty="0" err="1" smtClean="0"/>
              <a:t>своих</a:t>
            </a:r>
            <a:r>
              <a:rPr lang="en-US" sz="1800" dirty="0" smtClean="0"/>
              <a:t> </a:t>
            </a:r>
            <a:r>
              <a:rPr lang="en-US" sz="1800" dirty="0" err="1" smtClean="0"/>
              <a:t>конкретных</a:t>
            </a:r>
            <a:r>
              <a:rPr lang="en-US" sz="1800" dirty="0" smtClean="0"/>
              <a:t> </a:t>
            </a:r>
            <a:r>
              <a:rPr lang="en-US" sz="1800" dirty="0" err="1" smtClean="0"/>
              <a:t>целей</a:t>
            </a:r>
            <a:endParaRPr lang="ru-RU"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Основные понятия</a:t>
            </a:r>
            <a:endParaRPr lang="ru-RU" dirty="0"/>
          </a:p>
        </p:txBody>
      </p:sp>
      <p:sp>
        <p:nvSpPr>
          <p:cNvPr id="3" name="Содержимое 2"/>
          <p:cNvSpPr>
            <a:spLocks noGrp="1"/>
          </p:cNvSpPr>
          <p:nvPr>
            <p:ph sz="quarter" idx="1"/>
          </p:nvPr>
        </p:nvSpPr>
        <p:spPr/>
        <p:txBody>
          <a:bodyPr/>
          <a:lstStyle/>
          <a:p>
            <a:r>
              <a:rPr lang="en-US" sz="2000" dirty="0" err="1" smtClean="0"/>
              <a:t>При</a:t>
            </a:r>
            <a:r>
              <a:rPr lang="en-US" sz="2000" dirty="0" smtClean="0"/>
              <a:t> </a:t>
            </a:r>
            <a:r>
              <a:rPr lang="en-US" sz="2000" dirty="0" err="1" smtClean="0"/>
              <a:t>внедрении</a:t>
            </a:r>
            <a:r>
              <a:rPr lang="en-US" sz="2000" dirty="0" smtClean="0"/>
              <a:t> </a:t>
            </a:r>
            <a:r>
              <a:rPr lang="en-US" sz="2000" dirty="0" err="1" smtClean="0"/>
              <a:t>технологий</a:t>
            </a:r>
            <a:r>
              <a:rPr lang="en-US" sz="2000" dirty="0" smtClean="0"/>
              <a:t> </a:t>
            </a:r>
            <a:r>
              <a:rPr lang="en-US" sz="2000" dirty="0" err="1" smtClean="0"/>
              <a:t>управления</a:t>
            </a:r>
            <a:r>
              <a:rPr lang="en-US" sz="2000" dirty="0" smtClean="0"/>
              <a:t> </a:t>
            </a:r>
            <a:r>
              <a:rPr lang="en-US" sz="2000" dirty="0" err="1" smtClean="0"/>
              <a:t>знаниями</a:t>
            </a:r>
            <a:r>
              <a:rPr lang="en-US" sz="2000" dirty="0" smtClean="0"/>
              <a:t> </a:t>
            </a:r>
            <a:r>
              <a:rPr lang="en-US" sz="2000" dirty="0" err="1" smtClean="0"/>
              <a:t>особое</a:t>
            </a:r>
            <a:r>
              <a:rPr lang="en-US" sz="2000" dirty="0" smtClean="0"/>
              <a:t> </a:t>
            </a:r>
            <a:r>
              <a:rPr lang="en-US" sz="2000" dirty="0" err="1" smtClean="0"/>
              <a:t>внимание</a:t>
            </a:r>
            <a:r>
              <a:rPr lang="en-US" sz="2000" dirty="0" smtClean="0"/>
              <a:t> </a:t>
            </a:r>
            <a:r>
              <a:rPr lang="en-US" sz="2000" dirty="0" err="1" smtClean="0"/>
              <a:t>мы</a:t>
            </a:r>
            <a:r>
              <a:rPr lang="en-US" sz="2000" dirty="0" smtClean="0"/>
              <a:t> </a:t>
            </a:r>
            <a:r>
              <a:rPr lang="en-US" sz="2000" dirty="0" err="1" smtClean="0"/>
              <a:t>уделяем</a:t>
            </a:r>
            <a:r>
              <a:rPr lang="en-US" sz="2000" dirty="0" smtClean="0"/>
              <a:t> </a:t>
            </a:r>
            <a:r>
              <a:rPr lang="en-US" sz="2000" dirty="0" err="1" smtClean="0"/>
              <a:t>стратегии</a:t>
            </a:r>
            <a:r>
              <a:rPr lang="en-US" sz="2000" dirty="0" smtClean="0"/>
              <a:t> </a:t>
            </a:r>
            <a:r>
              <a:rPr lang="en-US" sz="2000" dirty="0" err="1" smtClean="0"/>
              <a:t>создания</a:t>
            </a:r>
            <a:r>
              <a:rPr lang="en-US" sz="2000" dirty="0" smtClean="0"/>
              <a:t> и </a:t>
            </a:r>
            <a:r>
              <a:rPr lang="en-US" sz="2000" dirty="0" err="1" smtClean="0"/>
              <a:t>развития</a:t>
            </a:r>
            <a:r>
              <a:rPr lang="en-US" sz="2000" dirty="0" smtClean="0"/>
              <a:t> </a:t>
            </a:r>
            <a:r>
              <a:rPr lang="en-US" sz="2000" dirty="0" err="1" smtClean="0"/>
              <a:t>хранилищ</a:t>
            </a:r>
            <a:r>
              <a:rPr lang="en-US" sz="2000" dirty="0" smtClean="0"/>
              <a:t> </a:t>
            </a:r>
            <a:r>
              <a:rPr lang="en-US" sz="2000" dirty="0" err="1" smtClean="0"/>
              <a:t>корпоративных</a:t>
            </a:r>
            <a:r>
              <a:rPr lang="en-US" sz="2000" dirty="0" smtClean="0"/>
              <a:t> </a:t>
            </a:r>
            <a:r>
              <a:rPr lang="en-US" sz="2000" dirty="0" err="1" smtClean="0"/>
              <a:t>данных</a:t>
            </a:r>
            <a:r>
              <a:rPr lang="en-US" sz="2000" dirty="0" smtClean="0"/>
              <a:t>, </a:t>
            </a:r>
            <a:r>
              <a:rPr lang="en-US" sz="2000" dirty="0" err="1" smtClean="0"/>
              <a:t>которую</a:t>
            </a:r>
            <a:r>
              <a:rPr lang="en-US" sz="2000" dirty="0" smtClean="0"/>
              <a:t> </a:t>
            </a:r>
            <a:r>
              <a:rPr lang="en-US" sz="2000" dirty="0" err="1" smtClean="0"/>
              <a:t>мы</a:t>
            </a:r>
            <a:r>
              <a:rPr lang="en-US" sz="2000" dirty="0" smtClean="0"/>
              <a:t> </a:t>
            </a:r>
            <a:r>
              <a:rPr lang="en-US" sz="2000" dirty="0" err="1" smtClean="0"/>
              <a:t>увязываем</a:t>
            </a:r>
            <a:r>
              <a:rPr lang="en-US" sz="2000" dirty="0" smtClean="0"/>
              <a:t> </a:t>
            </a:r>
            <a:r>
              <a:rPr lang="en-US" sz="2000" dirty="0" err="1" smtClean="0"/>
              <a:t>со</a:t>
            </a:r>
            <a:r>
              <a:rPr lang="en-US" sz="2000" dirty="0" smtClean="0"/>
              <a:t> </a:t>
            </a:r>
            <a:r>
              <a:rPr lang="en-US" sz="2000" dirty="0" err="1" smtClean="0"/>
              <a:t>стратегическими</a:t>
            </a:r>
            <a:r>
              <a:rPr lang="en-US" sz="2000" dirty="0" smtClean="0"/>
              <a:t> </a:t>
            </a:r>
            <a:r>
              <a:rPr lang="en-US" sz="2000" dirty="0" err="1" smtClean="0"/>
              <a:t>аспектами</a:t>
            </a:r>
            <a:r>
              <a:rPr lang="en-US" sz="2000" dirty="0" smtClean="0"/>
              <a:t> </a:t>
            </a:r>
            <a:r>
              <a:rPr lang="en-US" sz="2000" dirty="0" err="1" smtClean="0"/>
              <a:t>развития</a:t>
            </a:r>
            <a:r>
              <a:rPr lang="en-US" sz="2000" dirty="0" smtClean="0"/>
              <a:t> </a:t>
            </a:r>
            <a:r>
              <a:rPr lang="en-US" sz="2000" dirty="0" err="1" smtClean="0"/>
              <a:t>всей</a:t>
            </a:r>
            <a:r>
              <a:rPr lang="en-US" sz="2000" dirty="0" smtClean="0"/>
              <a:t> </a:t>
            </a:r>
            <a:r>
              <a:rPr lang="en-US" sz="2000" dirty="0" err="1" smtClean="0"/>
              <a:t>компании</a:t>
            </a:r>
            <a:r>
              <a:rPr lang="en-US" sz="2000" dirty="0" smtClean="0"/>
              <a:t> и </a:t>
            </a:r>
            <a:r>
              <a:rPr lang="en-US" sz="2000" dirty="0" err="1" smtClean="0"/>
              <a:t>потребностями</a:t>
            </a:r>
            <a:r>
              <a:rPr lang="en-US" sz="2000" dirty="0" smtClean="0"/>
              <a:t> </a:t>
            </a:r>
            <a:r>
              <a:rPr lang="en-US" sz="2000" dirty="0" err="1" smtClean="0"/>
              <a:t>конкретных</a:t>
            </a:r>
            <a:r>
              <a:rPr lang="en-US" sz="2000" dirty="0" smtClean="0"/>
              <a:t> </a:t>
            </a:r>
            <a:r>
              <a:rPr lang="en-US" sz="2000" dirty="0" err="1" smtClean="0"/>
              <a:t>бизнес-процессов</a:t>
            </a:r>
            <a:endParaRPr lang="ru-RU" sz="2000" dirty="0" smtClean="0"/>
          </a:p>
          <a:p>
            <a:r>
              <a:rPr lang="en-US" sz="2000" dirty="0" smtClean="0"/>
              <a:t>Knowledge Management – </a:t>
            </a:r>
            <a:r>
              <a:rPr lang="ru-RU" sz="2000" dirty="0" smtClean="0"/>
              <a:t>это не </a:t>
            </a:r>
            <a:r>
              <a:rPr lang="en-US" sz="2000" dirty="0" smtClean="0"/>
              <a:t>Management of Knowledge.</a:t>
            </a:r>
            <a:endParaRPr lang="ru-RU"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Понятие знания</a:t>
            </a:r>
            <a:endParaRPr lang="ru-RU" dirty="0"/>
          </a:p>
        </p:txBody>
      </p:sp>
      <p:sp>
        <p:nvSpPr>
          <p:cNvPr id="3" name="Содержимое 2"/>
          <p:cNvSpPr>
            <a:spLocks noGrp="1"/>
          </p:cNvSpPr>
          <p:nvPr>
            <p:ph sz="quarter" idx="1"/>
          </p:nvPr>
        </p:nvSpPr>
        <p:spPr/>
        <p:txBody>
          <a:bodyPr/>
          <a:lstStyle/>
          <a:p>
            <a:r>
              <a:rPr lang="ru-RU" sz="2000" dirty="0" smtClean="0"/>
              <a:t>В чем разница между знаниями, информацией и данными?</a:t>
            </a:r>
          </a:p>
          <a:p>
            <a:r>
              <a:rPr lang="ru-RU" sz="2000" dirty="0" smtClean="0"/>
              <a:t>С</a:t>
            </a:r>
            <a:r>
              <a:rPr lang="en-US" sz="2000" dirty="0" err="1" smtClean="0"/>
              <a:t>тремление</a:t>
            </a:r>
            <a:r>
              <a:rPr lang="en-US" sz="2000" dirty="0" smtClean="0"/>
              <a:t> к </a:t>
            </a:r>
            <a:r>
              <a:rPr lang="en-US" sz="2000" dirty="0" err="1" smtClean="0"/>
              <a:t>знанию</a:t>
            </a:r>
            <a:r>
              <a:rPr lang="en-US" sz="2000" dirty="0" smtClean="0"/>
              <a:t> – </a:t>
            </a:r>
            <a:r>
              <a:rPr lang="en-US" sz="2000" dirty="0" err="1" smtClean="0"/>
              <a:t>одно</a:t>
            </a:r>
            <a:r>
              <a:rPr lang="en-US" sz="2000" dirty="0" smtClean="0"/>
              <a:t> </a:t>
            </a:r>
            <a:r>
              <a:rPr lang="en-US" sz="2000" dirty="0" err="1" smtClean="0"/>
              <a:t>из</a:t>
            </a:r>
            <a:r>
              <a:rPr lang="en-US" sz="2000" dirty="0" smtClean="0"/>
              <a:t> </a:t>
            </a:r>
            <a:r>
              <a:rPr lang="en-US" sz="2000" dirty="0" err="1" smtClean="0"/>
              <a:t>основных</a:t>
            </a:r>
            <a:r>
              <a:rPr lang="en-US" sz="2000" dirty="0" smtClean="0"/>
              <a:t> </a:t>
            </a:r>
            <a:r>
              <a:rPr lang="en-US" sz="2000" dirty="0" err="1" smtClean="0"/>
              <a:t>свойств</a:t>
            </a:r>
            <a:r>
              <a:rPr lang="en-US" sz="2000" dirty="0" smtClean="0"/>
              <a:t> </a:t>
            </a:r>
            <a:r>
              <a:rPr lang="en-US" sz="2000" dirty="0" err="1" smtClean="0"/>
              <a:t>человека</a:t>
            </a:r>
            <a:r>
              <a:rPr lang="ru-RU" sz="2000" dirty="0" smtClean="0"/>
              <a:t>. Аристотель</a:t>
            </a:r>
          </a:p>
          <a:p>
            <a:r>
              <a:rPr lang="en-US" sz="2000" dirty="0" err="1" smtClean="0"/>
              <a:t>Познание</a:t>
            </a:r>
            <a:r>
              <a:rPr lang="en-US" sz="2000" dirty="0" smtClean="0"/>
              <a:t> </a:t>
            </a:r>
            <a:r>
              <a:rPr lang="en-US" sz="2000" dirty="0" err="1" smtClean="0"/>
              <a:t>есть</a:t>
            </a:r>
            <a:r>
              <a:rPr lang="en-US" sz="2000" dirty="0" smtClean="0"/>
              <a:t> </a:t>
            </a:r>
            <a:r>
              <a:rPr lang="en-US" sz="2000" dirty="0" err="1" smtClean="0"/>
              <a:t>процесс</a:t>
            </a:r>
            <a:r>
              <a:rPr lang="en-US" sz="2000" dirty="0" smtClean="0"/>
              <a:t> </a:t>
            </a:r>
            <a:r>
              <a:rPr lang="en-US" sz="2000" dirty="0" err="1" smtClean="0"/>
              <a:t>активного</a:t>
            </a:r>
            <a:r>
              <a:rPr lang="en-US" sz="2000" dirty="0" smtClean="0"/>
              <a:t> </a:t>
            </a:r>
            <a:r>
              <a:rPr lang="en-US" sz="2000" dirty="0" err="1" smtClean="0"/>
              <a:t>исследования</a:t>
            </a:r>
            <a:r>
              <a:rPr lang="en-US" sz="2000" dirty="0" smtClean="0"/>
              <a:t> </a:t>
            </a:r>
            <a:r>
              <a:rPr lang="en-US" sz="2000" dirty="0" err="1" smtClean="0"/>
              <a:t>окружающей</a:t>
            </a:r>
            <a:r>
              <a:rPr lang="en-US" sz="2000" dirty="0" smtClean="0"/>
              <a:t> </a:t>
            </a:r>
            <a:r>
              <a:rPr lang="en-US" sz="2000" dirty="0" err="1" smtClean="0"/>
              <a:t>среды</a:t>
            </a:r>
            <a:r>
              <a:rPr lang="en-US" sz="2000" dirty="0" smtClean="0"/>
              <a:t> и </a:t>
            </a:r>
            <a:r>
              <a:rPr lang="en-US" sz="2000" dirty="0" err="1" smtClean="0"/>
              <a:t>создания</a:t>
            </a:r>
            <a:r>
              <a:rPr lang="en-US" sz="2000" dirty="0" smtClean="0"/>
              <a:t> </a:t>
            </a:r>
            <a:r>
              <a:rPr lang="en-US" sz="2000" dirty="0" err="1" smtClean="0"/>
              <a:t>различных</a:t>
            </a:r>
            <a:r>
              <a:rPr lang="en-US" sz="2000" dirty="0" smtClean="0"/>
              <a:t> </a:t>
            </a:r>
            <a:r>
              <a:rPr lang="en-US" sz="2000" dirty="0" err="1" smtClean="0"/>
              <a:t>типов</a:t>
            </a:r>
            <a:r>
              <a:rPr lang="en-US" sz="2000" dirty="0" smtClean="0"/>
              <a:t> </a:t>
            </a:r>
            <a:r>
              <a:rPr lang="en-US" sz="2000" dirty="0" err="1" smtClean="0"/>
              <a:t>знания</a:t>
            </a:r>
            <a:r>
              <a:rPr lang="en-US" sz="2000" dirty="0" smtClean="0"/>
              <a:t> с </a:t>
            </a:r>
            <a:r>
              <a:rPr lang="en-US" sz="2000" dirty="0" err="1" smtClean="0"/>
              <a:t>целью</a:t>
            </a:r>
            <a:r>
              <a:rPr lang="en-US" sz="2000" dirty="0" smtClean="0"/>
              <a:t> </a:t>
            </a:r>
            <a:r>
              <a:rPr lang="en-US" sz="2000" dirty="0" err="1" smtClean="0"/>
              <a:t>оптимизации</a:t>
            </a:r>
            <a:r>
              <a:rPr lang="en-US" sz="2000" dirty="0" smtClean="0"/>
              <a:t> </a:t>
            </a:r>
            <a:r>
              <a:rPr lang="en-US" sz="2000" dirty="0" err="1" smtClean="0"/>
              <a:t>жизненных</a:t>
            </a:r>
            <a:r>
              <a:rPr lang="en-US" sz="2000" dirty="0" smtClean="0"/>
              <a:t> </a:t>
            </a:r>
            <a:r>
              <a:rPr lang="en-US" sz="2000" dirty="0" err="1" smtClean="0"/>
              <a:t>процессов</a:t>
            </a:r>
            <a:r>
              <a:rPr lang="en-US" sz="2000" dirty="0" smtClean="0"/>
              <a:t> и </a:t>
            </a:r>
            <a:r>
              <a:rPr lang="en-US" sz="2000" dirty="0" err="1" smtClean="0"/>
              <a:t>достижения</a:t>
            </a:r>
            <a:r>
              <a:rPr lang="en-US" sz="2000" dirty="0" smtClean="0"/>
              <a:t> </a:t>
            </a:r>
            <a:r>
              <a:rPr lang="en-US" sz="2000" dirty="0" err="1" smtClean="0"/>
              <a:t>тех</a:t>
            </a:r>
            <a:r>
              <a:rPr lang="en-US" sz="2000" dirty="0" smtClean="0"/>
              <a:t> </a:t>
            </a:r>
            <a:r>
              <a:rPr lang="en-US" sz="2000" dirty="0" err="1" smtClean="0"/>
              <a:t>или</a:t>
            </a:r>
            <a:r>
              <a:rPr lang="en-US" sz="2000" dirty="0" smtClean="0"/>
              <a:t> </a:t>
            </a:r>
            <a:r>
              <a:rPr lang="en-US" sz="2000" dirty="0" err="1" smtClean="0"/>
              <a:t>иных</a:t>
            </a:r>
            <a:r>
              <a:rPr lang="en-US" sz="2000" dirty="0" smtClean="0"/>
              <a:t> </a:t>
            </a:r>
            <a:r>
              <a:rPr lang="en-US" sz="2000" dirty="0" err="1" smtClean="0"/>
              <a:t>целей</a:t>
            </a:r>
            <a:r>
              <a:rPr lang="en-US" sz="2000" dirty="0" smtClean="0"/>
              <a:t> </a:t>
            </a:r>
            <a:endParaRPr lang="ru-RU" sz="2000" dirty="0" smtClean="0"/>
          </a:p>
          <a:p>
            <a:r>
              <a:rPr lang="en-US" sz="2000" dirty="0" err="1" smtClean="0"/>
              <a:t>Знания</a:t>
            </a:r>
            <a:r>
              <a:rPr lang="en-US" sz="2000" dirty="0" smtClean="0"/>
              <a:t> </a:t>
            </a:r>
            <a:r>
              <a:rPr lang="en-US" sz="2000" dirty="0" err="1" smtClean="0"/>
              <a:t>есть</a:t>
            </a:r>
            <a:r>
              <a:rPr lang="en-US" sz="2000" dirty="0" smtClean="0"/>
              <a:t> </a:t>
            </a:r>
            <a:r>
              <a:rPr lang="en-US" sz="2000" dirty="0" err="1" smtClean="0"/>
              <a:t>совокупность</a:t>
            </a:r>
            <a:r>
              <a:rPr lang="en-US" sz="2000" dirty="0" smtClean="0"/>
              <a:t> </a:t>
            </a:r>
            <a:r>
              <a:rPr lang="en-US" sz="2000" dirty="0" err="1" smtClean="0"/>
              <a:t>понятий</a:t>
            </a:r>
            <a:r>
              <a:rPr lang="en-US" sz="2000" dirty="0" smtClean="0"/>
              <a:t> и </a:t>
            </a:r>
            <a:r>
              <a:rPr lang="en-US" sz="2000" dirty="0" err="1" smtClean="0"/>
              <a:t>представлений</a:t>
            </a:r>
            <a:r>
              <a:rPr lang="en-US" sz="2000" dirty="0" smtClean="0"/>
              <a:t> </a:t>
            </a:r>
            <a:r>
              <a:rPr lang="en-US" sz="2000" dirty="0" err="1" smtClean="0"/>
              <a:t>об</a:t>
            </a:r>
            <a:r>
              <a:rPr lang="en-US" sz="2000" dirty="0" smtClean="0"/>
              <a:t> </a:t>
            </a:r>
            <a:r>
              <a:rPr lang="en-US" sz="2000" dirty="0" err="1" smtClean="0"/>
              <a:t>объективной</a:t>
            </a:r>
            <a:r>
              <a:rPr lang="en-US" sz="2000" dirty="0" smtClean="0"/>
              <a:t> </a:t>
            </a:r>
            <a:r>
              <a:rPr lang="en-US" sz="2000" dirty="0" err="1" smtClean="0"/>
              <a:t>действительности</a:t>
            </a:r>
            <a:r>
              <a:rPr lang="en-US" sz="2000" dirty="0" smtClean="0"/>
              <a:t>, </a:t>
            </a:r>
            <a:r>
              <a:rPr lang="en-US" sz="2000" dirty="0" err="1" smtClean="0"/>
              <a:t>их</a:t>
            </a:r>
            <a:r>
              <a:rPr lang="en-US" sz="2000" dirty="0" smtClean="0"/>
              <a:t> </a:t>
            </a:r>
            <a:r>
              <a:rPr lang="en-US" sz="2000" dirty="0" err="1" smtClean="0"/>
              <a:t>внутренне</a:t>
            </a:r>
            <a:r>
              <a:rPr lang="en-US" sz="2000" dirty="0" smtClean="0"/>
              <a:t> </a:t>
            </a:r>
            <a:r>
              <a:rPr lang="en-US" sz="2000" dirty="0" err="1" smtClean="0"/>
              <a:t>взаимосвязанных</a:t>
            </a:r>
            <a:r>
              <a:rPr lang="en-US" sz="2000" dirty="0" smtClean="0"/>
              <a:t> </a:t>
            </a:r>
            <a:r>
              <a:rPr lang="en-US" sz="2000" dirty="0" err="1" smtClean="0"/>
              <a:t>систем</a:t>
            </a:r>
            <a:r>
              <a:rPr lang="en-US" sz="2000" dirty="0" smtClean="0"/>
              <a:t> (</a:t>
            </a:r>
            <a:r>
              <a:rPr lang="en-US" sz="2000" dirty="0" err="1" smtClean="0"/>
              <a:t>суждений</a:t>
            </a:r>
            <a:r>
              <a:rPr lang="en-US" sz="2000" dirty="0" smtClean="0"/>
              <a:t>, </a:t>
            </a:r>
            <a:r>
              <a:rPr lang="en-US" sz="2000" dirty="0" err="1" smtClean="0"/>
              <a:t>положений</a:t>
            </a:r>
            <a:r>
              <a:rPr lang="en-US" sz="2000" dirty="0" smtClean="0"/>
              <a:t>, </a:t>
            </a:r>
            <a:r>
              <a:rPr lang="en-US" sz="2000" dirty="0" err="1" smtClean="0"/>
              <a:t>концепций</a:t>
            </a:r>
            <a:r>
              <a:rPr lang="en-US" sz="2000" dirty="0" smtClean="0"/>
              <a:t>, </a:t>
            </a:r>
            <a:r>
              <a:rPr lang="en-US" sz="2000" dirty="0" err="1" smtClean="0"/>
              <a:t>теорий</a:t>
            </a:r>
            <a:r>
              <a:rPr lang="en-US" sz="2000" dirty="0" smtClean="0"/>
              <a:t> и </a:t>
            </a:r>
            <a:r>
              <a:rPr lang="en-US" sz="2000" dirty="0" err="1" smtClean="0"/>
              <a:t>т.д</a:t>
            </a:r>
            <a:r>
              <a:rPr lang="en-US" sz="2000" dirty="0" smtClean="0"/>
              <a:t>.), </a:t>
            </a:r>
            <a:r>
              <a:rPr lang="en-US" sz="2000" dirty="0" err="1" smtClean="0"/>
              <a:t>вырабатываемых</a:t>
            </a:r>
            <a:r>
              <a:rPr lang="en-US" sz="2000" dirty="0" smtClean="0"/>
              <a:t> </a:t>
            </a:r>
            <a:r>
              <a:rPr lang="en-US" sz="2000" dirty="0" err="1" smtClean="0"/>
              <a:t>обществом</a:t>
            </a:r>
            <a:r>
              <a:rPr lang="en-US" sz="2000" dirty="0" smtClean="0"/>
              <a:t> в </a:t>
            </a:r>
            <a:r>
              <a:rPr lang="en-US" sz="2000" dirty="0" err="1" smtClean="0"/>
              <a:t>процессе</a:t>
            </a:r>
            <a:r>
              <a:rPr lang="en-US" sz="2000" dirty="0" smtClean="0"/>
              <a:t> </a:t>
            </a:r>
            <a:r>
              <a:rPr lang="en-US" sz="2000" dirty="0" err="1" smtClean="0"/>
              <a:t>познания</a:t>
            </a:r>
            <a:r>
              <a:rPr lang="en-US" sz="2000" dirty="0" smtClean="0"/>
              <a:t> и </a:t>
            </a:r>
            <a:r>
              <a:rPr lang="en-US" sz="2000" dirty="0" err="1" smtClean="0"/>
              <a:t>преобразования</a:t>
            </a:r>
            <a:r>
              <a:rPr lang="en-US" sz="2000" dirty="0" smtClean="0"/>
              <a:t> </a:t>
            </a:r>
            <a:r>
              <a:rPr lang="en-US" sz="2000" dirty="0" err="1" smtClean="0"/>
              <a:t>мира</a:t>
            </a:r>
            <a:r>
              <a:rPr lang="ru-RU" sz="2000"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Понятие знания</a:t>
            </a:r>
            <a:endParaRPr lang="ru-RU" dirty="0"/>
          </a:p>
        </p:txBody>
      </p:sp>
      <p:sp>
        <p:nvSpPr>
          <p:cNvPr id="3" name="Содержимое 2"/>
          <p:cNvSpPr>
            <a:spLocks noGrp="1"/>
          </p:cNvSpPr>
          <p:nvPr>
            <p:ph sz="quarter" idx="1"/>
          </p:nvPr>
        </p:nvSpPr>
        <p:spPr/>
        <p:txBody>
          <a:bodyPr/>
          <a:lstStyle/>
          <a:p>
            <a:r>
              <a:rPr lang="ru-RU" dirty="0" smtClean="0"/>
              <a:t>Ч</a:t>
            </a:r>
            <a:r>
              <a:rPr lang="en-US" dirty="0" err="1" smtClean="0"/>
              <a:t>тобы</a:t>
            </a:r>
            <a:r>
              <a:rPr lang="en-US" dirty="0" smtClean="0"/>
              <a:t> </a:t>
            </a:r>
            <a:r>
              <a:rPr lang="en-US" dirty="0" err="1" smtClean="0"/>
              <a:t>построить</a:t>
            </a:r>
            <a:r>
              <a:rPr lang="en-US" dirty="0" smtClean="0"/>
              <a:t> КС, </a:t>
            </a:r>
            <a:r>
              <a:rPr lang="en-US" dirty="0" err="1" smtClean="0"/>
              <a:t>основанную</a:t>
            </a:r>
            <a:r>
              <a:rPr lang="en-US" dirty="0" smtClean="0"/>
              <a:t> </a:t>
            </a:r>
            <a:r>
              <a:rPr lang="en-US" dirty="0" err="1" smtClean="0"/>
              <a:t>на</a:t>
            </a:r>
            <a:r>
              <a:rPr lang="en-US" dirty="0" smtClean="0"/>
              <a:t> </a:t>
            </a:r>
            <a:r>
              <a:rPr lang="en-US" dirty="0" err="1" smtClean="0"/>
              <a:t>знаниях</a:t>
            </a:r>
            <a:r>
              <a:rPr lang="en-US" dirty="0" smtClean="0"/>
              <a:t>, </a:t>
            </a:r>
            <a:r>
              <a:rPr lang="ru-RU" dirty="0" smtClean="0"/>
              <a:t>необходимо знать:</a:t>
            </a:r>
          </a:p>
          <a:p>
            <a:pPr lvl="1"/>
            <a:r>
              <a:rPr lang="en-US" dirty="0" err="1" smtClean="0"/>
              <a:t>Чем</a:t>
            </a:r>
            <a:r>
              <a:rPr lang="en-US" dirty="0" smtClean="0"/>
              <a:t> </a:t>
            </a:r>
            <a:r>
              <a:rPr lang="en-US" dirty="0" err="1" smtClean="0"/>
              <a:t>знание</a:t>
            </a:r>
            <a:r>
              <a:rPr lang="en-US" dirty="0" smtClean="0"/>
              <a:t> </a:t>
            </a:r>
            <a:r>
              <a:rPr lang="en-US" dirty="0" err="1" smtClean="0"/>
              <a:t>отличается</a:t>
            </a:r>
            <a:r>
              <a:rPr lang="en-US" dirty="0" smtClean="0"/>
              <a:t> </a:t>
            </a:r>
            <a:r>
              <a:rPr lang="en-US" dirty="0" err="1" smtClean="0"/>
              <a:t>от</a:t>
            </a:r>
            <a:r>
              <a:rPr lang="en-US" dirty="0" smtClean="0"/>
              <a:t> </a:t>
            </a:r>
            <a:r>
              <a:rPr lang="en-US" dirty="0" err="1" smtClean="0"/>
              <a:t>подобных</a:t>
            </a:r>
            <a:r>
              <a:rPr lang="en-US" dirty="0" smtClean="0"/>
              <a:t> </a:t>
            </a:r>
            <a:r>
              <a:rPr lang="en-US" dirty="0" err="1" smtClean="0"/>
              <a:t>ему</a:t>
            </a:r>
            <a:r>
              <a:rPr lang="en-US" dirty="0" smtClean="0"/>
              <a:t> </a:t>
            </a:r>
            <a:r>
              <a:rPr lang="en-US" dirty="0" err="1" smtClean="0"/>
              <a:t>понятий</a:t>
            </a:r>
            <a:r>
              <a:rPr lang="en-US" dirty="0" smtClean="0"/>
              <a:t> – </a:t>
            </a:r>
            <a:r>
              <a:rPr lang="en-US" dirty="0" err="1" smtClean="0"/>
              <a:t>данных</a:t>
            </a:r>
            <a:r>
              <a:rPr lang="en-US" dirty="0" smtClean="0"/>
              <a:t> и </a:t>
            </a:r>
            <a:r>
              <a:rPr lang="en-US" dirty="0" err="1" smtClean="0"/>
              <a:t>информации</a:t>
            </a:r>
            <a:endParaRPr lang="ru-RU" dirty="0" smtClean="0"/>
          </a:p>
          <a:p>
            <a:pPr lvl="1"/>
            <a:r>
              <a:rPr lang="en-US" dirty="0" err="1" smtClean="0"/>
              <a:t>Какие</a:t>
            </a:r>
            <a:r>
              <a:rPr lang="en-US" dirty="0" smtClean="0"/>
              <a:t> </a:t>
            </a:r>
            <a:r>
              <a:rPr lang="en-US" dirty="0" err="1" smtClean="0"/>
              <a:t>существуют</a:t>
            </a:r>
            <a:r>
              <a:rPr lang="en-US" dirty="0" smtClean="0"/>
              <a:t> </a:t>
            </a:r>
            <a:r>
              <a:rPr lang="en-US" dirty="0" err="1" smtClean="0"/>
              <a:t>способы</a:t>
            </a:r>
            <a:r>
              <a:rPr lang="en-US" dirty="0" smtClean="0"/>
              <a:t> </a:t>
            </a:r>
            <a:r>
              <a:rPr lang="en-US" dirty="0" err="1" smtClean="0"/>
              <a:t>представления</a:t>
            </a:r>
            <a:r>
              <a:rPr lang="en-US" dirty="0" smtClean="0"/>
              <a:t> </a:t>
            </a:r>
            <a:r>
              <a:rPr lang="en-US" dirty="0" err="1" smtClean="0"/>
              <a:t>или</a:t>
            </a:r>
            <a:r>
              <a:rPr lang="en-US" dirty="0" smtClean="0"/>
              <a:t> </a:t>
            </a:r>
            <a:r>
              <a:rPr lang="en-US" dirty="0" err="1" smtClean="0"/>
              <a:t>обработки</a:t>
            </a:r>
            <a:r>
              <a:rPr lang="en-US" dirty="0" smtClean="0"/>
              <a:t> </a:t>
            </a:r>
            <a:r>
              <a:rPr lang="en-US" dirty="0" err="1" smtClean="0"/>
              <a:t>знаний</a:t>
            </a:r>
            <a:r>
              <a:rPr lang="en-US" dirty="0" smtClean="0"/>
              <a:t> в КС</a:t>
            </a:r>
            <a:endParaRPr lang="ru-RU" dirty="0" smtClean="0"/>
          </a:p>
          <a:p>
            <a:pPr lvl="1"/>
            <a:r>
              <a:rPr lang="en-US" dirty="0" err="1" smtClean="0"/>
              <a:t>Какие</a:t>
            </a:r>
            <a:r>
              <a:rPr lang="en-US" dirty="0" smtClean="0"/>
              <a:t> </a:t>
            </a:r>
            <a:r>
              <a:rPr lang="en-US" dirty="0" err="1" smtClean="0"/>
              <a:t>существуют</a:t>
            </a:r>
            <a:r>
              <a:rPr lang="en-US" dirty="0" smtClean="0"/>
              <a:t> </a:t>
            </a:r>
            <a:r>
              <a:rPr lang="en-US" dirty="0" err="1" smtClean="0"/>
              <a:t>источники</a:t>
            </a:r>
            <a:r>
              <a:rPr lang="en-US" dirty="0" smtClean="0"/>
              <a:t> </a:t>
            </a:r>
            <a:r>
              <a:rPr lang="en-US" dirty="0" err="1" smtClean="0"/>
              <a:t>знания</a:t>
            </a:r>
            <a:endParaRPr lang="ru-RU" dirty="0" smtClean="0"/>
          </a:p>
          <a:p>
            <a:pPr lvl="1"/>
            <a:endParaRPr lang="ru-RU" dirty="0" smtClean="0"/>
          </a:p>
          <a:p>
            <a:r>
              <a:rPr lang="ru-RU" dirty="0" smtClean="0"/>
              <a:t>В</a:t>
            </a:r>
            <a:r>
              <a:rPr lang="en-US" dirty="0" smtClean="0"/>
              <a:t> </a:t>
            </a:r>
            <a:r>
              <a:rPr lang="en-US" dirty="0" err="1" smtClean="0"/>
              <a:t>задачах</a:t>
            </a:r>
            <a:r>
              <a:rPr lang="en-US" dirty="0" smtClean="0"/>
              <a:t> </a:t>
            </a:r>
            <a:r>
              <a:rPr lang="en-US" dirty="0" err="1" smtClean="0"/>
              <a:t>информатики</a:t>
            </a:r>
            <a:r>
              <a:rPr lang="en-US" dirty="0" smtClean="0"/>
              <a:t> </a:t>
            </a:r>
            <a:r>
              <a:rPr lang="en-US" dirty="0" err="1" smtClean="0"/>
              <a:t>можно</a:t>
            </a:r>
            <a:r>
              <a:rPr lang="en-US" dirty="0" smtClean="0"/>
              <a:t> и </a:t>
            </a:r>
            <a:r>
              <a:rPr lang="en-US" dirty="0" err="1" smtClean="0"/>
              <a:t>более</a:t>
            </a:r>
            <a:r>
              <a:rPr lang="en-US" dirty="0" smtClean="0"/>
              <a:t> </a:t>
            </a:r>
            <a:r>
              <a:rPr lang="en-US" dirty="0" err="1" smtClean="0"/>
              <a:t>удобно</a:t>
            </a:r>
            <a:r>
              <a:rPr lang="ru-RU" dirty="0" smtClean="0"/>
              <a:t> </a:t>
            </a:r>
            <a:r>
              <a:rPr lang="en-US" dirty="0" err="1" smtClean="0"/>
              <a:t>определить</a:t>
            </a:r>
            <a:r>
              <a:rPr lang="en-US" dirty="0" smtClean="0"/>
              <a:t>  </a:t>
            </a:r>
            <a:r>
              <a:rPr lang="en-US" dirty="0" err="1" smtClean="0"/>
              <a:t>категорию</a:t>
            </a:r>
            <a:r>
              <a:rPr lang="en-US" dirty="0" smtClean="0"/>
              <a:t> </a:t>
            </a:r>
            <a:r>
              <a:rPr lang="en-US" dirty="0" err="1" smtClean="0"/>
              <a:t>знания</a:t>
            </a:r>
            <a:r>
              <a:rPr lang="en-US" dirty="0" smtClean="0"/>
              <a:t> в </a:t>
            </a:r>
            <a:r>
              <a:rPr lang="en-US" dirty="0" err="1" smtClean="0"/>
              <a:t>каком-то</a:t>
            </a:r>
            <a:r>
              <a:rPr lang="en-US" dirty="0" smtClean="0"/>
              <a:t> </a:t>
            </a:r>
            <a:r>
              <a:rPr lang="en-US" dirty="0" err="1" smtClean="0"/>
              <a:t>смысле</a:t>
            </a:r>
            <a:r>
              <a:rPr lang="en-US" dirty="0" smtClean="0"/>
              <a:t> </a:t>
            </a:r>
            <a:r>
              <a:rPr lang="en-US" dirty="0" err="1" smtClean="0"/>
              <a:t>косвенно</a:t>
            </a:r>
            <a:r>
              <a:rPr lang="en-US" dirty="0" smtClean="0"/>
              <a:t> – </a:t>
            </a:r>
            <a:r>
              <a:rPr lang="en-US" dirty="0" err="1" smtClean="0"/>
              <a:t>через</a:t>
            </a:r>
            <a:r>
              <a:rPr lang="en-US" dirty="0" smtClean="0"/>
              <a:t> </a:t>
            </a:r>
            <a:r>
              <a:rPr lang="en-US" dirty="0" err="1" smtClean="0"/>
              <a:t>самые</a:t>
            </a:r>
            <a:r>
              <a:rPr lang="en-US" dirty="0" smtClean="0"/>
              <a:t> </a:t>
            </a:r>
            <a:r>
              <a:rPr lang="en-US" dirty="0" err="1" smtClean="0"/>
              <a:t>разнообразные</a:t>
            </a:r>
            <a:r>
              <a:rPr lang="en-US" dirty="0" smtClean="0"/>
              <a:t> </a:t>
            </a:r>
            <a:r>
              <a:rPr lang="en-US" dirty="0" err="1" smtClean="0"/>
              <a:t>его</a:t>
            </a:r>
            <a:r>
              <a:rPr lang="en-US" dirty="0" smtClean="0"/>
              <a:t> </a:t>
            </a:r>
            <a:r>
              <a:rPr lang="en-US" dirty="0" err="1" smtClean="0"/>
              <a:t>свойства</a:t>
            </a:r>
            <a:r>
              <a:rPr lang="en-US" dirty="0" smtClean="0"/>
              <a:t> и </a:t>
            </a:r>
            <a:r>
              <a:rPr lang="en-US" dirty="0" err="1" smtClean="0"/>
              <a:t>методы</a:t>
            </a:r>
            <a:r>
              <a:rPr lang="en-US" dirty="0" smtClean="0"/>
              <a:t> </a:t>
            </a:r>
            <a:r>
              <a:rPr lang="en-US" dirty="0" err="1" smtClean="0"/>
              <a:t>обработки</a:t>
            </a:r>
            <a:r>
              <a:rPr lang="en-US" dirty="0" smtClean="0"/>
              <a:t> </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Локализация</a:t>
            </a:r>
            <a:r>
              <a:rPr lang="en-US" dirty="0" smtClean="0"/>
              <a:t> </a:t>
            </a:r>
            <a:r>
              <a:rPr lang="en-US" dirty="0" err="1" smtClean="0"/>
              <a:t>знания</a:t>
            </a:r>
            <a:endParaRPr lang="ru-RU" dirty="0"/>
          </a:p>
        </p:txBody>
      </p:sp>
      <p:sp>
        <p:nvSpPr>
          <p:cNvPr id="3" name="Содержимое 2"/>
          <p:cNvSpPr>
            <a:spLocks noGrp="1"/>
          </p:cNvSpPr>
          <p:nvPr>
            <p:ph sz="quarter" idx="1"/>
          </p:nvPr>
        </p:nvSpPr>
        <p:spPr>
          <a:xfrm>
            <a:off x="285720" y="1214422"/>
            <a:ext cx="7610476" cy="5072098"/>
          </a:xfrm>
        </p:spPr>
        <p:txBody>
          <a:bodyPr/>
          <a:lstStyle/>
          <a:p>
            <a:endParaRPr lang="ru-RU" dirty="0" smtClean="0"/>
          </a:p>
          <a:p>
            <a:r>
              <a:rPr lang="en-US" sz="1600" dirty="0" err="1" smtClean="0"/>
              <a:t>Трудно</a:t>
            </a:r>
            <a:r>
              <a:rPr lang="en-US" sz="1600" dirty="0" smtClean="0"/>
              <a:t> </a:t>
            </a:r>
            <a:r>
              <a:rPr lang="en-US" sz="1600" dirty="0" err="1" smtClean="0"/>
              <a:t>сомневаться</a:t>
            </a:r>
            <a:r>
              <a:rPr lang="en-US" sz="1600" dirty="0" smtClean="0"/>
              <a:t> в </a:t>
            </a:r>
            <a:r>
              <a:rPr lang="en-US" sz="1600" dirty="0" err="1" smtClean="0"/>
              <a:t>автономности</a:t>
            </a:r>
            <a:r>
              <a:rPr lang="en-US" sz="1600" dirty="0" smtClean="0"/>
              <a:t> </a:t>
            </a:r>
            <a:r>
              <a:rPr lang="en-US" sz="1600" dirty="0" err="1" smtClean="0"/>
              <a:t>существования</a:t>
            </a:r>
            <a:r>
              <a:rPr lang="en-US" sz="1600" dirty="0" smtClean="0"/>
              <a:t> </a:t>
            </a:r>
            <a:r>
              <a:rPr lang="en-US" sz="1600" dirty="0" err="1" smtClean="0"/>
              <a:t>мира</a:t>
            </a:r>
            <a:r>
              <a:rPr lang="en-US" sz="1600" dirty="0" smtClean="0"/>
              <a:t> </a:t>
            </a:r>
            <a:r>
              <a:rPr lang="en-US" sz="1600" dirty="0" err="1" smtClean="0"/>
              <a:t>знаков</a:t>
            </a:r>
            <a:r>
              <a:rPr lang="en-US" sz="1600" dirty="0" smtClean="0"/>
              <a:t> в </a:t>
            </a:r>
            <a:r>
              <a:rPr lang="en-US" sz="1600" dirty="0" err="1" smtClean="0"/>
              <a:t>эпоху</a:t>
            </a:r>
            <a:r>
              <a:rPr lang="en-US" sz="1600" dirty="0" smtClean="0"/>
              <a:t> </a:t>
            </a:r>
            <a:r>
              <a:rPr lang="en-US" sz="1600" dirty="0" err="1" smtClean="0"/>
              <a:t>Интернета</a:t>
            </a:r>
            <a:endParaRPr lang="ru-RU" sz="1600" dirty="0" smtClean="0"/>
          </a:p>
          <a:p>
            <a:r>
              <a:rPr lang="en-US" sz="1600" dirty="0" err="1" smtClean="0"/>
              <a:t>Вначале</a:t>
            </a:r>
            <a:r>
              <a:rPr lang="en-US" sz="1600" dirty="0" smtClean="0"/>
              <a:t> </a:t>
            </a:r>
            <a:r>
              <a:rPr lang="en-US" sz="1600" dirty="0" err="1" smtClean="0"/>
              <a:t>было</a:t>
            </a:r>
            <a:r>
              <a:rPr lang="en-US" sz="1600" dirty="0" smtClean="0"/>
              <a:t> </a:t>
            </a:r>
            <a:r>
              <a:rPr lang="en-US" sz="1600" dirty="0" err="1" smtClean="0"/>
              <a:t>Слово</a:t>
            </a:r>
            <a:r>
              <a:rPr lang="en-US" sz="1600" dirty="0" smtClean="0"/>
              <a:t>, и </a:t>
            </a:r>
            <a:r>
              <a:rPr lang="en-US" sz="1600" dirty="0" err="1" smtClean="0"/>
              <a:t>Слово</a:t>
            </a:r>
            <a:r>
              <a:rPr lang="en-US" sz="1600" dirty="0" smtClean="0"/>
              <a:t> </a:t>
            </a:r>
            <a:r>
              <a:rPr lang="en-US" sz="1600" dirty="0" err="1" smtClean="0"/>
              <a:t>было</a:t>
            </a:r>
            <a:r>
              <a:rPr lang="en-US" sz="1600" dirty="0" smtClean="0"/>
              <a:t> у </a:t>
            </a:r>
            <a:r>
              <a:rPr lang="en-US" sz="1600" dirty="0" err="1" smtClean="0"/>
              <a:t>Бога</a:t>
            </a:r>
            <a:r>
              <a:rPr lang="en-US" sz="1600" dirty="0" smtClean="0"/>
              <a:t> и </a:t>
            </a:r>
            <a:r>
              <a:rPr lang="en-US" sz="1600" dirty="0" err="1" smtClean="0"/>
              <a:t>Слово</a:t>
            </a:r>
            <a:r>
              <a:rPr lang="en-US" sz="1600" dirty="0" smtClean="0"/>
              <a:t> </a:t>
            </a:r>
            <a:r>
              <a:rPr lang="en-US" sz="1600" dirty="0" err="1" smtClean="0"/>
              <a:t>было</a:t>
            </a:r>
            <a:r>
              <a:rPr lang="en-US" sz="1600" dirty="0" smtClean="0"/>
              <a:t> </a:t>
            </a:r>
            <a:r>
              <a:rPr lang="en-US" sz="1600" dirty="0" err="1" smtClean="0"/>
              <a:t>Бог</a:t>
            </a:r>
            <a:r>
              <a:rPr lang="ru-RU" sz="1600" dirty="0" smtClean="0"/>
              <a:t>. Евангелие от Иоанна</a:t>
            </a:r>
          </a:p>
          <a:p>
            <a:r>
              <a:rPr lang="ru-RU" sz="2000" dirty="0" smtClean="0"/>
              <a:t>Д</a:t>
            </a:r>
            <a:r>
              <a:rPr lang="en-US" sz="2000" dirty="0" err="1" smtClean="0"/>
              <a:t>анные</a:t>
            </a:r>
            <a:r>
              <a:rPr lang="en-US" sz="2000" dirty="0" smtClean="0"/>
              <a:t> – </a:t>
            </a:r>
            <a:r>
              <a:rPr lang="en-US" sz="2000" dirty="0" err="1" smtClean="0"/>
              <a:t>это</a:t>
            </a:r>
            <a:r>
              <a:rPr lang="en-US" sz="2000" dirty="0" smtClean="0"/>
              <a:t> </a:t>
            </a:r>
            <a:r>
              <a:rPr lang="en-US" sz="2000" dirty="0" err="1" smtClean="0"/>
              <a:t>явления</a:t>
            </a:r>
            <a:r>
              <a:rPr lang="en-US" sz="2000" dirty="0" smtClean="0"/>
              <a:t> </a:t>
            </a:r>
            <a:r>
              <a:rPr lang="en-US" sz="2000" dirty="0" err="1" smtClean="0"/>
              <a:t>реального</a:t>
            </a:r>
            <a:r>
              <a:rPr lang="en-US" sz="2000" dirty="0" smtClean="0"/>
              <a:t> </a:t>
            </a:r>
            <a:r>
              <a:rPr lang="en-US" sz="2000" dirty="0" err="1" smtClean="0"/>
              <a:t>мира</a:t>
            </a:r>
            <a:endParaRPr lang="ru-RU" sz="2000" dirty="0" smtClean="0"/>
          </a:p>
          <a:p>
            <a:pPr lvl="1"/>
            <a:r>
              <a:rPr lang="en-US" sz="1800" dirty="0" err="1" smtClean="0"/>
              <a:t>Это</a:t>
            </a:r>
            <a:r>
              <a:rPr lang="en-US" sz="1800" dirty="0" smtClean="0"/>
              <a:t> </a:t>
            </a:r>
            <a:r>
              <a:rPr lang="en-US" sz="1800" dirty="0" err="1" smtClean="0"/>
              <a:t>намагниченные</a:t>
            </a:r>
            <a:r>
              <a:rPr lang="en-US" sz="1800" dirty="0" smtClean="0"/>
              <a:t> </a:t>
            </a:r>
            <a:r>
              <a:rPr lang="en-US" sz="1800" dirty="0" err="1" smtClean="0"/>
              <a:t>участки</a:t>
            </a:r>
            <a:r>
              <a:rPr lang="en-US" sz="1800" dirty="0" smtClean="0"/>
              <a:t> </a:t>
            </a:r>
            <a:r>
              <a:rPr lang="en-US" sz="1800" dirty="0" err="1" smtClean="0"/>
              <a:t>дисков</a:t>
            </a:r>
            <a:r>
              <a:rPr lang="en-US" sz="1800" dirty="0" smtClean="0"/>
              <a:t>, </a:t>
            </a:r>
            <a:r>
              <a:rPr lang="en-US" sz="1800" dirty="0" err="1" smtClean="0"/>
              <a:t>бороздки</a:t>
            </a:r>
            <a:r>
              <a:rPr lang="en-US" sz="1800" dirty="0" smtClean="0"/>
              <a:t> </a:t>
            </a:r>
            <a:r>
              <a:rPr lang="en-US" sz="1800" dirty="0" err="1" smtClean="0"/>
              <a:t>грампластинок</a:t>
            </a:r>
            <a:r>
              <a:rPr lang="en-US" sz="1800" dirty="0" smtClean="0"/>
              <a:t> и CD, </a:t>
            </a:r>
            <a:r>
              <a:rPr lang="en-US" sz="1800" dirty="0" err="1" smtClean="0"/>
              <a:t>модулированные</a:t>
            </a:r>
            <a:r>
              <a:rPr lang="en-US" sz="1800" dirty="0" smtClean="0"/>
              <a:t> </a:t>
            </a:r>
            <a:r>
              <a:rPr lang="en-US" sz="1800" dirty="0" err="1" smtClean="0"/>
              <a:t>радиоволны</a:t>
            </a:r>
            <a:r>
              <a:rPr lang="en-US" sz="1800" dirty="0" smtClean="0"/>
              <a:t> и </a:t>
            </a:r>
            <a:r>
              <a:rPr lang="en-US" sz="1800" dirty="0" err="1" smtClean="0"/>
              <a:t>т.д</a:t>
            </a:r>
            <a:r>
              <a:rPr lang="en-US" sz="1800" dirty="0" smtClean="0"/>
              <a:t>.</a:t>
            </a:r>
            <a:endParaRPr lang="ru-RU" sz="1800" dirty="0" smtClean="0"/>
          </a:p>
          <a:p>
            <a:pPr lvl="1"/>
            <a:r>
              <a:rPr lang="ru-RU" sz="1700" dirty="0" smtClean="0"/>
              <a:t>Можно измерить, а иногда </a:t>
            </a:r>
            <a:r>
              <a:rPr lang="ru-RU" sz="1700" dirty="0" err="1" smtClean="0"/>
              <a:t>иувидеть</a:t>
            </a:r>
            <a:r>
              <a:rPr lang="ru-RU" sz="1700" dirty="0" smtClean="0"/>
              <a:t>, пощупать</a:t>
            </a:r>
          </a:p>
          <a:p>
            <a:r>
              <a:rPr lang="ru-RU" sz="2000" dirty="0" smtClean="0"/>
              <a:t>Данные несут в себе закодированную информацию</a:t>
            </a:r>
          </a:p>
          <a:p>
            <a:r>
              <a:rPr lang="ru-RU" sz="2000" dirty="0" smtClean="0"/>
              <a:t>Информация может быть воспринята, если будет переведена в знаки – визуальные, звуковые</a:t>
            </a:r>
          </a:p>
          <a:p>
            <a:r>
              <a:rPr lang="ru-RU" sz="2000" dirty="0" smtClean="0"/>
              <a:t>И</a:t>
            </a:r>
            <a:r>
              <a:rPr lang="en-US" sz="2000" dirty="0" err="1" smtClean="0"/>
              <a:t>нформация</a:t>
            </a:r>
            <a:r>
              <a:rPr lang="en-US" sz="2000" dirty="0" smtClean="0"/>
              <a:t> </a:t>
            </a:r>
            <a:r>
              <a:rPr lang="en-US" sz="2000" dirty="0" err="1" smtClean="0"/>
              <a:t>имеет</a:t>
            </a:r>
            <a:r>
              <a:rPr lang="en-US" sz="2000" dirty="0" smtClean="0"/>
              <a:t> </a:t>
            </a:r>
            <a:r>
              <a:rPr lang="en-US" sz="2000" dirty="0" err="1" smtClean="0"/>
              <a:t>знаковую</a:t>
            </a:r>
            <a:r>
              <a:rPr lang="en-US" sz="2000" dirty="0" smtClean="0"/>
              <a:t> </a:t>
            </a:r>
            <a:r>
              <a:rPr lang="en-US" sz="2000" dirty="0" err="1" smtClean="0"/>
              <a:t>природу</a:t>
            </a:r>
            <a:r>
              <a:rPr lang="en-US" sz="2000" dirty="0" smtClean="0"/>
              <a:t> и </a:t>
            </a:r>
            <a:r>
              <a:rPr lang="en-US" sz="2000" dirty="0" err="1" smtClean="0"/>
              <a:t>принадлежит</a:t>
            </a:r>
            <a:r>
              <a:rPr lang="en-US" sz="2000" dirty="0" smtClean="0"/>
              <a:t> </a:t>
            </a:r>
            <a:r>
              <a:rPr lang="en-US" sz="2000" dirty="0" err="1" smtClean="0"/>
              <a:t>миру</a:t>
            </a:r>
            <a:r>
              <a:rPr lang="en-US" sz="2000" dirty="0" smtClean="0"/>
              <a:t> </a:t>
            </a:r>
            <a:r>
              <a:rPr lang="en-US" sz="2000" dirty="0" err="1" smtClean="0"/>
              <a:t>знаков</a:t>
            </a:r>
            <a:endParaRPr lang="ru-RU" sz="2000" dirty="0" smtClean="0"/>
          </a:p>
          <a:p>
            <a:r>
              <a:rPr lang="ru-RU" sz="2000" dirty="0" smtClean="0"/>
              <a:t>З</a:t>
            </a:r>
            <a:r>
              <a:rPr lang="en-US" sz="2000" dirty="0" err="1" smtClean="0"/>
              <a:t>нание</a:t>
            </a:r>
            <a:r>
              <a:rPr lang="en-US" sz="2000" dirty="0" smtClean="0"/>
              <a:t> </a:t>
            </a:r>
            <a:r>
              <a:rPr lang="en-US" sz="2000" dirty="0" err="1" smtClean="0"/>
              <a:t>принадлежит</a:t>
            </a:r>
            <a:r>
              <a:rPr lang="en-US" sz="2000" dirty="0" smtClean="0"/>
              <a:t> </a:t>
            </a:r>
            <a:r>
              <a:rPr lang="en-US" sz="2000" dirty="0" err="1" smtClean="0"/>
              <a:t>внутреннему</a:t>
            </a:r>
            <a:r>
              <a:rPr lang="en-US" sz="2000" dirty="0" smtClean="0"/>
              <a:t> </a:t>
            </a:r>
            <a:r>
              <a:rPr lang="en-US" sz="2000" dirty="0" err="1" smtClean="0"/>
              <a:t>миру</a:t>
            </a:r>
            <a:r>
              <a:rPr lang="en-US" sz="2000" dirty="0" smtClean="0"/>
              <a:t> </a:t>
            </a:r>
            <a:r>
              <a:rPr lang="en-US" sz="2000" dirty="0" err="1" smtClean="0"/>
              <a:t>человека</a:t>
            </a:r>
            <a:endParaRPr lang="ru-RU" sz="2000" dirty="0" smtClean="0"/>
          </a:p>
          <a:p>
            <a:endParaRPr lang="ru-RU" sz="2000" dirty="0" smtClean="0"/>
          </a:p>
          <a:p>
            <a:endParaRPr lang="ru-RU"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Элементарный акт обработки знания. Критерий существования знания.</a:t>
            </a:r>
            <a:endParaRPr lang="ru-RU" b="1" dirty="0"/>
          </a:p>
        </p:txBody>
      </p:sp>
      <p:sp>
        <p:nvSpPr>
          <p:cNvPr id="3" name="Содержимое 2"/>
          <p:cNvSpPr>
            <a:spLocks noGrp="1"/>
          </p:cNvSpPr>
          <p:nvPr>
            <p:ph sz="quarter" idx="1"/>
          </p:nvPr>
        </p:nvSpPr>
        <p:spPr/>
        <p:txBody>
          <a:bodyPr/>
          <a:lstStyle/>
          <a:p>
            <a:r>
              <a:rPr lang="ru-RU" dirty="0" smtClean="0"/>
              <a:t>Два Факта</a:t>
            </a:r>
          </a:p>
          <a:p>
            <a:pPr lvl="1"/>
            <a:r>
              <a:rPr lang="ru-RU" sz="1600" dirty="0" smtClean="0"/>
              <a:t>1. Студент Петров учится в 925 группе. </a:t>
            </a:r>
          </a:p>
          <a:p>
            <a:pPr lvl="1"/>
            <a:r>
              <a:rPr lang="ru-RU" sz="1600" dirty="0" smtClean="0"/>
              <a:t>2. Студенты Иванов и Петров учатся в одной группе. </a:t>
            </a:r>
          </a:p>
          <a:p>
            <a:r>
              <a:rPr lang="en-US" dirty="0" smtClean="0"/>
              <a:t>В </a:t>
            </a:r>
            <a:r>
              <a:rPr lang="en-US" dirty="0" err="1" smtClean="0"/>
              <a:t>какой</a:t>
            </a:r>
            <a:r>
              <a:rPr lang="en-US" dirty="0" smtClean="0"/>
              <a:t> </a:t>
            </a:r>
            <a:r>
              <a:rPr lang="en-US" dirty="0" err="1" smtClean="0"/>
              <a:t>группе</a:t>
            </a:r>
            <a:r>
              <a:rPr lang="en-US" dirty="0" smtClean="0"/>
              <a:t> </a:t>
            </a:r>
            <a:r>
              <a:rPr lang="en-US" dirty="0" err="1" smtClean="0"/>
              <a:t>учится</a:t>
            </a:r>
            <a:r>
              <a:rPr lang="en-US" dirty="0" smtClean="0"/>
              <a:t> </a:t>
            </a:r>
            <a:r>
              <a:rPr lang="en-US" dirty="0" err="1" smtClean="0"/>
              <a:t>студент</a:t>
            </a:r>
            <a:r>
              <a:rPr lang="en-US" dirty="0" smtClean="0"/>
              <a:t> </a:t>
            </a:r>
            <a:r>
              <a:rPr lang="en-US" dirty="0" err="1" smtClean="0"/>
              <a:t>Иванов</a:t>
            </a:r>
            <a:r>
              <a:rPr lang="en-US" dirty="0" smtClean="0"/>
              <a:t>? </a:t>
            </a:r>
            <a:endParaRPr lang="ru-RU" dirty="0" smtClean="0"/>
          </a:p>
          <a:p>
            <a:endParaRPr lang="ru-RU" dirty="0" smtClean="0"/>
          </a:p>
          <a:p>
            <a:r>
              <a:rPr lang="en-US" dirty="0" err="1" smtClean="0"/>
              <a:t>Критерием</a:t>
            </a:r>
            <a:r>
              <a:rPr lang="en-US" dirty="0" smtClean="0"/>
              <a:t> </a:t>
            </a:r>
            <a:r>
              <a:rPr lang="en-US" dirty="0" err="1" smtClean="0"/>
              <a:t>того</a:t>
            </a:r>
            <a:r>
              <a:rPr lang="en-US" dirty="0" smtClean="0"/>
              <a:t>, </a:t>
            </a:r>
            <a:r>
              <a:rPr lang="en-US" dirty="0" err="1" smtClean="0"/>
              <a:t>что</a:t>
            </a:r>
            <a:r>
              <a:rPr lang="en-US" dirty="0" smtClean="0"/>
              <a:t> </a:t>
            </a:r>
            <a:r>
              <a:rPr lang="ru-RU" dirty="0" smtClean="0"/>
              <a:t>внутри КС </a:t>
            </a:r>
            <a:r>
              <a:rPr lang="en-US" dirty="0" err="1" smtClean="0"/>
              <a:t>находятся</a:t>
            </a:r>
            <a:r>
              <a:rPr lang="en-US" dirty="0" smtClean="0"/>
              <a:t> </a:t>
            </a:r>
            <a:r>
              <a:rPr lang="en-US" dirty="0" err="1" smtClean="0"/>
              <a:t>знания</a:t>
            </a:r>
            <a:r>
              <a:rPr lang="en-US" dirty="0" smtClean="0"/>
              <a:t> </a:t>
            </a:r>
            <a:r>
              <a:rPr lang="en-US" dirty="0" err="1" smtClean="0"/>
              <a:t>по</a:t>
            </a:r>
            <a:r>
              <a:rPr lang="en-US" dirty="0" smtClean="0"/>
              <a:t> </a:t>
            </a:r>
            <a:r>
              <a:rPr lang="en-US" dirty="0" err="1" smtClean="0"/>
              <a:t>какой-то</a:t>
            </a:r>
            <a:r>
              <a:rPr lang="en-US" dirty="0" smtClean="0"/>
              <a:t> </a:t>
            </a:r>
            <a:r>
              <a:rPr lang="en-US" dirty="0" err="1" smtClean="0"/>
              <a:t>проблемной</a:t>
            </a:r>
            <a:r>
              <a:rPr lang="en-US" dirty="0" smtClean="0"/>
              <a:t> </a:t>
            </a:r>
            <a:r>
              <a:rPr lang="en-US" dirty="0" err="1" smtClean="0"/>
              <a:t>области</a:t>
            </a:r>
            <a:r>
              <a:rPr lang="en-US" dirty="0" smtClean="0"/>
              <a:t> </a:t>
            </a:r>
            <a:r>
              <a:rPr lang="en-US" dirty="0" err="1" smtClean="0"/>
              <a:t>есть</a:t>
            </a:r>
            <a:r>
              <a:rPr lang="en-US" dirty="0" smtClean="0"/>
              <a:t> </a:t>
            </a:r>
            <a:r>
              <a:rPr lang="en-US" dirty="0" err="1" smtClean="0"/>
              <a:t>способность</a:t>
            </a:r>
            <a:r>
              <a:rPr lang="en-US" dirty="0" smtClean="0"/>
              <a:t> </a:t>
            </a:r>
            <a:r>
              <a:rPr lang="en-US" dirty="0" err="1" smtClean="0"/>
              <a:t>порождать</a:t>
            </a:r>
            <a:r>
              <a:rPr lang="en-US" dirty="0" smtClean="0"/>
              <a:t> (</a:t>
            </a:r>
            <a:r>
              <a:rPr lang="en-US" dirty="0" err="1" smtClean="0"/>
              <a:t>генерация</a:t>
            </a:r>
            <a:r>
              <a:rPr lang="en-US" dirty="0" smtClean="0"/>
              <a:t> </a:t>
            </a:r>
            <a:r>
              <a:rPr lang="en-US" dirty="0" err="1" smtClean="0"/>
              <a:t>или</a:t>
            </a:r>
            <a:r>
              <a:rPr lang="en-US" dirty="0" smtClean="0"/>
              <a:t> </a:t>
            </a:r>
            <a:r>
              <a:rPr lang="en-US" dirty="0" err="1" smtClean="0"/>
              <a:t>автогенерация</a:t>
            </a:r>
            <a:r>
              <a:rPr lang="en-US" dirty="0" smtClean="0"/>
              <a:t>) </a:t>
            </a:r>
            <a:r>
              <a:rPr lang="en-US" dirty="0" err="1" smtClean="0"/>
              <a:t>новых</a:t>
            </a:r>
            <a:r>
              <a:rPr lang="en-US" dirty="0" smtClean="0"/>
              <a:t> </a:t>
            </a:r>
            <a:r>
              <a:rPr lang="en-US" dirty="0" err="1" smtClean="0"/>
              <a:t>знаний</a:t>
            </a:r>
            <a:endParaRPr lang="ru-RU"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Источники знаний</a:t>
            </a:r>
            <a:endParaRPr lang="ru-RU" dirty="0"/>
          </a:p>
        </p:txBody>
      </p:sp>
      <p:sp>
        <p:nvSpPr>
          <p:cNvPr id="3" name="Содержимое 2"/>
          <p:cNvSpPr>
            <a:spLocks noGrp="1"/>
          </p:cNvSpPr>
          <p:nvPr>
            <p:ph sz="quarter" idx="1"/>
          </p:nvPr>
        </p:nvSpPr>
        <p:spPr/>
        <p:txBody>
          <a:bodyPr/>
          <a:lstStyle/>
          <a:p>
            <a:r>
              <a:rPr lang="en-US" dirty="0" err="1" smtClean="0"/>
              <a:t>Источник</a:t>
            </a:r>
            <a:r>
              <a:rPr lang="en-US" dirty="0" smtClean="0"/>
              <a:t> </a:t>
            </a:r>
            <a:r>
              <a:rPr lang="en-US" dirty="0" err="1" smtClean="0"/>
              <a:t>знания</a:t>
            </a:r>
            <a:r>
              <a:rPr lang="ru-RU" dirty="0" smtClean="0"/>
              <a:t> –</a:t>
            </a:r>
            <a:r>
              <a:rPr lang="en-US" dirty="0" smtClean="0"/>
              <a:t> </a:t>
            </a:r>
            <a:r>
              <a:rPr lang="en-US" dirty="0" err="1" smtClean="0"/>
              <a:t>не</a:t>
            </a:r>
            <a:r>
              <a:rPr lang="en-US" dirty="0" smtClean="0"/>
              <a:t> </a:t>
            </a:r>
            <a:r>
              <a:rPr lang="en-US" dirty="0" err="1" smtClean="0"/>
              <a:t>есть</a:t>
            </a:r>
            <a:r>
              <a:rPr lang="en-US" dirty="0" smtClean="0"/>
              <a:t> </a:t>
            </a:r>
            <a:r>
              <a:rPr lang="en-US" dirty="0" err="1" smtClean="0"/>
              <a:t>еще</a:t>
            </a:r>
            <a:r>
              <a:rPr lang="en-US" dirty="0" smtClean="0"/>
              <a:t> </a:t>
            </a:r>
            <a:r>
              <a:rPr lang="en-US" dirty="0" err="1" smtClean="0"/>
              <a:t>само</a:t>
            </a:r>
            <a:r>
              <a:rPr lang="en-US" dirty="0" smtClean="0"/>
              <a:t> </a:t>
            </a:r>
            <a:r>
              <a:rPr lang="en-US" dirty="0" err="1" smtClean="0"/>
              <a:t>знание</a:t>
            </a:r>
            <a:endParaRPr lang="ru-RU" dirty="0" smtClean="0"/>
          </a:p>
          <a:p>
            <a:r>
              <a:rPr lang="ru-RU" dirty="0" smtClean="0"/>
              <a:t>Т</a:t>
            </a:r>
            <a:r>
              <a:rPr lang="en-US" dirty="0" err="1" smtClean="0"/>
              <a:t>екст</a:t>
            </a:r>
            <a:r>
              <a:rPr lang="en-US" dirty="0" smtClean="0"/>
              <a:t> </a:t>
            </a:r>
            <a:r>
              <a:rPr lang="en-US" dirty="0" err="1" smtClean="0"/>
              <a:t>есть</a:t>
            </a:r>
            <a:r>
              <a:rPr lang="en-US" dirty="0" smtClean="0"/>
              <a:t> </a:t>
            </a:r>
            <a:r>
              <a:rPr lang="en-US" dirty="0" err="1" smtClean="0"/>
              <a:t>не</a:t>
            </a:r>
            <a:r>
              <a:rPr lang="en-US" dirty="0" smtClean="0"/>
              <a:t> </a:t>
            </a:r>
            <a:r>
              <a:rPr lang="en-US" dirty="0" err="1" smtClean="0"/>
              <a:t>знание</a:t>
            </a:r>
            <a:r>
              <a:rPr lang="en-US" dirty="0" smtClean="0"/>
              <a:t>, а </a:t>
            </a:r>
            <a:r>
              <a:rPr lang="en-US" dirty="0" err="1" smtClean="0"/>
              <a:t>только</a:t>
            </a:r>
            <a:r>
              <a:rPr lang="en-US" dirty="0" smtClean="0"/>
              <a:t> </a:t>
            </a:r>
            <a:r>
              <a:rPr lang="en-US" dirty="0" err="1" smtClean="0"/>
              <a:t>его</a:t>
            </a:r>
            <a:r>
              <a:rPr lang="en-US" dirty="0" smtClean="0"/>
              <a:t> </a:t>
            </a:r>
            <a:r>
              <a:rPr lang="en-US" dirty="0" err="1" smtClean="0"/>
              <a:t>источник</a:t>
            </a:r>
            <a:endParaRPr lang="ru-RU" dirty="0" smtClean="0"/>
          </a:p>
          <a:p>
            <a:r>
              <a:rPr lang="ru-RU" dirty="0" smtClean="0"/>
              <a:t>Тоже справедливо для окружающего нас мира – там в скрытой форме содержится огромный объем знаний</a:t>
            </a:r>
          </a:p>
          <a:p>
            <a:r>
              <a:rPr lang="ru-RU" dirty="0" smtClean="0"/>
              <a:t>О</a:t>
            </a:r>
            <a:r>
              <a:rPr lang="en-US" dirty="0" err="1" smtClean="0"/>
              <a:t>кружающий</a:t>
            </a:r>
            <a:r>
              <a:rPr lang="en-US" dirty="0" smtClean="0"/>
              <a:t> </a:t>
            </a:r>
            <a:r>
              <a:rPr lang="en-US" dirty="0" err="1" smtClean="0"/>
              <a:t>нас</a:t>
            </a:r>
            <a:r>
              <a:rPr lang="en-US" dirty="0" smtClean="0"/>
              <a:t> </a:t>
            </a:r>
            <a:r>
              <a:rPr lang="en-US" dirty="0" err="1" smtClean="0"/>
              <a:t>материальный</a:t>
            </a:r>
            <a:r>
              <a:rPr lang="en-US" dirty="0" smtClean="0"/>
              <a:t> </a:t>
            </a:r>
            <a:r>
              <a:rPr lang="en-US" dirty="0" err="1" smtClean="0"/>
              <a:t>мир</a:t>
            </a:r>
            <a:r>
              <a:rPr lang="en-US" dirty="0" smtClean="0"/>
              <a:t> - </a:t>
            </a:r>
            <a:r>
              <a:rPr lang="en-US" dirty="0" err="1" smtClean="0"/>
              <a:t>это</a:t>
            </a:r>
            <a:r>
              <a:rPr lang="en-US" dirty="0" smtClean="0"/>
              <a:t> </a:t>
            </a:r>
            <a:r>
              <a:rPr lang="en-US" dirty="0" err="1" smtClean="0"/>
              <a:t>тоже</a:t>
            </a:r>
            <a:r>
              <a:rPr lang="en-US" dirty="0" smtClean="0"/>
              <a:t> </a:t>
            </a:r>
            <a:r>
              <a:rPr lang="en-US" dirty="0" err="1" smtClean="0"/>
              <a:t>есть</a:t>
            </a:r>
            <a:r>
              <a:rPr lang="en-US" dirty="0" smtClean="0"/>
              <a:t> </a:t>
            </a:r>
            <a:r>
              <a:rPr lang="en-US" dirty="0" err="1" smtClean="0"/>
              <a:t>не</a:t>
            </a:r>
            <a:r>
              <a:rPr lang="en-US" dirty="0" smtClean="0"/>
              <a:t> </a:t>
            </a:r>
            <a:r>
              <a:rPr lang="en-US" dirty="0" err="1" smtClean="0"/>
              <a:t>знание</a:t>
            </a:r>
            <a:r>
              <a:rPr lang="en-US" dirty="0" smtClean="0"/>
              <a:t>, а </a:t>
            </a:r>
            <a:r>
              <a:rPr lang="en-US" dirty="0" err="1" smtClean="0"/>
              <a:t>только</a:t>
            </a:r>
            <a:r>
              <a:rPr lang="en-US" dirty="0" smtClean="0"/>
              <a:t> </a:t>
            </a:r>
            <a:r>
              <a:rPr lang="en-US" dirty="0" err="1" smtClean="0"/>
              <a:t>его</a:t>
            </a:r>
            <a:r>
              <a:rPr lang="en-US" dirty="0" smtClean="0"/>
              <a:t> </a:t>
            </a:r>
            <a:r>
              <a:rPr lang="en-US" dirty="0" err="1" smtClean="0"/>
              <a:t>источник</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ectures">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MyLectures</Template>
  <TotalTime>4484</TotalTime>
  <Words>2845</Words>
  <Application>Microsoft Office PowerPoint</Application>
  <PresentationFormat>Экран (4:3)</PresentationFormat>
  <Paragraphs>274</Paragraphs>
  <Slides>29</Slides>
  <Notes>20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MyLectures</vt:lpstr>
      <vt:lpstr>Интеллектуализация процессов обработки потоков данных, лекция 3</vt:lpstr>
      <vt:lpstr>Управление знаниями</vt:lpstr>
      <vt:lpstr>Основные понятия</vt:lpstr>
      <vt:lpstr>Основные понятия</vt:lpstr>
      <vt:lpstr>Понятие знания</vt:lpstr>
      <vt:lpstr>Понятие знания</vt:lpstr>
      <vt:lpstr>Локализация знания</vt:lpstr>
      <vt:lpstr>Элементарный акт обработки знания. Критерий существования знания.</vt:lpstr>
      <vt:lpstr>Источники знаний</vt:lpstr>
      <vt:lpstr>Понятие предметной области (knowledge domain)</vt:lpstr>
      <vt:lpstr>Логика соотношения – «знания-информация-данные»</vt:lpstr>
      <vt:lpstr>Локальные системы обработки знаний</vt:lpstr>
      <vt:lpstr>Синтактика, семантика и прагматика представления знаний</vt:lpstr>
      <vt:lpstr>Предикаты</vt:lpstr>
      <vt:lpstr>Фреймы</vt:lpstr>
      <vt:lpstr>Семантические сети</vt:lpstr>
      <vt:lpstr>Простейшие когнитивные процессы</vt:lpstr>
      <vt:lpstr>Процесс понимания знака</vt:lpstr>
      <vt:lpstr>Процесс генерации (автогенерации) элементарной единицы знания</vt:lpstr>
      <vt:lpstr>Процесс генерации (автогенерации) элементарной единицы знания</vt:lpstr>
      <vt:lpstr>Экспертные системы</vt:lpstr>
      <vt:lpstr>Определения ЭС</vt:lpstr>
      <vt:lpstr>Краткий обзор области экспертных систем</vt:lpstr>
      <vt:lpstr>Инженерия знаний</vt:lpstr>
      <vt:lpstr>Фундаментальные свойства экспертных систем</vt:lpstr>
      <vt:lpstr>Типовая структура ЭС</vt:lpstr>
      <vt:lpstr>Классификация экспертных задач</vt:lpstr>
      <vt:lpstr>Инженерия знаний – описание знаний на языках высокого уровня</vt:lpstr>
      <vt:lpstr>Преобразование текста в когнитивную структуру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Интеллектуализация процессов обработки потоков данных</dc:title>
  <dc:creator>velcom</dc:creator>
  <cp:lastModifiedBy>dutsik</cp:lastModifiedBy>
  <cp:revision>40</cp:revision>
  <dcterms:created xsi:type="dcterms:W3CDTF">2010-10-05T08:28:21Z</dcterms:created>
  <dcterms:modified xsi:type="dcterms:W3CDTF">2012-02-12T22:43:20Z</dcterms:modified>
</cp:coreProperties>
</file>