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0" r:id="rId5"/>
    <p:sldId id="261" r:id="rId6"/>
    <p:sldId id="290" r:id="rId7"/>
    <p:sldId id="263" r:id="rId8"/>
    <p:sldId id="264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65" r:id="rId17"/>
    <p:sldId id="267" r:id="rId18"/>
    <p:sldId id="269" r:id="rId19"/>
    <p:sldId id="277" r:id="rId20"/>
    <p:sldId id="278" r:id="rId21"/>
    <p:sldId id="282" r:id="rId22"/>
    <p:sldId id="283" r:id="rId23"/>
    <p:sldId id="298" r:id="rId24"/>
    <p:sldId id="284" r:id="rId25"/>
    <p:sldId id="316" r:id="rId26"/>
    <p:sldId id="317" r:id="rId27"/>
    <p:sldId id="318" r:id="rId28"/>
    <p:sldId id="313" r:id="rId29"/>
    <p:sldId id="315" r:id="rId30"/>
    <p:sldId id="314" r:id="rId31"/>
    <p:sldId id="299" r:id="rId32"/>
    <p:sldId id="300" r:id="rId33"/>
    <p:sldId id="312" r:id="rId34"/>
    <p:sldId id="301" r:id="rId35"/>
    <p:sldId id="303" r:id="rId36"/>
    <p:sldId id="305" r:id="rId37"/>
    <p:sldId id="306" r:id="rId38"/>
    <p:sldId id="307" r:id="rId39"/>
    <p:sldId id="308" r:id="rId40"/>
    <p:sldId id="309" r:id="rId41"/>
    <p:sldId id="310" r:id="rId42"/>
    <p:sldId id="311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C19-09F1-4645-BC35-45AE70B5BD53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CE69-1BEA-4C54-B7DC-7ADE84343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8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C19-09F1-4645-BC35-45AE70B5BD53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CE69-1BEA-4C54-B7DC-7ADE84343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8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C19-09F1-4645-BC35-45AE70B5BD53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CE69-1BEA-4C54-B7DC-7ADE84343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9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C19-09F1-4645-BC35-45AE70B5BD53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CE69-1BEA-4C54-B7DC-7ADE84343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0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C19-09F1-4645-BC35-45AE70B5BD53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CE69-1BEA-4C54-B7DC-7ADE84343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9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C19-09F1-4645-BC35-45AE70B5BD53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CE69-1BEA-4C54-B7DC-7ADE84343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8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C19-09F1-4645-BC35-45AE70B5BD53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CE69-1BEA-4C54-B7DC-7ADE84343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2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C19-09F1-4645-BC35-45AE70B5BD53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CE69-1BEA-4C54-B7DC-7ADE84343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0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C19-09F1-4645-BC35-45AE70B5BD53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CE69-1BEA-4C54-B7DC-7ADE84343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4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C19-09F1-4645-BC35-45AE70B5BD53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CE69-1BEA-4C54-B7DC-7ADE84343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8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C19-09F1-4645-BC35-45AE70B5BD53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CE69-1BEA-4C54-B7DC-7ADE84343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9C19-09F1-4645-BC35-45AE70B5BD53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CE69-1BEA-4C54-B7DC-7ADE84343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30921" y="0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Слиток металлического висму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40777" cy="68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17747" y="1713814"/>
            <a:ext cx="5115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ВИСМУТ</a:t>
            </a:r>
            <a:endParaRPr lang="ru-RU" sz="6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45700" y="121894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МЕТАЛЛИЧЕСКИЕ ПОЛЕЗ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 ИСКОПАЕМЫЕ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ВИСМУТ ЭЛЕМ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222" y="0"/>
            <a:ext cx="2520778" cy="280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68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5686" y="88724"/>
            <a:ext cx="49674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Виттихенит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</a:t>
            </a:r>
            <a:r>
              <a:rPr lang="ru-RU" sz="28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BiS</a:t>
            </a:r>
            <a:r>
              <a:rPr lang="ru-RU" sz="28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42,15 %) кристаллизуется в ромбической сингонии, кристаллы тетраэдрические, агрегаты зернистые, цвет темно-серый до светло-серого, черта черная, блеск металлический, твердость 2–3, удельная масса 6,3 г/см</a:t>
            </a:r>
            <a:r>
              <a:rPr lang="ru-RU" sz="28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Встречается в гидротермальных жилах богатых медью и висмутом.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4" name="Picture 4" descr="Картинки по запросу Виттихен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" y="0"/>
            <a:ext cx="6920727" cy="674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90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9870" y="-128528"/>
            <a:ext cx="482737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Тетрадимит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28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ru-RU" sz="28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59,27 %) кристаллизуется в тригональной сингонии, кристаллы ромбоэдрические, агрегаты листоватые и зернистые. Цвет стально-серый, блеск металлический, твердость 1,5–2, удельная масса 7,3 г/см</a:t>
            </a:r>
            <a:r>
              <a:rPr lang="ru-RU" sz="28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Распространен в гидротермальных и контактово-метасоматических месторождениях.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Тетрадим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7" y="221520"/>
            <a:ext cx="7390213" cy="482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5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897" y="0"/>
            <a:ext cx="433310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Галеновисмутит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PbBi</a:t>
            </a:r>
            <a:r>
              <a:rPr lang="ru-RU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55,48 %) кристаллизуется в ромбической сингонии, кристаллы игольчатые, столбчатые пластинчатые, агрегаты зернистые. Цвет минерала оловянно-белый до светло-серого, черта светло-серая, блестящая, твердость 2,5–3,5, удельная масса     7,1 г/см</a:t>
            </a:r>
            <a:r>
              <a:rPr lang="ru-RU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Встречается в высокотемпературных месторождениях висмута, скарнах и золото-кварцевых жилах.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Галенобисмутит. Минералы и месторождения. webminera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7" y="0"/>
            <a:ext cx="7070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366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2335" y="80486"/>
            <a:ext cx="421777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Козалит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Pb</a:t>
            </a:r>
            <a:r>
              <a:rPr lang="ru-RU" sz="28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28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28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42,10%) (по руднику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Козала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Мексике) кристаллизуется в ромбической сингонии, кристаллы призматические, игольчатые, агрегаты шестоватые, лучистые, зернистые, цвет свинцово-серый, черта черная, твердость 2,5–3, удельная масса 6,7–7,0 г/см</a:t>
            </a:r>
            <a:r>
              <a:rPr lang="ru-RU" sz="28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Козалит. Минералы и месторождения. webmineral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9" t="2323" r="11776" b="3560"/>
          <a:stretch/>
        </p:blipFill>
        <p:spPr bwMode="auto">
          <a:xfrm>
            <a:off x="90615" y="296562"/>
            <a:ext cx="7846543" cy="626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8724" y="302359"/>
            <a:ext cx="45884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Айкинит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CuPbBi</a:t>
            </a:r>
            <a:r>
              <a:rPr lang="ru-RU" sz="28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28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36,29 %) (по фамилии Айкин) кристаллизуется в ромбической сингонии, кристаллы длинностолбчатые до игольчатых, агрегаты зернистые и друзы. Цвет минерала серый с цветной побежалостью, черта серовато-черная, блестящая, твердость 2–2,5, удельная масса 7,1 г/см</a:t>
            </a:r>
            <a:r>
              <a:rPr lang="ru-RU" sz="28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Айкинит. Минералы и месторождения. webmineral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" r="9398"/>
          <a:stretch/>
        </p:blipFill>
        <p:spPr bwMode="auto">
          <a:xfrm>
            <a:off x="16475" y="0"/>
            <a:ext cx="77228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90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5374" y="286431"/>
            <a:ext cx="38388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Бисмит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89,6 %) кристаллизуется в моноклинальной сингонии, кристаллы псевдоромбические, агрегаты тонкозернистые и порошковатые, цвет серовато-зеленый, желтый, блеск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полуалмазный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матовый, твердость 4,5, удельная масса 9,2 г/см</a:t>
            </a:r>
            <a:r>
              <a:rPr lang="ru-RU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Развит в зоне окисления.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Картинки по запросу Бисми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r="6937"/>
          <a:stretch/>
        </p:blipFill>
        <p:spPr bwMode="auto">
          <a:xfrm>
            <a:off x="799070" y="0"/>
            <a:ext cx="73563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5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00050" y="0"/>
            <a:ext cx="12401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В ПРОМЫШЛЕННОСТИ.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7665" y="755470"/>
            <a:ext cx="1193662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Висмут входит в разнообразные сплавы со свинцом, оловом, кадмием и мышьяком. </a:t>
            </a:r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Их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особенность состоит в том, что они плавятся при температурах, гораздо менее высоких, чем точка плавления отдельных входящих в их состав металлов.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связи с этим они применяются для автоматических огнетушителей, а также для электрических предохранителей, предохранительных пробок паровых котлов.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Благодаря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способности висмута расширяться при затвердевании он используется для изготовления линейных форм, для производства отливок изящных предметов и для гальванопластики.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24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7098"/>
            <a:ext cx="11969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металлургии висмут применяется как добавка к нержавеющим сталям.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широко используется также в производстве оптических стекол и стекол с защитными свойствами против радиации, в химической промышленности (в качестве катализатора)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керамике (изготовление цветных эмалей и глазури), в электронике, ядерной технике,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 также в фармацевтической промышленности.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4" descr="Картинки по запросу Памир-630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91" y="2153165"/>
            <a:ext cx="8897808" cy="454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9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303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РЕСУРСЫ И ЗАПАСЫ.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15330" y="901688"/>
            <a:ext cx="1198605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Минерально-сырьевая база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висмутодобывающей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промышленности представлена как собственно висмутовыми, так и комплексными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висмутсодержащими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месторождениями.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Общие запасы висмута в мире (без учета стран СНГ) составляют около 130 тыс. т. ведущими странами-держателями запасов висмута являются: Япония (более 40 тыс. т), США (30 тыс. т) и Австралия    (20 тыс. т).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Значительные 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запасы этого металла сосредоточены в Боливии, Мексике, Перу, Канаде, Китае, России и других странах.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Уникальные месторождения висмута встречаются редко (месторождение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Теннант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-Крик в Австралии).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Богатые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руды содержат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более 1 %, рядовые – 1–0,2 %, бедные – менее 0,2 % (в комплексных рудах).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72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2462" y="162991"/>
            <a:ext cx="12334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ДОБЫЧА И ПРОИЗВОДСТВО.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659" y="639254"/>
            <a:ext cx="1129407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ru-RU" sz="4000" dirty="0">
                <a:solidFill>
                  <a:srgbClr val="00B0F0"/>
                </a:solidFill>
              </a:rPr>
              <a:t>Около 90% всего добываемого висмута извлекается попутно </a:t>
            </a:r>
            <a:r>
              <a:rPr lang="ru-RU" sz="4000" b="1" dirty="0">
                <a:solidFill>
                  <a:srgbClr val="00B0F0"/>
                </a:solidFill>
              </a:rPr>
              <a:t>при металлургической переработке</a:t>
            </a:r>
            <a:r>
              <a:rPr lang="ru-RU" sz="4000" dirty="0">
                <a:solidFill>
                  <a:srgbClr val="00B0F0"/>
                </a:solidFill>
              </a:rPr>
              <a:t> свинцово-цинковых, медных, оловянных руд и концентратов. </a:t>
            </a:r>
          </a:p>
          <a:p>
            <a:pPr marL="68580" indent="0">
              <a:buNone/>
            </a:pPr>
            <a:r>
              <a:rPr lang="ru-RU" sz="4000" dirty="0"/>
              <a:t>Висмут получают сплавлением сульфида с железом: </a:t>
            </a:r>
          </a:p>
          <a:p>
            <a:pPr marL="68580" indent="0">
              <a:buNone/>
            </a:pPr>
            <a:r>
              <a:rPr lang="ru-RU" sz="4000" b="1" dirty="0"/>
              <a:t>Bi</a:t>
            </a:r>
            <a:r>
              <a:rPr lang="ru-RU" sz="4000" b="1" baseline="-25000" dirty="0"/>
              <a:t>2</a:t>
            </a:r>
            <a:r>
              <a:rPr lang="ru-RU" sz="4000" b="1" dirty="0"/>
              <a:t>S</a:t>
            </a:r>
            <a:r>
              <a:rPr lang="ru-RU" sz="4000" b="1" baseline="-25000" dirty="0"/>
              <a:t>3</a:t>
            </a:r>
            <a:r>
              <a:rPr lang="ru-RU" sz="4000" b="1" dirty="0"/>
              <a:t> + 3Fe = 2Bi + 3FeS,</a:t>
            </a:r>
          </a:p>
          <a:p>
            <a:pPr marL="68580" indent="0">
              <a:buNone/>
            </a:pPr>
            <a:r>
              <a:rPr lang="ru-RU" sz="4000" dirty="0">
                <a:solidFill>
                  <a:srgbClr val="00B0F0"/>
                </a:solidFill>
              </a:rPr>
              <a:t>или последовательным проведением процессов:</a:t>
            </a:r>
          </a:p>
          <a:p>
            <a:pPr marL="68580" indent="0">
              <a:buNone/>
            </a:pPr>
            <a:r>
              <a:rPr lang="ru-RU" sz="4000" b="1" dirty="0"/>
              <a:t>2Bi</a:t>
            </a:r>
            <a:r>
              <a:rPr lang="ru-RU" sz="4000" b="1" baseline="-25000" dirty="0"/>
              <a:t>2</a:t>
            </a:r>
            <a:r>
              <a:rPr lang="ru-RU" sz="4000" b="1" dirty="0"/>
              <a:t>S</a:t>
            </a:r>
            <a:r>
              <a:rPr lang="ru-RU" sz="4000" b="1" baseline="-25000" dirty="0"/>
              <a:t>3</a:t>
            </a:r>
            <a:r>
              <a:rPr lang="ru-RU" sz="4000" b="1" dirty="0"/>
              <a:t> + 9O</a:t>
            </a:r>
            <a:r>
              <a:rPr lang="ru-RU" sz="4000" b="1" baseline="-25000" dirty="0"/>
              <a:t>2</a:t>
            </a:r>
            <a:r>
              <a:rPr lang="ru-RU" sz="4000" b="1" dirty="0"/>
              <a:t> = 2Bi</a:t>
            </a:r>
            <a:r>
              <a:rPr lang="ru-RU" sz="4000" b="1" baseline="-25000" dirty="0"/>
              <a:t>2</a:t>
            </a:r>
            <a:r>
              <a:rPr lang="ru-RU" sz="4000" b="1" dirty="0"/>
              <a:t>O</a:t>
            </a:r>
            <a:r>
              <a:rPr lang="ru-RU" sz="4000" b="1" baseline="-25000" dirty="0"/>
              <a:t>3</a:t>
            </a:r>
            <a:r>
              <a:rPr lang="ru-RU" sz="4000" b="1" dirty="0"/>
              <a:t> + 6SO</a:t>
            </a:r>
            <a:r>
              <a:rPr lang="ru-RU" sz="4000" b="1" baseline="-25000" dirty="0"/>
              <a:t>2</a:t>
            </a:r>
            <a:r>
              <a:rPr lang="ru-RU" sz="4000" b="1" dirty="0"/>
              <a:t>; </a:t>
            </a:r>
          </a:p>
          <a:p>
            <a:pPr marL="68580" indent="0">
              <a:buNone/>
            </a:pPr>
            <a:r>
              <a:rPr lang="ru-RU" sz="4000" b="1" dirty="0"/>
              <a:t>Bi</a:t>
            </a:r>
            <a:r>
              <a:rPr lang="ru-RU" sz="4000" b="1" baseline="-25000" dirty="0"/>
              <a:t>2</a:t>
            </a:r>
            <a:r>
              <a:rPr lang="ru-RU" sz="4000" b="1" dirty="0"/>
              <a:t>O</a:t>
            </a:r>
            <a:r>
              <a:rPr lang="ru-RU" sz="4000" b="1" baseline="-25000" dirty="0"/>
              <a:t>3</a:t>
            </a:r>
            <a:r>
              <a:rPr lang="ru-RU" sz="4000" b="1" dirty="0"/>
              <a:t> + 3C = 2Bi + 3CO</a:t>
            </a:r>
            <a:r>
              <a:rPr lang="ru-RU" sz="4000" dirty="0"/>
              <a:t>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77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.mediasole.ru/images/650/650705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9144000" cy="68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0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2868"/>
            <a:ext cx="11796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мировой практике висмут в основном добывается в качестве попутного компонента из комплексных руд: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Ag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As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также из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висмутсодержащих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свинцовых и медных руд. 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Общая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добыча и производство висмута составляла: в 1937 г. – 600–700 т, в 1960 г. – 2600 т, в 1975 г. – 5380 т и в 2000 г. – более 10000 т. 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Главными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производителями висмута в настоящее время являются Боливия, Перу, Мексика, Австралия и США.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70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9391"/>
            <a:ext cx="12085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МЕТАЛЛОГЕНИЯ И ЭПОХИ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РУДООБРАЗОВАНИЯ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622611"/>
            <a:ext cx="11977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Эндогенные месторождения висмута формировались на средней и поздней стадиях геосинклинального этапа, а также в процессе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тектоно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-магматической активизации консолидированных участков складчатых областей и платформ.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Собственно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висмутовые месторождения не имеют широкого распространения и обычно этот металл образует комплексные руды с другими металлами в ряде рудных формаций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82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5331" y="280762"/>
            <a:ext cx="1215081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Месторождения висмута и 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висмутсодержащих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руд формировались в различные эпохи рудообразования. </a:t>
            </a:r>
            <a:endParaRPr lang="ru-RU" sz="3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докембрийскую эпоху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образовались месторождения </a:t>
            </a:r>
            <a:r>
              <a:rPr lang="ru-RU" sz="3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висмутсодержащих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руд в Канаде (Большое Медвежье озеро, Эльдорадо и др</a:t>
            </a: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  </a:t>
            </a:r>
          </a:p>
          <a:p>
            <a:pPr marL="381000" indent="381000" algn="just">
              <a:spcAft>
                <a:spcPts val="0"/>
              </a:spcAft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позднепалеозойскую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герцинскую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месторождения в Рудных горах (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Яхимов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Чехии), Средней Азии (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Адрасман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Таджикистане,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Брич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-Мулла и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Устарасай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Узбекистане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pPr marL="381000" indent="381000" algn="just">
              <a:spcAft>
                <a:spcPts val="0"/>
              </a:spcAft>
            </a:pPr>
            <a:r>
              <a:rPr lang="ru-RU" sz="3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мезозойскую эпоху 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месторождения в Южной Корее (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Санг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-Донг и др.). </a:t>
            </a:r>
            <a:endParaRPr lang="ru-RU" sz="3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Значительное </a:t>
            </a:r>
            <a:r>
              <a:rPr lang="ru-RU" sz="3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месторождений </a:t>
            </a:r>
            <a:r>
              <a:rPr lang="ru-RU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висмутсодержащих</a:t>
            </a:r>
            <a:r>
              <a:rPr lang="ru-RU" sz="3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руд принадлежит </a:t>
            </a:r>
            <a:r>
              <a:rPr lang="ru-RU" sz="30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альпийской металлогенической эпохе </a:t>
            </a:r>
            <a:r>
              <a:rPr lang="ru-RU" sz="3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Тасна</a:t>
            </a:r>
            <a:r>
              <a:rPr lang="ru-RU" sz="3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Боливии, Сан-Грегори в Перу).</a:t>
            </a:r>
            <a:endParaRPr lang="ru-RU" sz="30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43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висмут месторожд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9737124" cy="681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055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416" y="205946"/>
            <a:ext cx="10469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Генетические типы месторождений висмута</a:t>
            </a:r>
            <a:endParaRPr lang="ru-RU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1054613"/>
            <a:ext cx="121920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342900" algn="just">
              <a:spcAft>
                <a:spcPts val="0"/>
              </a:spcAft>
              <a:buAutoNum type="arabicParenR"/>
            </a:pPr>
            <a:r>
              <a:rPr lang="ru-R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грейзеновые</a:t>
            </a:r>
            <a:r>
              <a:rPr lang="ru-R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723900" indent="-342900" algn="just">
              <a:spcAft>
                <a:spcPts val="0"/>
              </a:spcAft>
              <a:buAutoNum type="arabicParenR"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скарновые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723900" indent="-342900" algn="just">
              <a:spcAft>
                <a:spcPts val="0"/>
              </a:spcAft>
              <a:buAutoNum type="arabicParenR"/>
            </a:pPr>
            <a: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плутоногенные</a:t>
            </a:r>
            <a: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гидротермальные  </a:t>
            </a:r>
          </a:p>
          <a:p>
            <a:pPr marL="723900" indent="-342900" algn="just">
              <a:spcAft>
                <a:spcPts val="0"/>
              </a:spcAft>
              <a:buAutoNum type="arabicParenR"/>
            </a:pP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вулканогенные гидротермальные </a:t>
            </a:r>
            <a:endParaRPr lang="ru-RU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39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грейзеновые месторожден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r="2057" b="3457"/>
          <a:stretch/>
        </p:blipFill>
        <p:spPr bwMode="auto">
          <a:xfrm>
            <a:off x="0" y="164756"/>
            <a:ext cx="9588843" cy="669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04525" y="781220"/>
            <a:ext cx="3239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0" algn="just">
              <a:spcAft>
                <a:spcPts val="0"/>
              </a:spcAft>
            </a:pPr>
            <a:r>
              <a:rPr lang="ru-RU" sz="4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грейзены</a:t>
            </a: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14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ok-t.ru/helpiksorg/baza1/427833640823.files/image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42" y="117693"/>
            <a:ext cx="6911546" cy="65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11050" y="117693"/>
            <a:ext cx="2751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424242"/>
                </a:solidFill>
                <a:latin typeface="Tahoma" panose="020B0604030504040204" pitchFamily="34" charset="0"/>
              </a:rPr>
              <a:t>Сводная схема зональности </a:t>
            </a:r>
            <a:r>
              <a:rPr lang="ru-RU" sz="2400" b="1" dirty="0" err="1">
                <a:solidFill>
                  <a:srgbClr val="424242"/>
                </a:solidFill>
                <a:latin typeface="Tahoma" panose="020B0604030504040204" pitchFamily="34" charset="0"/>
              </a:rPr>
              <a:t>грейзенов</a:t>
            </a:r>
            <a:r>
              <a:rPr lang="ru-RU" sz="2400" b="1" dirty="0">
                <a:solidFill>
                  <a:srgbClr val="424242"/>
                </a:solidFill>
                <a:latin typeface="Tahoma" panose="020B0604030504040204" pitchFamily="34" charset="0"/>
              </a:rPr>
              <a:t>. По </a:t>
            </a:r>
            <a:r>
              <a:rPr lang="ru-RU" sz="2400" b="1" i="1" dirty="0">
                <a:solidFill>
                  <a:srgbClr val="424242"/>
                </a:solidFill>
                <a:latin typeface="Tahoma" panose="020B0604030504040204" pitchFamily="34" charset="0"/>
              </a:rPr>
              <a:t>Г. Щербе.</a:t>
            </a:r>
            <a:endParaRPr lang="ru-RU" sz="2400" b="1" dirty="0">
              <a:solidFill>
                <a:srgbClr val="424242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sz="2400" b="1" dirty="0">
                <a:solidFill>
                  <a:srgbClr val="424242"/>
                </a:solidFill>
                <a:latin typeface="Tahoma" panose="020B0604030504040204" pitchFamily="34" charset="0"/>
              </a:rPr>
              <a:t>1 – </a:t>
            </a:r>
            <a:r>
              <a:rPr lang="ru-RU" sz="2400" b="1" dirty="0" err="1">
                <a:solidFill>
                  <a:srgbClr val="424242"/>
                </a:solidFill>
                <a:latin typeface="Tahoma" panose="020B0604030504040204" pitchFamily="34" charset="0"/>
              </a:rPr>
              <a:t>грейзенизированные</a:t>
            </a:r>
            <a:r>
              <a:rPr lang="ru-RU" sz="2400" b="1" dirty="0">
                <a:solidFill>
                  <a:srgbClr val="424242"/>
                </a:solidFill>
                <a:latin typeface="Tahoma" panose="020B0604030504040204" pitchFamily="34" charset="0"/>
              </a:rPr>
              <a:t> породы; 2 – </a:t>
            </a:r>
            <a:r>
              <a:rPr lang="ru-RU" sz="2400" b="1" dirty="0" err="1">
                <a:solidFill>
                  <a:srgbClr val="424242"/>
                </a:solidFill>
                <a:latin typeface="Tahoma" panose="020B0604030504040204" pitchFamily="34" charset="0"/>
              </a:rPr>
              <a:t>грейзены</a:t>
            </a:r>
            <a:r>
              <a:rPr lang="ru-RU" sz="2400" b="1" dirty="0">
                <a:solidFill>
                  <a:srgbClr val="424242"/>
                </a:solidFill>
                <a:latin typeface="Tahoma" panose="020B0604030504040204" pitchFamily="34" charset="0"/>
              </a:rPr>
              <a:t>; 3 – пегматиты; 4 – скарны; 5 - кварцевые жилы и штокверки; 6 – верхняя граница </a:t>
            </a:r>
            <a:r>
              <a:rPr lang="ru-RU" sz="2400" b="1" dirty="0" err="1">
                <a:solidFill>
                  <a:srgbClr val="424242"/>
                </a:solidFill>
                <a:latin typeface="Tahoma" panose="020B0604030504040204" pitchFamily="34" charset="0"/>
              </a:rPr>
              <a:t>грейзенов</a:t>
            </a:r>
            <a:r>
              <a:rPr lang="ru-RU" sz="2400" b="1" dirty="0">
                <a:solidFill>
                  <a:srgbClr val="424242"/>
                </a:solidFill>
                <a:latin typeface="Tahoma" panose="020B0604030504040204" pitchFamily="34" charset="0"/>
              </a:rPr>
              <a:t>.</a:t>
            </a:r>
            <a:endParaRPr lang="ru-RU" sz="2400" b="1" i="0" dirty="0">
              <a:solidFill>
                <a:srgbClr val="424242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6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ok-t.ru/helpiksorg/baza1/427833640823.files/image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31" y="0"/>
            <a:ext cx="9498100" cy="54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471" y="5103674"/>
            <a:ext cx="120025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</a:rPr>
              <a:t>Схематический поперечный геологический разрез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</a:rPr>
              <a:t>грейзенового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</a:rPr>
              <a:t> месторождения в известняках у контакта с гранитом. По И. Говорову.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1 – </a:t>
            </a:r>
            <a:r>
              <a:rPr lang="ru-RU" b="1" dirty="0" err="1">
                <a:solidFill>
                  <a:srgbClr val="FF0000"/>
                </a:solidFill>
                <a:latin typeface="Tahoma" panose="020B0604030504040204" pitchFamily="34" charset="0"/>
              </a:rPr>
              <a:t>порфиритоиды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; 2 – слюдисто-флюоритовые </a:t>
            </a:r>
            <a:r>
              <a:rPr lang="ru-RU" b="1" dirty="0" err="1">
                <a:solidFill>
                  <a:srgbClr val="FF0000"/>
                </a:solidFill>
                <a:latin typeface="Tahoma" panose="020B0604030504040204" pitchFamily="34" charset="0"/>
              </a:rPr>
              <a:t>грейзены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; 3 – диаспор-топаз-флюоритовые </a:t>
            </a:r>
            <a:r>
              <a:rPr lang="ru-RU" b="1" dirty="0" err="1">
                <a:solidFill>
                  <a:srgbClr val="FF0000"/>
                </a:solidFill>
                <a:latin typeface="Tahoma" panose="020B0604030504040204" pitchFamily="34" charset="0"/>
              </a:rPr>
              <a:t>грейзены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; 4 – топаз-флюоритовые </a:t>
            </a:r>
            <a:r>
              <a:rPr lang="ru-RU" b="1" dirty="0" err="1">
                <a:solidFill>
                  <a:srgbClr val="FF0000"/>
                </a:solidFill>
                <a:latin typeface="Tahoma" panose="020B0604030504040204" pitchFamily="34" charset="0"/>
              </a:rPr>
              <a:t>грейзены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; 5 – кварц-топазовые </a:t>
            </a:r>
            <a:r>
              <a:rPr lang="ru-RU" b="1" dirty="0" err="1">
                <a:solidFill>
                  <a:srgbClr val="FF0000"/>
                </a:solidFill>
                <a:latin typeface="Tahoma" panose="020B0604030504040204" pitchFamily="34" charset="0"/>
              </a:rPr>
              <a:t>грейзены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; 6 – сильно </a:t>
            </a:r>
            <a:r>
              <a:rPr lang="ru-RU" b="1" dirty="0" err="1">
                <a:solidFill>
                  <a:srgbClr val="FF0000"/>
                </a:solidFill>
                <a:latin typeface="Tahoma" panose="020B0604030504040204" pitchFamily="34" charset="0"/>
              </a:rPr>
              <a:t>грейзенизированные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 граниты; 7 – умеренно </a:t>
            </a:r>
            <a:r>
              <a:rPr lang="ru-RU" b="1" dirty="0" err="1">
                <a:solidFill>
                  <a:srgbClr val="FF0000"/>
                </a:solidFill>
                <a:latin typeface="Tahoma" panose="020B0604030504040204" pitchFamily="34" charset="0"/>
              </a:rPr>
              <a:t>грейзенизированные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 граниты; 8 – слабо </a:t>
            </a:r>
            <a:r>
              <a:rPr lang="ru-RU" b="1" dirty="0" err="1">
                <a:solidFill>
                  <a:srgbClr val="FF0000"/>
                </a:solidFill>
                <a:latin typeface="Tahoma" panose="020B0604030504040204" pitchFamily="34" charset="0"/>
              </a:rPr>
              <a:t>грейзенизированные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 граниты; 9 – известняки.</a:t>
            </a:r>
          </a:p>
          <a:p>
            <a:pPr algn="just"/>
            <a:r>
              <a:rPr lang="ru-RU" dirty="0">
                <a:solidFill>
                  <a:srgbClr val="424242"/>
                </a:solidFill>
                <a:latin typeface="Tahoma" panose="020B0604030504040204" pitchFamily="34" charset="0"/>
              </a:rPr>
              <a:t> </a:t>
            </a:r>
            <a:endParaRPr lang="ru-RU" b="0" i="0" dirty="0">
              <a:solidFill>
                <a:srgbClr val="424242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77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06658" y="105718"/>
            <a:ext cx="2816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скарны</a:t>
            </a:r>
            <a:endParaRPr lang="ru-RU" sz="6000" dirty="0"/>
          </a:p>
        </p:txBody>
      </p:sp>
      <p:pic>
        <p:nvPicPr>
          <p:cNvPr id="17410" name="Picture 2" descr="Картинки по запросу скарновые месторожд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5" y="0"/>
            <a:ext cx="8255258" cy="685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000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9319" y="72767"/>
            <a:ext cx="9446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плутоногенные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гидротермальные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месторождения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05514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ru-RU" dirty="0"/>
          </a:p>
        </p:txBody>
      </p:sp>
      <p:pic>
        <p:nvPicPr>
          <p:cNvPr id="20482" name="Picture 2" descr="http://bezogr.ru/uchebnoe-posobie-po-kursu-osnovi-ucheniya-o-poleznih-iskopaemi/5123_html_m46b8ee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7" y="1180798"/>
            <a:ext cx="11675090" cy="388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86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ВИСМУТ ЭЛЕМЕН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" t="10250" r="6534" b="5346"/>
          <a:stretch/>
        </p:blipFill>
        <p:spPr bwMode="auto">
          <a:xfrm>
            <a:off x="1392195" y="140043"/>
            <a:ext cx="9185190" cy="66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162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вулканогенные гидротермальные месторожден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7251" r="4268" b="2585"/>
          <a:stretch/>
        </p:blipFill>
        <p:spPr bwMode="auto">
          <a:xfrm>
            <a:off x="858564" y="568342"/>
            <a:ext cx="9465275" cy="628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8384" y="0"/>
            <a:ext cx="9440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вулканогенные гидротермальные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месторождения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10257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5374" y="167496"/>
            <a:ext cx="1205195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Грейзеновые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месторождения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представлены комплексными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рудами. 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их связано с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аляскитовыми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гранитами. </a:t>
            </a:r>
            <a:endParaRPr lang="ru-RU" sz="3600" b="1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Рудные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тела имеют форму штокверков, труб и жил, приуроченных к трещинам скола. 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характерным и хорошо изученным представителем этого типа является месторождение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Альтенберг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Германии. 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рудах месторождения помимо олова и вольфрама содержится висмут в виде висмутина и самородного висмута.</a:t>
            </a:r>
            <a:endParaRPr lang="ru-RU" sz="32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51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месторождение альтенбер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5" y="181533"/>
            <a:ext cx="11522396" cy="323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931" y="3768811"/>
            <a:ext cx="116400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1 — гранит-порфир: </a:t>
            </a:r>
            <a:endParaRPr lang="ru-RU" sz="28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8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 </a:t>
            </a:r>
            <a:r>
              <a:rPr lang="ru-RU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— 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штокверк в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грейзенизированном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граните; </a:t>
            </a:r>
            <a:endParaRPr lang="ru-RU" sz="28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3 </a:t>
            </a:r>
            <a:r>
              <a:rPr lang="ru-RU" sz="2800" b="1" i="1" dirty="0">
                <a:solidFill>
                  <a:srgbClr val="7030A0"/>
                </a:solidFill>
                <a:latin typeface="Arial" panose="020B0604020202020204" pitchFamily="34" charset="0"/>
              </a:rPr>
              <a:t>— 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</a:rPr>
              <a:t>вмещающие породы по трещинам отрыва (и скола) в дайках гранит-порфиров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83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udfiles.net/html/2706/830/html_wHDNsHl_1G.dX0e/img-_1G3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" y="218303"/>
            <a:ext cx="8061473" cy="663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48367" y="218303"/>
            <a:ext cx="39953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1 — гранит-порфир: </a:t>
            </a:r>
            <a:endParaRPr lang="ru-RU" sz="28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8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 </a:t>
            </a:r>
            <a:r>
              <a:rPr lang="ru-RU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— 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штокверк в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грейзенизированном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граните; </a:t>
            </a:r>
            <a:endParaRPr lang="ru-RU" sz="28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3 </a:t>
            </a:r>
            <a:r>
              <a:rPr lang="ru-RU" sz="2800" b="1" i="1" dirty="0">
                <a:solidFill>
                  <a:srgbClr val="7030A0"/>
                </a:solidFill>
                <a:latin typeface="Arial" panose="020B0604020202020204" pitchFamily="34" charset="0"/>
              </a:rPr>
              <a:t>— 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</a:rPr>
              <a:t>вмещающие породы по трещинам отрыва (и скола) в дайках гранит-порфиров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48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7136" y="166976"/>
            <a:ext cx="1223318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3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Скарновые</a:t>
            </a:r>
            <a:r>
              <a:rPr lang="ru-RU" sz="3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месторождения 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пространственно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связаны с гранат-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пироксеновыми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другими известковистыми скарнами. </a:t>
            </a:r>
            <a:endParaRPr lang="ru-RU" sz="3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</a:t>
            </a:r>
            <a:r>
              <a:rPr lang="ru-RU" sz="3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формируются на контакте </a:t>
            </a:r>
            <a:r>
              <a:rPr lang="ru-RU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гранитоидов</a:t>
            </a:r>
            <a:r>
              <a:rPr lang="ru-RU" sz="3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карбонатными породами или на некотором удалении от этого контакта и реже в </a:t>
            </a:r>
            <a:r>
              <a:rPr lang="ru-RU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гранитоидах</a:t>
            </a:r>
            <a:r>
              <a:rPr lang="ru-RU" sz="3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000" b="1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как правило, комплексные 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месторождения. </a:t>
            </a:r>
            <a:endParaRPr lang="ru-RU" sz="3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Главными 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рудными минералами являются шеелит, молибденит, висмутин, второстепенными – касситерит, магнетит, пирротин, пирит, арсенопирит, вольфрамит, халькопирит, сфалерит и галенит. </a:t>
            </a:r>
            <a:endParaRPr lang="ru-RU" sz="30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Месторождения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этого типа выявлены в России (Восток-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Приморье,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Тырныаузское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Северном Кавказе), Южной Корее (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Санг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-Донг), Канаде (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Эмеральд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-Фини) и других странах.</a:t>
            </a:r>
            <a:endParaRPr lang="ru-RU" sz="3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82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0491"/>
            <a:ext cx="117718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Плутоногенные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гидротермальные месторождения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известны в Узбекистане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Брич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-Мулла,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Устарасай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Германии (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Нейбулак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Шнееберг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Перу (Сан-Грегори), США (Монте-Кристо), Канаде (Эльдорадо). 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Оруденение</a:t>
            </a: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связано с гранитоидными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интрузиями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600" b="1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Рудные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тела представлены в основном жилами и линзами. </a:t>
            </a:r>
            <a:endPara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Среди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месторождений этого типа выделяются две формации – 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арсенопирит-висмутовая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пятиэлементная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Ag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45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268919"/>
            <a:ext cx="1192838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примера месторождений арсенопирит-висмутовой формации охарактеризуем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месторождение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Устарасай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расположено в Узбекистане в пределах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Брич-Муллинского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рудного поля (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Чаткальский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хребет). Участок месторождения сложен кварцитами, песчаниками, известняками и доломитами верхнего девона.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Интрузивные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породы представлены штоком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моцонитов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дайками сиенит-аплитов, а также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гранодиоритами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дайками диабазов и диабазовых порфиритов.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Верхнедевонские 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отложения слагают юго-восточное крыло </a:t>
            </a:r>
            <a:r>
              <a:rPr lang="ru-RU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Коксуйской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антиклинали, осложненной продольными разломами, надвигами и крутыми сбросами. </a:t>
            </a:r>
            <a:endParaRPr lang="ru-RU" sz="2800" b="1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Оруденение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развито в известняках в виде секущих кварц-висмутовых жил,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пластообразных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рудных залежей и столбообразных мышьяк-висмутовых метасоматических тел.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79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7883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3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месторождения протекало в течение трех стадий: мышьяковую, свинцово-висмутовую и свинцово-сурьмяную. </a:t>
            </a:r>
            <a:endParaRPr lang="ru-RU" sz="30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стадия проявлена слабо и представлена метасоматическими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пластообразными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телами, сложенными арсенопиритом (70–80 %) и кварцем (20–30 %). </a:t>
            </a:r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Вторая 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стадия характеризовалась образованием разнообразных рудных минералов – пирита, пирротина, висмутина, самородного висмута, висмутовых 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сульфосолей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жильных минералов (кварц, доломит, кальцит). </a:t>
            </a:r>
            <a:endParaRPr lang="ru-RU" sz="3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Третья 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стадия минерализации развита незначительно в виде маломощных (до 2–7 см) крутопадающих жил. </a:t>
            </a:r>
            <a:endParaRPr lang="ru-RU" sz="30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3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этой стадии выделялись кварц и ассоциирующие с ним сфалерит, галенит, </a:t>
            </a:r>
            <a:r>
              <a:rPr lang="ru-RU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буланжерит</a:t>
            </a:r>
            <a:r>
              <a:rPr lang="ru-RU" sz="3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бурнонит</a:t>
            </a:r>
            <a:r>
              <a:rPr lang="ru-RU" sz="3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арсенопирит.</a:t>
            </a:r>
            <a:endParaRPr lang="ru-RU" sz="30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21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1806" y="-95091"/>
            <a:ext cx="12208475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3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Вулканогенные гидротермальные месторождения 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висмута встречаются относительно редко. </a:t>
            </a:r>
            <a:endParaRPr lang="ru-RU" sz="30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известны в Таджикистане (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Адрасман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Швейцарии (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Аннивере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Германии (Шварцвальд), Италии (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Бочегиано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Боливии (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Тасна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Генетически 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тесно связаны с вулканогенными комплексами 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дацит-липаритовой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формации, а 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пространственно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 субвулканическими дайками, 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жерловинами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некками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локализуются в вулканических структурах, </a:t>
            </a:r>
            <a:r>
              <a:rPr lang="ru-RU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синвулканических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разломах и трещинах. </a:t>
            </a:r>
            <a:endParaRPr lang="ru-RU" sz="3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Рудные </a:t>
            </a: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тела представлены ветвящимися жилами, линзами, штокверками, реже трубами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81000" indent="381000" algn="just">
              <a:spcAft>
                <a:spcPts val="0"/>
              </a:spcAft>
            </a:pP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Глубина 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формирования месторождений 0,5–1,0 км. </a:t>
            </a:r>
            <a:endParaRPr lang="ru-RU" sz="30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Среди </a:t>
            </a:r>
            <a:r>
              <a:rPr lang="ru-RU" sz="3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них выделяются </a:t>
            </a:r>
            <a:r>
              <a:rPr lang="ru-RU" sz="3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халькопирит-висмутовая </a:t>
            </a:r>
            <a:r>
              <a:rPr lang="ru-RU" sz="3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3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касситерит-вольфрамит-висмутовая</a:t>
            </a:r>
            <a:r>
              <a:rPr lang="ru-RU" sz="3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рудные формации.</a:t>
            </a:r>
            <a:endParaRPr lang="ru-RU" sz="3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0938"/>
            <a:ext cx="119942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Типичным представителем халькопирит-висмутовой рудной формации является </a:t>
            </a:r>
            <a:r>
              <a:rPr lang="ru-RU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месторождение </a:t>
            </a:r>
            <a:r>
              <a:rPr lang="ru-RU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Адрасман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b="1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Оно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расположено в Восточном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Карамазаре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(Таджикистан).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Участок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сложен верхнепалеозойской эффузивной толщей.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Собственно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месторождение приурочено к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некку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кварцевых порфиров и контролируется пересечением разломов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субширотного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субмеридионального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направлений. </a:t>
            </a:r>
          </a:p>
          <a:p>
            <a:pPr marL="381000" indent="381000"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Главное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рудное тело имеет трубообразную форму и прослеживается на глубину более 200 м от земной поверхности. </a:t>
            </a:r>
            <a:endParaRPr lang="ru-RU" sz="32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Другие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рудные тела представлены линзами, штокверками и жилами.</a:t>
            </a:r>
            <a:endParaRPr lang="ru-RU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1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557" y="30891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КРАТКИЕ ИСТОРИЧЕСКИЕ 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</a:t>
            </a:r>
            <a:endParaRPr lang="ru-RU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557" y="955241"/>
            <a:ext cx="113599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Первые сведения о висмуте появились в начале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XVI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в. в трудах минералога и металлурга Георга Бауэра (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Агриколы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1739 г. немецкий химик </a:t>
            </a:r>
            <a:r>
              <a:rPr lang="ru-RU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Погт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установил самостоятельность элемента висмута (раньше его считали разновидностью других элементов – свинца, олова или сурьмы). </a:t>
            </a:r>
            <a:endParaRPr lang="ru-RU" sz="32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Окончательно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элемент он был открыт в 1799 г. шведским химиком Т. Бергманом.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23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6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12" y="0"/>
            <a:ext cx="5385797" cy="675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50008" y="228600"/>
            <a:ext cx="6441991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Схема </a:t>
            </a:r>
            <a:r>
              <a:rPr lang="ru-RU" altLang="ru-RU" sz="28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геологического строения медно-висмутового месторождения </a:t>
            </a:r>
            <a:r>
              <a:rPr lang="ru-RU" altLang="ru-RU" sz="2800" dirty="0" err="1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Адрасман</a:t>
            </a:r>
            <a:endParaRPr lang="ru-RU" altLang="ru-RU" sz="1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(по Ф. </a:t>
            </a:r>
            <a:r>
              <a:rPr lang="ru-RU" altLang="ru-RU" sz="2800" dirty="0" err="1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Вольфсону</a:t>
            </a:r>
            <a:r>
              <a:rPr lang="ru-RU" altLang="ru-RU" sz="28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и А. Дружинину)</a:t>
            </a:r>
            <a:r>
              <a:rPr lang="ru-RU" alt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 </a:t>
            </a:r>
            <a:r>
              <a:rPr lang="ru-RU" alt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схема строения рудоносной жилы, приуроченной к оперяющей трещине отрыва; </a:t>
            </a:r>
            <a:r>
              <a:rPr lang="ru-RU" altLang="ru-RU" sz="24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</a:t>
            </a: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схема строения рудоносной жилы, приуроченной к тектоническому шву Главной зоны; </a:t>
            </a:r>
            <a:r>
              <a:rPr lang="ru-RU" altLang="ru-RU" sz="24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рудоносные трещины;</a:t>
            </a:r>
            <a:r>
              <a:rPr lang="ru-RU" alt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24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altLang="ru-RU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Свинцовый разлом; дайки</a:t>
            </a:r>
            <a:r>
              <a:rPr lang="ru-RU" alt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ru-RU" altLang="ru-RU" sz="2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диабазового порфирита</a:t>
            </a: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кварцевого сиенит-порфира; </a:t>
            </a:r>
            <a:r>
              <a:rPr lang="ru-RU" altLang="ru-RU" sz="24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туфолавы</a:t>
            </a: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кварцевого порфира: </a:t>
            </a:r>
            <a:r>
              <a:rPr lang="ru-RU" altLang="ru-RU" sz="2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ru-RU" alt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– покровные; </a:t>
            </a:r>
            <a:r>
              <a:rPr lang="ru-RU" altLang="ru-RU" sz="2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ru-RU" alt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– образующие </a:t>
            </a:r>
            <a:r>
              <a:rPr lang="ru-RU" altLang="ru-RU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некк</a:t>
            </a:r>
            <a:r>
              <a:rPr lang="ru-RU" alt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верхнепалеозойские кварцевые порфиры; </a:t>
            </a:r>
            <a:r>
              <a:rPr lang="ru-RU" altLang="ru-RU" sz="24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ru-RU" alt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минералы 1-ой стадии; </a:t>
            </a:r>
            <a:r>
              <a:rPr lang="ru-RU" altLang="ru-RU" sz="2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ru-RU" alt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– минералы 2-й стадии</a:t>
            </a:r>
            <a:endParaRPr lang="ru-RU" altLang="ru-RU" sz="4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465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4802" y="0"/>
            <a:ext cx="1218376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Разрывные нарушения, определяющие положение Главной зоны и Свинцового разлома, являются наиболее древними.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последующее время движения по Свинцовому разлому возобновлялись.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фиксируются приуроченностью к нему на отдельных участках даек кварцевого сиенит-порфира и диабазового порфирита, более молодых, чем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туфолавы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слагающие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некк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Дальнейшее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месторождения связано с проявлением гидротермальной деятельности. 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ранние гидротермальные образования представлены кварц-сульфидно-висмутовыми метасоматическими телами и рудными жилами, сложенными кварцем, халькопиритом, висмутом и другими медно-висмутовыми минералами.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Вторая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стадия характеризовалась развитием кварцевых жил и метасоматических тел тонкозернистого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халцедоновидного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кварца с галенитом и халькопиритом.</a:t>
            </a:r>
            <a:endParaRPr lang="ru-RU" sz="2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67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9470" y="189121"/>
            <a:ext cx="120519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Главная рудоносная зона представляет собой минерализованный тектонический разрыв, в висячем боку которого развиты многочисленные рудоносные жилы северо-восточного простирания.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Главные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рудные минералы: пирит, гематит, арсенопирит, висмутин, самородный висмут, борнит, сфалерит.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ГЕОХИМИЯ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562" y="523220"/>
            <a:ext cx="115988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Висмут является последним членом подгруппы мышьяка.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Относится к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халькофильным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элементам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Ближайшие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аналоги висмута – сурьма и свинец.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Кларк 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 по А. П. Виноградову составляет 9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sz="3200" b="1" baseline="30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-7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%. </a:t>
            </a:r>
            <a:endParaRPr lang="ru-RU" sz="3200" b="1" dirty="0" smtClean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висмута повышается от ультраосновных магматических пород (1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-7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%) к кислым (1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-6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%).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 одним изотопом с массовым числом 209.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Характеризуется переменной валентностью, в природных условиях преобладает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3200" b="1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3+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Высокое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сродство к сере, способность существовать в свободном состоянии и склонность к образованию основных солей определяют важнейшие формы нахождения висмута в природе.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3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692" y="494270"/>
            <a:ext cx="11359978" cy="636373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висмута нет стабильных изотопов. Природный висмут состоит из единственного изотопа </a:t>
            </a:r>
            <a:r>
              <a:rPr lang="ru-RU" sz="36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ничтожными примесями других изотопов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Тринадцать </a:t>
            </a:r>
            <a:r>
              <a:rPr lang="ru-RU" sz="3600" b="1" dirty="0">
                <a:solidFill>
                  <a:srgbClr val="7030A0"/>
                </a:solidFill>
              </a:rPr>
              <a:t>изотопов висмута с массовыми числами от 197 до 208 и самый тяжелый </a:t>
            </a:r>
            <a:r>
              <a:rPr lang="ru-RU" sz="3600" b="1" baseline="30000" dirty="0">
                <a:solidFill>
                  <a:srgbClr val="7030A0"/>
                </a:solidFill>
              </a:rPr>
              <a:t>215</a:t>
            </a:r>
            <a:r>
              <a:rPr lang="ru-RU" sz="3600" b="1" dirty="0">
                <a:solidFill>
                  <a:srgbClr val="7030A0"/>
                </a:solidFill>
              </a:rPr>
              <a:t>Bi получены искусственным путем, остальные – </a:t>
            </a:r>
            <a:r>
              <a:rPr lang="ru-RU" sz="3600" b="1" baseline="30000" dirty="0">
                <a:solidFill>
                  <a:srgbClr val="7030A0"/>
                </a:solidFill>
              </a:rPr>
              <a:t>210</a:t>
            </a:r>
            <a:r>
              <a:rPr lang="ru-RU" sz="3600" b="1" dirty="0">
                <a:solidFill>
                  <a:srgbClr val="7030A0"/>
                </a:solidFill>
              </a:rPr>
              <a:t>Bi, </a:t>
            </a:r>
            <a:r>
              <a:rPr lang="ru-RU" sz="3600" b="1" baseline="30000" dirty="0">
                <a:solidFill>
                  <a:srgbClr val="7030A0"/>
                </a:solidFill>
              </a:rPr>
              <a:t>211</a:t>
            </a:r>
            <a:r>
              <a:rPr lang="ru-RU" sz="3600" b="1" dirty="0">
                <a:solidFill>
                  <a:srgbClr val="7030A0"/>
                </a:solidFill>
              </a:rPr>
              <a:t>Bi, </a:t>
            </a:r>
            <a:r>
              <a:rPr lang="ru-RU" sz="3600" b="1" baseline="30000" dirty="0">
                <a:solidFill>
                  <a:srgbClr val="7030A0"/>
                </a:solidFill>
              </a:rPr>
              <a:t>212</a:t>
            </a:r>
            <a:r>
              <a:rPr lang="ru-RU" sz="3600" b="1" dirty="0">
                <a:solidFill>
                  <a:srgbClr val="7030A0"/>
                </a:solidFill>
              </a:rPr>
              <a:t>Bi,</a:t>
            </a:r>
            <a:r>
              <a:rPr lang="ru-RU" sz="3600" b="1" baseline="30000" dirty="0">
                <a:solidFill>
                  <a:srgbClr val="7030A0"/>
                </a:solidFill>
              </a:rPr>
              <a:t>213</a:t>
            </a:r>
            <a:r>
              <a:rPr lang="ru-RU" sz="3600" b="1" dirty="0">
                <a:solidFill>
                  <a:srgbClr val="7030A0"/>
                </a:solidFill>
              </a:rPr>
              <a:t>Bi и </a:t>
            </a:r>
            <a:r>
              <a:rPr lang="ru-RU" sz="3600" b="1" baseline="30000" dirty="0">
                <a:solidFill>
                  <a:srgbClr val="7030A0"/>
                </a:solidFill>
              </a:rPr>
              <a:t>214</a:t>
            </a:r>
            <a:r>
              <a:rPr lang="ru-RU" sz="3600" b="1" dirty="0">
                <a:solidFill>
                  <a:srgbClr val="7030A0"/>
                </a:solidFill>
              </a:rPr>
              <a:t>Bi – образуются в природе в результате радиоактивного распада ядер урана, тория, актиния и </a:t>
            </a:r>
            <a:r>
              <a:rPr lang="ru-RU" sz="3600" b="1" dirty="0" smtClean="0">
                <a:solidFill>
                  <a:srgbClr val="7030A0"/>
                </a:solidFill>
              </a:rPr>
              <a:t>нептуния.</a:t>
            </a:r>
          </a:p>
          <a:p>
            <a:pPr marL="6858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88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193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МИНЕРАЛОГИЯ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799" y="930528"/>
            <a:ext cx="112199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Висмут в том или ином количестве в виде изоморфной примеси входит в состав некоторых сульфидов, а также образует самостоятельные минералы. 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1000" indent="381000" algn="just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Известно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около 90 минералов висмута, но промышленное значение имеют немногие из них: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самородный висмут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висмутин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виттихенит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тетрадимит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галеновисмутит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козалит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айкинит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бисмит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бисмутит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9871" y="131458"/>
            <a:ext cx="46626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Самородный висмут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(содержание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99,9 %) кристаллизуется в тригональной сингонии, кристаллы ромбоэдрические, псевдокубические, агрегаты зернистые, листоватые, перистые, дендриты.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Цвет желтовато-белый, блеск металлический, твердость 2–2,5, удельная масса 9,8 г/см</a:t>
            </a:r>
            <a:r>
              <a:rPr lang="ru-RU" sz="2800" b="1" baseline="30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/>
          </a:p>
        </p:txBody>
      </p:sp>
      <p:pic>
        <p:nvPicPr>
          <p:cNvPr id="3076" name="Picture 4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06" y="57775"/>
            <a:ext cx="4950939" cy="68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7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39698" y="-128528"/>
            <a:ext cx="540402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381000"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Висмутин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28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28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81,3 %) кристаллизуется в ромбической сингонии, кристаллы призматические и игольчатые, цвет свинцово-серый, белый с желтоватой и синей побежалостью, блеск металлический, твердость 2–2,5, удельная масса 6,8 г/см</a:t>
            </a:r>
            <a:r>
              <a:rPr lang="ru-RU" sz="28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Встречается в гидротермальных месторождениях жильного типа в ассоциации с топазом, бериллом, в золото-кварцевых жилах и медно-висмутовых месторождениях.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4" y="-1"/>
            <a:ext cx="6187560" cy="688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602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2060</Words>
  <Application>Microsoft Office PowerPoint</Application>
  <PresentationFormat>Широкоэкранный</PresentationFormat>
  <Paragraphs>137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Symbol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NORDMANN</dc:creator>
  <cp:lastModifiedBy>NORDMANN</cp:lastModifiedBy>
  <cp:revision>36</cp:revision>
  <dcterms:created xsi:type="dcterms:W3CDTF">2018-03-16T18:31:44Z</dcterms:created>
  <dcterms:modified xsi:type="dcterms:W3CDTF">2018-04-06T20:55:04Z</dcterms:modified>
</cp:coreProperties>
</file>