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8" r:id="rId3"/>
    <p:sldId id="291" r:id="rId4"/>
    <p:sldId id="269" r:id="rId5"/>
    <p:sldId id="257" r:id="rId6"/>
    <p:sldId id="258" r:id="rId7"/>
    <p:sldId id="259" r:id="rId8"/>
    <p:sldId id="292" r:id="rId9"/>
    <p:sldId id="271" r:id="rId10"/>
    <p:sldId id="273" r:id="rId11"/>
    <p:sldId id="279" r:id="rId12"/>
    <p:sldId id="278" r:id="rId13"/>
    <p:sldId id="277" r:id="rId14"/>
    <p:sldId id="276" r:id="rId15"/>
    <p:sldId id="293" r:id="rId16"/>
    <p:sldId id="284" r:id="rId17"/>
    <p:sldId id="294" r:id="rId18"/>
    <p:sldId id="295" r:id="rId19"/>
    <p:sldId id="270" r:id="rId20"/>
    <p:sldId id="272" r:id="rId21"/>
    <p:sldId id="260" r:id="rId22"/>
    <p:sldId id="261" r:id="rId23"/>
    <p:sldId id="274" r:id="rId24"/>
    <p:sldId id="275" r:id="rId25"/>
    <p:sldId id="262" r:id="rId26"/>
    <p:sldId id="263" r:id="rId27"/>
    <p:sldId id="265" r:id="rId28"/>
    <p:sldId id="266" r:id="rId29"/>
    <p:sldId id="267" r:id="rId30"/>
    <p:sldId id="29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143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5694A-D686-4121-AFF2-7ADD1E586150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24CAE-1229-4952-B5BD-ABDB92BE1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186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24CAE-1229-4952-B5BD-ABDB92BE174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314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24CAE-1229-4952-B5BD-ABDB92BE1742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582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24CAE-1229-4952-B5BD-ABDB92BE174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274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24CAE-1229-4952-B5BD-ABDB92BE174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316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24CAE-1229-4952-B5BD-ABDB92BE174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056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24CAE-1229-4952-B5BD-ABDB92BE174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371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24CAE-1229-4952-B5BD-ABDB92BE174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600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24CAE-1229-4952-B5BD-ABDB92BE1742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187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24CAE-1229-4952-B5BD-ABDB92BE1742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581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24CAE-1229-4952-B5BD-ABDB92BE1742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080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FCFF-C820-4795-8329-892776797D32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BCD1-FDA4-4285-B4E4-4FA039EA4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26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FCFF-C820-4795-8329-892776797D32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BCD1-FDA4-4285-B4E4-4FA039EA4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64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FCFF-C820-4795-8329-892776797D32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BCD1-FDA4-4285-B4E4-4FA039EA4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07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FCFF-C820-4795-8329-892776797D32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BCD1-FDA4-4285-B4E4-4FA039EA4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82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FCFF-C820-4795-8329-892776797D32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BCD1-FDA4-4285-B4E4-4FA039EA4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7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FCFF-C820-4795-8329-892776797D32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BCD1-FDA4-4285-B4E4-4FA039EA4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648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FCFF-C820-4795-8329-892776797D32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BCD1-FDA4-4285-B4E4-4FA039EA4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2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FCFF-C820-4795-8329-892776797D32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BCD1-FDA4-4285-B4E4-4FA039EA4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876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FCFF-C820-4795-8329-892776797D32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BCD1-FDA4-4285-B4E4-4FA039EA4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29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FCFF-C820-4795-8329-892776797D32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BCD1-FDA4-4285-B4E4-4FA039EA4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498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FCFF-C820-4795-8329-892776797D32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BCD1-FDA4-4285-B4E4-4FA039EA4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85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9FCFF-C820-4795-8329-892776797D32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BBCD1-FDA4-4285-B4E4-4FA039EA4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94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 Н А Д И Й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492896"/>
            <a:ext cx="4104456" cy="373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9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Промышленными минералами являются: титаномагнетит с содержанием 0,3-10 % V2O5, </a:t>
            </a: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роскоэлит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KV2[АlSiO3]O10(OH)2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карнотит K2U2[VO4]O4·3H2O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ванадинит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Pb5[VO4]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деклуазит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Zn,Cu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[VO4]OH, </a:t>
            </a: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кулсонит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Fe,V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)3O4 и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патронит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VS4.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179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Ð¾ÑÐºÐ¾ÑÐ»Ð¸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624"/>
            <a:ext cx="6984776" cy="673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378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ÐÐ°ÑÑÐ¸Ð½ÐºÐ¸ Ð¿Ð¾ Ð·Ð°Ð¿ÑÐ¾ÑÑ ÐºÐ°ÑÐ½Ð¾ÑÐ¸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ÐÐ°ÑÑÐ¸Ð½ÐºÐ¸ Ð¿Ð¾ Ð·Ð°Ð¿ÑÐ¾Ñ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6264696" cy="578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19872" y="6165304"/>
            <a:ext cx="20293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карнотит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81051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ÐÐ°ÑÑÐ¸Ð½ÐºÐ¸ Ð¿Ð¾ Ð·Ð°Ð¿ÑÐ¾ÑÑ Ð²Ð°Ð½Ð°Ð´Ð¸Ð½Ð¸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ÐÐ°ÑÑÐ¸Ð½ÐºÐ¸ Ð¿Ð¾ Ð·Ð°Ð¿ÑÐ¾ÑÑ Ð²Ð°Ð½Ð°Ð´Ð¸Ð½Ð¸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7826"/>
            <a:ext cx="7128792" cy="659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8144" y="5877272"/>
            <a:ext cx="22284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err="1" smtClean="0"/>
              <a:t>Ванадит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695621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escloizite-lth36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763"/>
            <a:ext cx="7200800" cy="685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9260" y="5877272"/>
            <a:ext cx="423872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деклуазит</a:t>
            </a:r>
            <a:r>
              <a:rPr lang="ru-RU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96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5733256"/>
            <a:ext cx="30830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кулсонит</a:t>
            </a:r>
            <a:endParaRPr lang="ru-RU" sz="5400" dirty="0"/>
          </a:p>
        </p:txBody>
      </p:sp>
      <p:pic>
        <p:nvPicPr>
          <p:cNvPr id="7170" name="Picture 2" descr="ÐÐ°ÑÑÐ¸Ð½ÐºÐ¸ Ð¿Ð¾ Ð·Ð°Ð¿ÑÐ¾ÑÑ ÐºÑÐ»ÑÐ¾Ð½Ð¸Ñ ÑÐ¾Ñ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50" y="116632"/>
            <a:ext cx="794546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304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49597" y="33519"/>
            <a:ext cx="935881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МЕТАЛЛОГЕНИЯ И ЭПОХИ РУДООБРАЗОВАНИЯ. </a:t>
            </a: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эндогенных условиях месторождения ванадия возникали на ранней стадии геосинклинального этапа в связи с </a:t>
            </a:r>
            <a:r>
              <a:rPr lang="ru-RU" sz="2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интрузиями</a:t>
            </a: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пород габбро-</a:t>
            </a:r>
            <a:r>
              <a:rPr lang="ru-RU" sz="2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пироксенитовой</a:t>
            </a: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формации. </a:t>
            </a:r>
            <a:endParaRPr lang="ru-RU" sz="2200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этих формациях ванадий тесно связан с титаномагнетитовыми и ильменит-магнетитовыми рудами. Распределение ванадийсодержащих интрузивных массивов в докембрийских толщах подчиняется следующим закономерностям: </a:t>
            </a:r>
            <a:endParaRPr lang="ru-RU" sz="22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на щитах платформ северного полушария (Северо-Американской, Восточно-Европейской и Сибирской) распространены небольшие по размерам, но многочисленные массивы основных и ультраосновных пород, содержащие относительно небогатую ванадием титаномагнетитовую руду;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 в Южном полушарии интрузивы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гипербазитов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не столь многочисленны, но среди них встречаются очень крупные (например, </a:t>
            </a:r>
            <a:r>
              <a:rPr lang="ru-RU" sz="2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Бушвельдский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массив); 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 главнейшие </a:t>
            </a:r>
            <a:r>
              <a:rPr lang="ru-RU" sz="2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ванадиеносные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интрузивные массивы, как правило, образуют рудоносные зоны, контролируемые глубинными разломами, и которые размещаются вдоль границ древних платформ и протерозойских геосинклиналей.</a:t>
            </a:r>
            <a:endParaRPr lang="ru-RU" sz="22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238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04664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экзогенных условиях V переносится водами, обладает высокой миграционной способностью, а также адсорбируется гидроксидами железа, алюминия и органическим веществом.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772816"/>
            <a:ext cx="871296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Докембрийская эпоха –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благоприятная для образования эндогенных месторождений ванадия. 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это время сформировались крупнейшие в мире месторождения, связанные с </a:t>
            </a:r>
            <a:r>
              <a:rPr lang="ru-RU" sz="2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Бушвельдским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комплексом.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титаномагнетитовых рудах содержание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ru-RU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ru-RU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составляет 0,4–2,5 %.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крупное месторождение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Магнет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Хейтс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На базе руд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Бушвельдского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комплекса созданы заводы по производству ванадиевых шлаков годовой производительностью 20 тыс. т в пересчете на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ru-RU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ru-RU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Финляндии разведано несколько коренных месторождений (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Отанмяки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Вуолийоки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др.), в рудах которых среднее содержание </a:t>
            </a:r>
            <a:r>
              <a:rPr lang="en-US" b="1" dirty="0">
                <a:solidFill>
                  <a:srgbClr val="FF0000"/>
                </a:solidFill>
              </a:rPr>
              <a:t>V</a:t>
            </a:r>
            <a:r>
              <a:rPr lang="ru-RU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O</a:t>
            </a:r>
            <a:r>
              <a:rPr lang="ru-RU" b="1" baseline="-25000" dirty="0">
                <a:solidFill>
                  <a:srgbClr val="FF0000"/>
                </a:solidFill>
              </a:rPr>
              <a:t>5</a:t>
            </a:r>
            <a:r>
              <a:rPr lang="ru-RU" b="1" dirty="0">
                <a:solidFill>
                  <a:srgbClr val="FF0000"/>
                </a:solidFill>
              </a:rPr>
              <a:t> достигает 2,4 %. В России месторождения ванадийсодержащие титаномагнетитовые руды известны в Карелии и на Южном Урале.</a:t>
            </a:r>
          </a:p>
          <a:p>
            <a:pPr algn="just"/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63498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4544" y="-99392"/>
            <a:ext cx="9361040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раннепалеозойскую эпоху 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промышленные эндогенные месторождения ванадия практически не образовывались. В это время возникли экзогенные месторождения ванадия, связанные с углеродисто-кремнистыми сланцами.</a:t>
            </a:r>
          </a:p>
          <a:p>
            <a:pPr marL="381000" indent="381000" algn="just">
              <a:spcAft>
                <a:spcPts val="0"/>
              </a:spcAft>
            </a:pPr>
            <a:r>
              <a:rPr lang="ru-RU" sz="26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Позднепалеозойская эпоха </a:t>
            </a:r>
            <a:r>
              <a:rPr lang="ru-RU" sz="2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целом являлась малопродуктивной для ванадия. В это время образовывались сравнительно небольшие месторождения, связанные в основном с углями и углеродисто-кремнистыми сланцами.</a:t>
            </a:r>
          </a:p>
          <a:p>
            <a:pPr marL="381000" indent="381000" algn="just">
              <a:spcAft>
                <a:spcPts val="0"/>
              </a:spcAft>
            </a:pPr>
            <a:r>
              <a:rPr lang="ru-RU" sz="2600" b="1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Мезозойская и кайнозойская эпохи </a:t>
            </a:r>
            <a:r>
              <a:rPr lang="ru-RU" sz="2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рудообразования являлись глобальными для формирования морских и континентальных оолитовых железных руд, являющихся концентраторами ванадия. Наиболее крупные месторождения этого типа образовались в Западной Европе (Лотарингский бассейн) и на территории СНГ (Керченский железорудный бассейн).</a:t>
            </a:r>
            <a:endParaRPr lang="ru-RU" sz="26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287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Месторождения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ваннадия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Магматические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Метаморфические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Выветривания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Россыпные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Осадочные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60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Ð°Ð½Ð°Ð´Ð¸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91" y="764704"/>
            <a:ext cx="7298174" cy="558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003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7693"/>
            <a:ext cx="88569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сырьем для производства ванадия  служат титаномагнетитовые руды.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зарубежных странах около 90 % ванадия получают из титаномагнетитовых и ильменит-магнетитовых руд,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остальное  - из уран-ванадиевых (</a:t>
            </a:r>
            <a:r>
              <a:rPr lang="ru-RU" sz="36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карнотитовых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ванадиевых (</a:t>
            </a:r>
            <a:r>
              <a:rPr lang="ru-RU" sz="36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роскоэлитовых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руд,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фосфоритов, бокситов, глин зоны </a:t>
            </a:r>
            <a:r>
              <a:rPr lang="ru-RU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аргиллитизации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окисленных полиметаллических руд и нефти.</a:t>
            </a:r>
          </a:p>
        </p:txBody>
      </p:sp>
    </p:spTree>
    <p:extLst>
      <p:ext uri="{BB962C8B-B14F-4D97-AF65-F5344CB8AC3E}">
        <p14:creationId xmlns:p14="http://schemas.microsoft.com/office/powerpoint/2010/main" val="2222468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Промышленные типы месторождений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25658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месторождений, из руд которых извлекают ванадий, комплексные: ванадий получают попутно с добычей главных компонентов –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U,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P, а также нефти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США две трети ванадия связано с его получением из нефти, поставляемой из Венесуэлы.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83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555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/>
              <a:t>Э н д о г е н </a:t>
            </a:r>
            <a:r>
              <a:rPr lang="ru-RU" sz="3200" b="1" dirty="0" err="1"/>
              <a:t>н</a:t>
            </a:r>
            <a:r>
              <a:rPr lang="ru-RU" sz="3200" b="1" dirty="0"/>
              <a:t> ы е  м е с т о р о ж д е н и я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61662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4100" b="1" i="1" dirty="0" smtClean="0">
                <a:solidFill>
                  <a:srgbClr val="FF0000"/>
                </a:solidFill>
              </a:rPr>
              <a:t>Магматические </a:t>
            </a:r>
            <a:r>
              <a:rPr lang="ru-RU" sz="4100" b="1" i="1" dirty="0">
                <a:solidFill>
                  <a:srgbClr val="FF0000"/>
                </a:solidFill>
              </a:rPr>
              <a:t>(позднемагматические) месторождения. </a:t>
            </a:r>
            <a:endParaRPr lang="en-US" sz="4100" b="1" i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sz="3400" b="1" dirty="0" smtClean="0">
                <a:solidFill>
                  <a:srgbClr val="00B0F0"/>
                </a:solidFill>
              </a:rPr>
              <a:t>Наиболее </a:t>
            </a:r>
            <a:r>
              <a:rPr lang="ru-RU" sz="3400" b="1" dirty="0">
                <a:solidFill>
                  <a:srgbClr val="00B0F0"/>
                </a:solidFill>
              </a:rPr>
              <a:t>крупные массивы </a:t>
            </a:r>
            <a:r>
              <a:rPr lang="ru-RU" sz="3400" b="1" dirty="0" err="1">
                <a:solidFill>
                  <a:srgbClr val="00B0F0"/>
                </a:solidFill>
              </a:rPr>
              <a:t>ванадиеносных</a:t>
            </a:r>
            <a:r>
              <a:rPr lang="ru-RU" sz="3400" b="1" dirty="0">
                <a:solidFill>
                  <a:srgbClr val="00B0F0"/>
                </a:solidFill>
              </a:rPr>
              <a:t> ультраосновных и основных пород приурочены к анортозитовой формации (Канадский щит) и формации </a:t>
            </a:r>
            <a:r>
              <a:rPr lang="ru-RU" sz="3400" b="1" dirty="0" err="1">
                <a:solidFill>
                  <a:srgbClr val="00B0F0"/>
                </a:solidFill>
              </a:rPr>
              <a:t>габбровых</a:t>
            </a:r>
            <a:r>
              <a:rPr lang="ru-RU" sz="3400" b="1" dirty="0">
                <a:solidFill>
                  <a:srgbClr val="00B0F0"/>
                </a:solidFill>
              </a:rPr>
              <a:t> и норитовых </a:t>
            </a:r>
            <a:r>
              <a:rPr lang="ru-RU" sz="3400" b="1" dirty="0" err="1">
                <a:solidFill>
                  <a:srgbClr val="00B0F0"/>
                </a:solidFill>
              </a:rPr>
              <a:t>интрузий</a:t>
            </a:r>
            <a:r>
              <a:rPr lang="ru-RU" sz="3400" b="1" dirty="0">
                <a:solidFill>
                  <a:srgbClr val="00B0F0"/>
                </a:solidFill>
              </a:rPr>
              <a:t> (</a:t>
            </a:r>
            <a:r>
              <a:rPr lang="ru-RU" sz="3400" b="1" dirty="0" err="1">
                <a:solidFill>
                  <a:srgbClr val="00B0F0"/>
                </a:solidFill>
              </a:rPr>
              <a:t>бушвельдский</a:t>
            </a:r>
            <a:r>
              <a:rPr lang="ru-RU" sz="3400" b="1" dirty="0">
                <a:solidFill>
                  <a:srgbClr val="00B0F0"/>
                </a:solidFill>
              </a:rPr>
              <a:t> комплекс). </a:t>
            </a:r>
            <a:endParaRPr lang="ru-RU" sz="3400" b="1" dirty="0" smtClean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r>
              <a:rPr lang="ru-RU" sz="3400" b="1" dirty="0" smtClean="0"/>
              <a:t>Меньшие </a:t>
            </a:r>
            <a:r>
              <a:rPr lang="ru-RU" sz="3400" b="1" dirty="0"/>
              <a:t>площади имеют породы габбро-пироксенит-дунитовой формации, с которыми связаны месторождения ванадийсодержащих титаномагнетитов на Урале</a:t>
            </a:r>
            <a:r>
              <a:rPr lang="ru-RU" sz="3400" b="1" dirty="0" smtClean="0"/>
              <a:t>.</a:t>
            </a:r>
            <a:endParaRPr lang="en-US" sz="3400" b="1" dirty="0" smtClean="0"/>
          </a:p>
          <a:p>
            <a:pPr marL="0" indent="0" algn="just">
              <a:buNone/>
            </a:pPr>
            <a:r>
              <a:rPr lang="ru-RU" sz="3400" b="1" dirty="0" smtClean="0">
                <a:solidFill>
                  <a:srgbClr val="FF0000"/>
                </a:solidFill>
              </a:rPr>
              <a:t>Содержание </a:t>
            </a:r>
            <a:r>
              <a:rPr lang="ru-RU" sz="3400" b="1" dirty="0">
                <a:solidFill>
                  <a:srgbClr val="FF0000"/>
                </a:solidFill>
              </a:rPr>
              <a:t>ванадия в рудах 0,1-1%. </a:t>
            </a:r>
            <a:endParaRPr lang="en-US" sz="34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sz="3400" b="1" dirty="0" smtClean="0">
                <a:solidFill>
                  <a:srgbClr val="7030A0"/>
                </a:solidFill>
              </a:rPr>
              <a:t>Запасы </a:t>
            </a:r>
            <a:r>
              <a:rPr lang="ru-RU" sz="3400" b="1" dirty="0">
                <a:solidFill>
                  <a:srgbClr val="7030A0"/>
                </a:solidFill>
              </a:rPr>
              <a:t>на отдельных месторождениях составляют несколько миллионов тонн. Главные минералы-концентраторы ванадия - титаномагнетит и магнетит. </a:t>
            </a:r>
            <a:endParaRPr lang="en-US" sz="3400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9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85698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Примером уникальных месторождений ванадийсодержащих титаномагнетитовых руд являются Качканарское месторождение на Урале и ильменит-магнетитовые месторождения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бушвельдского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комплекса в ЮАР.</a:t>
            </a:r>
          </a:p>
          <a:p>
            <a:pPr algn="just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представительным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месторождением связанным с щелочными магматическими породами является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Вилсон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Спрингс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Арканзасе (США), которое было отработано в 1990 г.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Вмещающие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породы представлены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новакулитами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как ранее представлялось образовались в результате отложения кремния. </a:t>
            </a:r>
          </a:p>
        </p:txBody>
      </p:sp>
    </p:spTree>
    <p:extLst>
      <p:ext uri="{BB962C8B-B14F-4D97-AF65-F5344CB8AC3E}">
        <p14:creationId xmlns:p14="http://schemas.microsoft.com/office/powerpoint/2010/main" val="4273594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Позже было показано, что это термально измененные кремнистые слои, в пределах которых накапливался ванадий вместе с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вследствие щелочного метасоматоза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Flohr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1994).</a:t>
            </a:r>
          </a:p>
          <a:p>
            <a:pPr algn="just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Арканзасские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новакулиты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грубозернистые ортоклазовые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фениты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имеющие девонский возраст, являются продуктами замещения под воздействием щелочных растворов сиенитов, прорванных телами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мафитов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дайками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лампрофиров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карбонатитового комплекса. 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рудными минералами ванадия являются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-содержащие гетит,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брукит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фервантит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FeVO</a:t>
            </a:r>
            <a:r>
              <a:rPr lang="ru-RU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)] и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геветтит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</a:t>
            </a:r>
            <a:r>
              <a:rPr lang="ru-RU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)].</a:t>
            </a:r>
          </a:p>
        </p:txBody>
      </p:sp>
    </p:spTree>
    <p:extLst>
      <p:ext uri="{BB962C8B-B14F-4D97-AF65-F5344CB8AC3E}">
        <p14:creationId xmlns:p14="http://schemas.microsoft.com/office/powerpoint/2010/main" val="3430599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085184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i="1" dirty="0" smtClean="0"/>
              <a:t> Разрез </a:t>
            </a:r>
            <a:r>
              <a:rPr lang="ru-RU" sz="2000" i="1" dirty="0"/>
              <a:t>через </a:t>
            </a:r>
            <a:r>
              <a:rPr lang="ru-RU" sz="2000" i="1" dirty="0" err="1" smtClean="0"/>
              <a:t>ме</a:t>
            </a:r>
            <a:r>
              <a:rPr lang="ru-RU" sz="2000" i="1" dirty="0" smtClean="0"/>
              <a:t> </a:t>
            </a:r>
            <a:r>
              <a:rPr lang="ru-RU" sz="2000" i="1" dirty="0"/>
              <a:t>ванадия </a:t>
            </a:r>
            <a:r>
              <a:rPr lang="ru-RU" sz="2000" i="1" dirty="0" err="1"/>
              <a:t>Вилсон</a:t>
            </a:r>
            <a:r>
              <a:rPr lang="ru-RU" sz="2000" i="1" dirty="0"/>
              <a:t> </a:t>
            </a:r>
            <a:r>
              <a:rPr lang="ru-RU" sz="2000" i="1" dirty="0" err="1"/>
              <a:t>Спрингс</a:t>
            </a:r>
            <a:r>
              <a:rPr lang="ru-RU" sz="2000" i="1" dirty="0"/>
              <a:t>, Арканзас, США, связанного с щелочными магматическими породами (вне масштаба).</a:t>
            </a:r>
            <a:endParaRPr lang="ru-RU" sz="20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78659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Autofit/>
          </a:bodyPr>
          <a:lstStyle/>
          <a:p>
            <a:r>
              <a:rPr lang="ru-RU" sz="2000" b="1" dirty="0" err="1">
                <a:solidFill>
                  <a:srgbClr val="7030A0"/>
                </a:solidFill>
              </a:rPr>
              <a:t>Метасоматически</a:t>
            </a:r>
            <a:r>
              <a:rPr lang="ru-RU" sz="2000" b="1" dirty="0">
                <a:solidFill>
                  <a:srgbClr val="7030A0"/>
                </a:solidFill>
              </a:rPr>
              <a:t>-гидротермальные месторождения уран-</a:t>
            </a:r>
            <a:r>
              <a:rPr lang="ru-RU" sz="2000" b="1" dirty="0" err="1">
                <a:solidFill>
                  <a:srgbClr val="7030A0"/>
                </a:solidFill>
              </a:rPr>
              <a:t>благороднометально</a:t>
            </a:r>
            <a:r>
              <a:rPr lang="ru-RU" sz="2000" b="1" dirty="0">
                <a:solidFill>
                  <a:srgbClr val="7030A0"/>
                </a:solidFill>
              </a:rPr>
              <a:t>-ванадиевых руд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12968" cy="58326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обнаружены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70-х - начале 80-х годов на юге Карелии (Онежский прогиб). В районе выявлено 11 рудоносных зон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Рудоносные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зоны представлены антиклинальными складками, ядра сложены доломитами и глинисто-карбонатными породами, а крылья - углеродистыми сланцами и алевролитами. 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Рудные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залежи тесно связаны с углеродсодержащими алевролитами, приурочены к контакту алевролитов и высокоуглеродистых глинисто-карбонатных сланцев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Рудные тела имеют шнуровидную и ленточную форму мощностью до 40 м, протяженностью до 2,5 км. </a:t>
            </a:r>
            <a:endParaRPr lang="en-US" sz="2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V2O5 2,5-3,5%, урана 0,15- 0,25 %, наблюдаются также повышенные содержания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Pd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других элементов. 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Ванадий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 в слюдах – </a:t>
            </a:r>
            <a:r>
              <a:rPr lang="ru-RU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роскоэлите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флогопите и других минералах, уран представлен настураном, </a:t>
            </a:r>
            <a:r>
              <a:rPr lang="ru-RU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коффинитом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частично уранинитом. </a:t>
            </a:r>
          </a:p>
        </p:txBody>
      </p:sp>
    </p:spTree>
    <p:extLst>
      <p:ext uri="{BB962C8B-B14F-4D97-AF65-F5344CB8AC3E}">
        <p14:creationId xmlns:p14="http://schemas.microsoft.com/office/powerpoint/2010/main" val="230370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/>
              <a:t>Э к з о г е н </a:t>
            </a:r>
            <a:r>
              <a:rPr lang="ru-RU" sz="3200" b="1" dirty="0" err="1"/>
              <a:t>н</a:t>
            </a:r>
            <a:r>
              <a:rPr lang="ru-RU" sz="3200" b="1" dirty="0"/>
              <a:t> ы е   м е с т о р о ж д е н и я.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54461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i="1" dirty="0" smtClean="0"/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Месторождения выветривания</a:t>
            </a:r>
          </a:p>
          <a:p>
            <a:pPr marL="0" indent="0" algn="just">
              <a:buNone/>
            </a:pP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Месторождения 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зоны окисления полиметаллических месторождений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широко распространены в Африке (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Тсумеб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Брокен-Хилл), встречены в Австралии, России, США. 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небольшие по запасам месторождения, которые концентрируются только в окисленных рудах (до 5,6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Коренные сульфидные руды содержат ванадий в небольших количествах. 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Рудные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тела имеют трубообразную форму, верхняя часть их сложена окисленными рудами, содержащими минералы ванадия –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ванадинит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деклуазит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сопутствующие церуссит, смитсонит, малахит, азурит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Глубина зоны окисления – несколько сот метров.</a:t>
            </a:r>
          </a:p>
          <a:p>
            <a:pPr marL="0" indent="0" algn="just">
              <a:buNone/>
            </a:pPr>
            <a:r>
              <a:rPr lang="ru-RU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Карнотитовые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роскоэлитовые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месторождения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пестроцветных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отложениях (алевролиты, песчаники,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гравелиты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конгломераты) мезозойского чехла (тип «плато Колорадо») распространены во многих странах, но наибольшее значение они имеют в США.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061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8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Россыпные месторождения. </a:t>
            </a:r>
            <a:endParaRPr lang="en-US" sz="8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Крупные </a:t>
            </a:r>
            <a:r>
              <a:rPr lang="ru-RU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прибрежно-морские россыпи ванадийсодержащих титаномагнетитовых песков известны в Новой Зеландии. </a:t>
            </a:r>
            <a:endParaRPr lang="en-US" sz="8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Подобные </a:t>
            </a:r>
            <a:r>
              <a:rPr lang="ru-RU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россыпи обнаружены на побережье Черного и Каспийского морей, на восточном побережье Камчатки и Курильских островов.</a:t>
            </a:r>
          </a:p>
          <a:p>
            <a:pPr marL="0" indent="0" algn="just">
              <a:buNone/>
            </a:pPr>
            <a:endParaRPr lang="ru-RU" sz="8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8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Осадочные </a:t>
            </a:r>
            <a:r>
              <a:rPr lang="ru-RU" sz="8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месторождения. </a:t>
            </a:r>
            <a:endParaRPr lang="en-US" sz="8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пластовых фосфоритах Скалистых гор (США) пермского возраста отмечены концентрации V (до 0,22 %).</a:t>
            </a:r>
          </a:p>
          <a:p>
            <a:pPr marL="0" indent="0" algn="just">
              <a:buNone/>
            </a:pPr>
            <a:r>
              <a:rPr lang="ru-RU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Повышенной </a:t>
            </a:r>
            <a:r>
              <a:rPr lang="ru-RU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ванадиеносностью</a:t>
            </a:r>
            <a:r>
              <a:rPr lang="ru-RU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характеризуются высокосернистые сорта нефти Урало-Волжской провинции, Венесуэлы и Ирана.</a:t>
            </a:r>
          </a:p>
          <a:p>
            <a:pPr marL="0" indent="0" algn="just">
              <a:buNone/>
            </a:pPr>
            <a:r>
              <a:rPr lang="ru-RU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Патронит</a:t>
            </a:r>
            <a:r>
              <a:rPr lang="ru-RU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асфальтитах успешно отрабатывался в единственном месторождении этого типа </a:t>
            </a:r>
            <a:r>
              <a:rPr lang="ru-RU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Минас-Рагра</a:t>
            </a:r>
            <a:r>
              <a:rPr lang="ru-RU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(Перу). Содержание V около 6 </a:t>
            </a:r>
            <a:r>
              <a:rPr lang="ru-RU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pPr marL="0" indent="0" algn="just">
              <a:buNone/>
            </a:pP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8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Незначительное количество V концентрируется в ряде осадочных месторождений железа (V2O5 0,05-0,1), бокситов, углей и углеродисто-кремнистых сланцев (0,1-0,2 % V2O5</a:t>
            </a:r>
            <a:r>
              <a:rPr lang="ru-RU" sz="8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endParaRPr lang="ru-RU" sz="8800" b="1" dirty="0"/>
          </a:p>
          <a:p>
            <a:pPr marL="0" indent="0">
              <a:buNone/>
            </a:pPr>
            <a:endParaRPr lang="ru-RU" sz="8800" b="1" dirty="0"/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7354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504" y="6021288"/>
            <a:ext cx="8928992" cy="63894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/>
              <a:t> Three-dimensional view and plan view of the shale-hosted vanadium deposit Minas </a:t>
            </a:r>
            <a:r>
              <a:rPr lang="en-US" sz="1600" b="1" dirty="0" err="1" smtClean="0"/>
              <a:t>Ragra</a:t>
            </a:r>
            <a:r>
              <a:rPr lang="en-US" sz="1600" b="1" dirty="0" smtClean="0"/>
              <a:t>, Peru. The V deposit evolved from the interaction of V-bearing fluids with hydrocarbon-bound sulfur.</a:t>
            </a:r>
            <a:endParaRPr lang="ru-RU" sz="16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6632"/>
            <a:ext cx="5035963" cy="556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138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.mediasole.ru/images/650/650705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04" y="0"/>
            <a:ext cx="900349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0960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624"/>
            <a:ext cx="4536504" cy="66576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76056" y="1196752"/>
            <a:ext cx="38164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массовой доли серы нефть подразделяют на четыре </a:t>
            </a:r>
            <a:r>
              <a:rPr lang="ru-RU" sz="24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класса:</a:t>
            </a:r>
            <a:r>
              <a:rPr lang="ru-RU" sz="2400" b="1" baseline="30000" dirty="0" smtClean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малосернистая </a:t>
            </a:r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(&lt; 0,6 % серы);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сернистая (0,61 % — 1,8 %);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высокосернистая (1,81 % — 3,5 %);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 высокосернистая (&gt; 3,5 % серы).</a:t>
            </a:r>
            <a:endParaRPr lang="ru-RU" sz="2400" b="1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965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56895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Вана́дий — химический элемент с атомным номером 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 </a:t>
            </a:r>
          </a:p>
          <a:p>
            <a:pPr algn="just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Принадлежит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 5-й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группепериодической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таблицы химических элементов (по устаревшей короткой форме периодической системы принадлежит к побочной подгруппе V группы, или к группе VB), находится в четвёртом периоде таблицы. Атомная масса элемента 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50,9415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а. е.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</a:t>
            </a: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Обозначается символом V (от лат. </a:t>
            </a:r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Vanadium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 Простое вещество ванадий — пластичный металл серебристо-серого цвета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b="1" dirty="0" smtClean="0"/>
              <a:t>Температура </a:t>
            </a:r>
            <a:r>
              <a:rPr lang="ru-RU" sz="2400" b="1" dirty="0"/>
              <a:t>плавления 1920 °C, температура кипения 3400 °C, плотность 6,11 г/см³. </a:t>
            </a:r>
            <a:endParaRPr lang="ru-RU" sz="2400" b="1" dirty="0" smtClean="0"/>
          </a:p>
          <a:p>
            <a:r>
              <a:rPr lang="ru-RU" sz="2400" b="1" dirty="0" smtClean="0">
                <a:solidFill>
                  <a:srgbClr val="FF0000"/>
                </a:solidFill>
              </a:rPr>
              <a:t>При </a:t>
            </a:r>
            <a:r>
              <a:rPr lang="ru-RU" sz="2400" b="1" dirty="0">
                <a:solidFill>
                  <a:srgbClr val="FF0000"/>
                </a:solidFill>
              </a:rPr>
              <a:t>нагревании на воздухе выше 300 °C ванадий становится хрупким. </a:t>
            </a:r>
            <a:endParaRPr lang="ru-RU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943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Общие сведения и области применения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Ванадий был открыт в 1801 году, используется с начала XX в. для легирования чугуна и стали. 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 повышает твердость, упругость, износоустойчивость и сопротивление разрыву.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Титано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-ванадиевые сплавы применяются для изготовления реактивных самолетов и космической техники.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Известны также сплавы V с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Nb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Zr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химической промышленности ванадий применяется в качестве катализатора при крекинге нефти, производстве красок, каучука.</a:t>
            </a:r>
          </a:p>
          <a:p>
            <a:pPr marL="0" indent="0" algn="just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90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Обзор ресурсов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64096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Общие запасы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пятиокиси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ванадия в 19 странах мира 60 млн. т, 90 % из них сосредоточено в России, ЮАР, Венесуэле, США и Китае. </a:t>
            </a:r>
          </a:p>
          <a:p>
            <a:pPr marL="0" indent="0" algn="just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Производство ванадиевых продуктов (V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 достигло 52 тыс. т. </a:t>
            </a:r>
          </a:p>
          <a:p>
            <a:pPr marL="0" indent="0" algn="just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Главными производителями являются ЮАР, Россия, Китай и США.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5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Геохимия </a:t>
            </a:r>
            <a:r>
              <a:rPr lang="ru-RU" b="1" dirty="0"/>
              <a:t>и минералогия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6886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содержание ванадия в земной коре – 150 </a:t>
            </a:r>
            <a:r>
              <a:rPr lang="ru-RU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магматических породах средние содержания V следующие: дуниты – 40 </a:t>
            </a:r>
            <a:r>
              <a:rPr lang="ru-RU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ru-RU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перидотиты – 210 </a:t>
            </a:r>
            <a:r>
              <a:rPr lang="ru-RU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ru-RU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базальты и </a:t>
            </a:r>
            <a:r>
              <a:rPr lang="ru-RU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габбро</a:t>
            </a:r>
            <a:r>
              <a:rPr lang="ru-RU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123 </a:t>
            </a:r>
            <a:r>
              <a:rPr lang="ru-RU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ru-RU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диориты и андезиты- 99 </a:t>
            </a:r>
            <a:r>
              <a:rPr lang="ru-RU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ru-RU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граниты – 88 </a:t>
            </a:r>
            <a:r>
              <a:rPr lang="ru-RU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ru-RU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Глинистые сланцы могут содержать до 260 </a:t>
            </a:r>
            <a:r>
              <a:rPr lang="ru-RU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ru-RU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ванадия. </a:t>
            </a:r>
            <a:endParaRPr lang="en-US" sz="4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Близость 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ионных радиусов V3 и широко распространенных в магматических породах Fe3+ и Ti4+ приводит к тому, что ванадий находится в гипогенных процессах в рассеянном состоянии в минералах железа и титана – титаномагнетите, сфене, рутиле, ильмените, пироксенах, амфиболах и гранатах.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0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ÐÐ°ÑÑÐ¸Ð½ÐºÐ¸ Ð¿Ð¾ Ð·Ð°Ð¿ÑÐ¾ÑÑ ÐºÐ»Ð°ÑÐºÐ¸ ÑÐ»ÐµÐ¼ÐµÐ½ÑÐ¾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7505"/>
            <a:ext cx="10458603" cy="677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064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90 минералов ванадия.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Минимальное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кондиционное содержание ванадия в титаномагнетитовом концентрате 0,3 %, вредные примеси –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P.</a:t>
            </a:r>
          </a:p>
        </p:txBody>
      </p:sp>
    </p:spTree>
    <p:extLst>
      <p:ext uri="{BB962C8B-B14F-4D97-AF65-F5344CB8AC3E}">
        <p14:creationId xmlns:p14="http://schemas.microsoft.com/office/powerpoint/2010/main" val="28423165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1487</Words>
  <Application>Microsoft Office PowerPoint</Application>
  <PresentationFormat>Экран (4:3)</PresentationFormat>
  <Paragraphs>115</Paragraphs>
  <Slides>30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Тема Office</vt:lpstr>
      <vt:lpstr>В А Н А Д И Й</vt:lpstr>
      <vt:lpstr>Презентация PowerPoint</vt:lpstr>
      <vt:lpstr>Презентация PowerPoint</vt:lpstr>
      <vt:lpstr>Презентация PowerPoint</vt:lpstr>
      <vt:lpstr>Общие сведения и области применения </vt:lpstr>
      <vt:lpstr>Обзор ресурсов </vt:lpstr>
      <vt:lpstr> Геохимия и минералогия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Месторождения ваннадия</vt:lpstr>
      <vt:lpstr>Презентация PowerPoint</vt:lpstr>
      <vt:lpstr>Промышленные типы месторождений </vt:lpstr>
      <vt:lpstr>Э н д о г е н н ы е  м е с т о р о ж д е н и я </vt:lpstr>
      <vt:lpstr>Презентация PowerPoint</vt:lpstr>
      <vt:lpstr>Презентация PowerPoint</vt:lpstr>
      <vt:lpstr> Разрез через ме ванадия Вилсон Спрингс, Арканзас, США, связанного с щелочными магматическими породами (вне масштаба).</vt:lpstr>
      <vt:lpstr>Метасоматически-гидротермальные месторождения уран-благороднометально-ванадиевых руд </vt:lpstr>
      <vt:lpstr>Э к з о г е н н ы е   м е с т о р о ж д е н и я. 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II. Л Е Г И Р У Ю Щ И Е В А Н А Д И Й</dc:title>
  <dc:creator>www.MRMARKER.ru</dc:creator>
  <cp:lastModifiedBy>NORDMANN</cp:lastModifiedBy>
  <cp:revision>20</cp:revision>
  <dcterms:created xsi:type="dcterms:W3CDTF">2012-01-30T12:09:00Z</dcterms:created>
  <dcterms:modified xsi:type="dcterms:W3CDTF">2018-03-23T22:13:09Z</dcterms:modified>
</cp:coreProperties>
</file>