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6" r:id="rId2"/>
    <p:sldId id="257" r:id="rId3"/>
    <p:sldId id="258" r:id="rId4"/>
    <p:sldId id="305" r:id="rId5"/>
    <p:sldId id="264" r:id="rId6"/>
    <p:sldId id="265" r:id="rId7"/>
    <p:sldId id="266" r:id="rId8"/>
    <p:sldId id="267" r:id="rId9"/>
    <p:sldId id="268" r:id="rId10"/>
    <p:sldId id="269" r:id="rId11"/>
    <p:sldId id="271" r:id="rId12"/>
    <p:sldId id="272" r:id="rId13"/>
    <p:sldId id="273" r:id="rId14"/>
    <p:sldId id="275" r:id="rId15"/>
    <p:sldId id="276" r:id="rId16"/>
    <p:sldId id="279" r:id="rId17"/>
    <p:sldId id="280" r:id="rId18"/>
    <p:sldId id="281" r:id="rId19"/>
    <p:sldId id="282" r:id="rId20"/>
    <p:sldId id="283" r:id="rId21"/>
    <p:sldId id="284" r:id="rId22"/>
    <p:sldId id="285" r:id="rId23"/>
    <p:sldId id="286" r:id="rId24"/>
    <p:sldId id="287" r:id="rId25"/>
    <p:sldId id="288" r:id="rId26"/>
    <p:sldId id="289" r:id="rId27"/>
    <p:sldId id="291" r:id="rId28"/>
    <p:sldId id="293" r:id="rId29"/>
    <p:sldId id="296" r:id="rId30"/>
    <p:sldId id="306" r:id="rId31"/>
    <p:sldId id="307" r:id="rId32"/>
    <p:sldId id="308" r:id="rId33"/>
    <p:sldId id="309" r:id="rId34"/>
    <p:sldId id="298" r:id="rId35"/>
    <p:sldId id="299" r:id="rId36"/>
    <p:sldId id="300" r:id="rId37"/>
    <p:sldId id="301" r:id="rId38"/>
    <p:sldId id="302" r:id="rId39"/>
    <p:sldId id="304" r:id="rId40"/>
    <p:sldId id="303"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64" d="100"/>
          <a:sy n="64" d="100"/>
        </p:scale>
        <p:origin x="-14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BD101-B4E2-41F5-BBA6-486A88E9A344}" type="datetimeFigureOut">
              <a:rPr lang="ru-RU" smtClean="0"/>
              <a:pPr/>
              <a:t>05.12.2012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C623C-AFAB-4A1C-9D7E-4819B459EF49}" type="slidenum">
              <a:rPr lang="ru-RU" smtClean="0"/>
              <a:pPr/>
              <a:t>‹#›</a:t>
            </a:fld>
            <a:endParaRPr lang="ru-RU"/>
          </a:p>
        </p:txBody>
      </p:sp>
    </p:spTree>
    <p:extLst>
      <p:ext uri="{BB962C8B-B14F-4D97-AF65-F5344CB8AC3E}">
        <p14:creationId xmlns:p14="http://schemas.microsoft.com/office/powerpoint/2010/main" val="403665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3C623C-AFAB-4A1C-9D7E-4819B459EF49}"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3FE332-A72F-4BC3-B5F8-0A1A7F3C1A0A}"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C47EA-E505-442D-BD9F-DE6188B1607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FE332-A72F-4BC3-B5F8-0A1A7F3C1A0A}" type="datetimeFigureOut">
              <a:rPr lang="ru-RU" smtClean="0"/>
              <a:pPr/>
              <a:t>05.12.2012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47EA-E505-442D-BD9F-DE6188B1607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alpha val="0"/>
              </a:srgbClr>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3727467"/>
          </a:xfrm>
        </p:spPr>
        <p:style>
          <a:lnRef idx="1">
            <a:schemeClr val="accent6"/>
          </a:lnRef>
          <a:fillRef idx="3">
            <a:schemeClr val="accent6"/>
          </a:fillRef>
          <a:effectRef idx="2">
            <a:schemeClr val="accent6"/>
          </a:effectRef>
          <a:fontRef idx="minor">
            <a:schemeClr val="lt1"/>
          </a:fontRef>
        </p:style>
        <p:txBody>
          <a:bodyPr>
            <a:noAutofit/>
          </a:bodyPr>
          <a:lstStyle/>
          <a:p>
            <a:pPr algn="l"/>
            <a:r>
              <a:rPr lang="ru-RU" sz="2300" dirty="0" smtClean="0">
                <a:solidFill>
                  <a:schemeClr val="bg1"/>
                </a:solidFill>
                <a:latin typeface="Sylfaen" pitchFamily="18" charset="0"/>
                <a:cs typeface="Times New Roman" pitchFamily="18" charset="0"/>
              </a:rPr>
              <a:t>1. Расширение масштабов Второй мировой войны. Победа союзных войск в Африке, Средиземноморье и на Тихом океане</a:t>
            </a:r>
            <a:br>
              <a:rPr lang="ru-RU" sz="2300" dirty="0" smtClean="0">
                <a:solidFill>
                  <a:schemeClr val="bg1"/>
                </a:solidFill>
                <a:latin typeface="Sylfaen" pitchFamily="18" charset="0"/>
                <a:cs typeface="Times New Roman" pitchFamily="18" charset="0"/>
              </a:rPr>
            </a:br>
            <a:r>
              <a:rPr lang="ru-RU" sz="2300" dirty="0" smtClean="0">
                <a:solidFill>
                  <a:schemeClr val="bg1"/>
                </a:solidFill>
                <a:latin typeface="Sylfaen" pitchFamily="18" charset="0"/>
                <a:cs typeface="Times New Roman" pitchFamily="18" charset="0"/>
              </a:rPr>
              <a:t>2. </a:t>
            </a:r>
            <a:r>
              <a:rPr lang="ru-RU" sz="2300" dirty="0">
                <a:solidFill>
                  <a:schemeClr val="bg1"/>
                </a:solidFill>
                <a:latin typeface="Sylfaen" pitchFamily="18" charset="0"/>
                <a:cs typeface="Times New Roman" pitchFamily="18" charset="0"/>
              </a:rPr>
              <a:t>Сталинградская </a:t>
            </a:r>
            <a:r>
              <a:rPr lang="ru-RU" sz="2300" dirty="0" smtClean="0">
                <a:solidFill>
                  <a:schemeClr val="bg1"/>
                </a:solidFill>
                <a:latin typeface="Sylfaen" pitchFamily="18" charset="0"/>
                <a:cs typeface="Times New Roman" pitchFamily="18" charset="0"/>
              </a:rPr>
              <a:t>битва</a:t>
            </a:r>
            <a:br>
              <a:rPr lang="ru-RU" sz="2300" dirty="0" smtClean="0">
                <a:solidFill>
                  <a:schemeClr val="bg1"/>
                </a:solidFill>
                <a:latin typeface="Sylfaen" pitchFamily="18" charset="0"/>
                <a:cs typeface="Times New Roman" pitchFamily="18" charset="0"/>
              </a:rPr>
            </a:br>
            <a:r>
              <a:rPr lang="ru-RU" sz="2300" dirty="0" smtClean="0">
                <a:solidFill>
                  <a:schemeClr val="bg1"/>
                </a:solidFill>
                <a:latin typeface="Sylfaen" pitchFamily="18" charset="0"/>
                <a:cs typeface="Times New Roman" pitchFamily="18" charset="0"/>
              </a:rPr>
              <a:t>3. Курская битвы. Коренной перелом в войне</a:t>
            </a:r>
            <a:br>
              <a:rPr lang="ru-RU" sz="2300" dirty="0" smtClean="0">
                <a:solidFill>
                  <a:schemeClr val="bg1"/>
                </a:solidFill>
                <a:latin typeface="Sylfaen" pitchFamily="18" charset="0"/>
                <a:cs typeface="Times New Roman" pitchFamily="18" charset="0"/>
              </a:rPr>
            </a:br>
            <a:r>
              <a:rPr lang="ru-RU" sz="2300" dirty="0">
                <a:solidFill>
                  <a:schemeClr val="bg1"/>
                </a:solidFill>
                <a:latin typeface="Sylfaen" pitchFamily="18" charset="0"/>
                <a:cs typeface="Times New Roman" pitchFamily="18" charset="0"/>
              </a:rPr>
              <a:t>4</a:t>
            </a:r>
            <a:r>
              <a:rPr lang="ru-RU" sz="2300" dirty="0" smtClean="0">
                <a:solidFill>
                  <a:schemeClr val="bg1"/>
                </a:solidFill>
                <a:latin typeface="Sylfaen" pitchFamily="18" charset="0"/>
                <a:cs typeface="Times New Roman" pitchFamily="18" charset="0"/>
              </a:rPr>
              <a:t>. Укрепление антигитлеровской коалиции. Тегеранская конференция</a:t>
            </a:r>
            <a:br>
              <a:rPr lang="ru-RU" sz="2300" dirty="0" smtClean="0">
                <a:solidFill>
                  <a:schemeClr val="bg1"/>
                </a:solidFill>
                <a:latin typeface="Sylfaen" pitchFamily="18" charset="0"/>
                <a:cs typeface="Times New Roman" pitchFamily="18" charset="0"/>
              </a:rPr>
            </a:br>
            <a:r>
              <a:rPr lang="ru-RU" sz="2300" dirty="0" smtClean="0">
                <a:solidFill>
                  <a:schemeClr val="bg1"/>
                </a:solidFill>
                <a:latin typeface="Sylfaen" pitchFamily="18" charset="0"/>
                <a:cs typeface="Times New Roman" pitchFamily="18" charset="0"/>
              </a:rPr>
              <a:t>5. Советский тыл в годы войны</a:t>
            </a:r>
            <a:endParaRPr lang="ru-RU" sz="2300" dirty="0">
              <a:solidFill>
                <a:schemeClr val="bg1"/>
              </a:solidFill>
              <a:latin typeface="Sylfaen" pitchFamily="18" charset="0"/>
              <a:cs typeface="Times New Roman" pitchFamily="18" charset="0"/>
            </a:endParaRPr>
          </a:p>
        </p:txBody>
      </p:sp>
      <p:sp>
        <p:nvSpPr>
          <p:cNvPr id="3" name="Подзаголовок 2"/>
          <p:cNvSpPr>
            <a:spLocks noGrp="1"/>
          </p:cNvSpPr>
          <p:nvPr>
            <p:ph type="subTitle" idx="1"/>
          </p:nvPr>
        </p:nvSpPr>
        <p:spPr>
          <a:xfrm>
            <a:off x="381000" y="571480"/>
            <a:ext cx="8458200" cy="1785950"/>
          </a:xfrm>
        </p:spPr>
        <p:txBody>
          <a:bodyPr>
            <a:normAutofit/>
          </a:bodyPr>
          <a:lstStyle/>
          <a:p>
            <a:r>
              <a:rPr lang="ru-RU" sz="3000" b="1" dirty="0" smtClean="0">
                <a:solidFill>
                  <a:srgbClr val="FF0000"/>
                </a:solidFill>
                <a:latin typeface="Book Antiqua" pitchFamily="18" charset="0"/>
                <a:ea typeface="Arial Unicode MS" pitchFamily="34" charset="-128"/>
                <a:cs typeface="Arial Unicode MS" pitchFamily="34" charset="-128"/>
              </a:rPr>
              <a:t>События на Восточном фронте. </a:t>
            </a:r>
          </a:p>
          <a:p>
            <a:r>
              <a:rPr lang="ru-RU" sz="3000" b="1" dirty="0" smtClean="0">
                <a:solidFill>
                  <a:srgbClr val="FF0000"/>
                </a:solidFill>
                <a:latin typeface="Book Antiqua" pitchFamily="18" charset="0"/>
                <a:ea typeface="Arial Unicode MS" pitchFamily="34" charset="-128"/>
                <a:cs typeface="Arial Unicode MS" pitchFamily="34" charset="-128"/>
              </a:rPr>
              <a:t>Крах наступательной стратегии германского вермахта</a:t>
            </a:r>
            <a:endParaRPr lang="ru-RU" sz="3000" b="1" dirty="0">
              <a:solidFill>
                <a:srgbClr val="FF0000"/>
              </a:solidFill>
              <a:latin typeface="Book Antiqua" pitchFamily="18" charset="0"/>
              <a:ea typeface="Arial Unicode MS" pitchFamily="34" charset="-128"/>
              <a:cs typeface="Arial Unicode MS" pitchFamily="34" charset="-128"/>
            </a:endParaRPr>
          </a:p>
        </p:txBody>
      </p:sp>
      <p:sp>
        <p:nvSpPr>
          <p:cNvPr id="4" name="TextBox 3"/>
          <p:cNvSpPr txBox="1"/>
          <p:nvPr/>
        </p:nvSpPr>
        <p:spPr>
          <a:xfrm>
            <a:off x="611189" y="6093296"/>
            <a:ext cx="8137276" cy="369887"/>
          </a:xfrm>
          <a:prstGeom prst="rect">
            <a:avLst/>
          </a:prstGeom>
          <a:solidFill>
            <a:srgbClr val="FFFF00"/>
          </a:solidFill>
        </p:spPr>
        <p:txBody>
          <a:bodyPr wrap="square">
            <a:spAutoFit/>
          </a:bodyPr>
          <a:lstStyle/>
          <a:p>
            <a:pPr algn="ctr">
              <a:defRPr/>
            </a:pPr>
            <a:r>
              <a:rPr lang="be-BY" b="1" dirty="0">
                <a:solidFill>
                  <a:srgbClr val="002060"/>
                </a:solidFill>
              </a:rPr>
              <a:t>консультант по информационной практике и редактор Кохнович В.А.</a:t>
            </a:r>
            <a:endParaRPr lang="ru-RU" b="1" dirty="0">
              <a:solidFill>
                <a:srgbClr val="002060"/>
              </a:solidFill>
            </a:endParaRPr>
          </a:p>
        </p:txBody>
      </p:sp>
      <p:sp>
        <p:nvSpPr>
          <p:cNvPr id="5" name="Стрелка вправо 4">
            <a:hlinkClick r:id="" action="ppaction://hlinkshowjump?jump=nextslide"/>
            <a:hlinkHover r:id="" action="ppaction://hlinkshowjump?jump=nextslide"/>
          </p:cNvPr>
          <p:cNvSpPr/>
          <p:nvPr/>
        </p:nvSpPr>
        <p:spPr>
          <a:xfrm>
            <a:off x="8460432" y="645333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tile tx="0" ty="0" sx="83000" sy="85000" flip="xy" algn="b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42852"/>
            <a:ext cx="9144000" cy="6715148"/>
          </a:xfrm>
        </p:spPr>
        <p:txBody>
          <a:bodyPr>
            <a:normAutofit/>
          </a:bodyPr>
          <a:lstStyle/>
          <a:p>
            <a:pPr>
              <a:buFont typeface="Wingdings" pitchFamily="2" charset="2"/>
              <a:buChar char="ü"/>
            </a:pPr>
            <a:r>
              <a:rPr lang="ru-RU" sz="1800" dirty="0" smtClean="0">
                <a:latin typeface="Times New Roman" pitchFamily="18" charset="0"/>
                <a:cs typeface="Times New Roman" pitchFamily="18" charset="0"/>
              </a:rPr>
              <a:t>28 июля 1942 года вышел Приказ Народного комиссара обороны СССР № 227 («Ни шагу назад!») — приказ, ужесточающий дисциплину в Красной Армии, запрещающий отход войск без приказа, вводивший формирование штрафных </a:t>
            </a:r>
            <a:r>
              <a:rPr lang="ru-RU" sz="1800" dirty="0" err="1" smtClean="0">
                <a:latin typeface="Times New Roman" pitchFamily="18" charset="0"/>
                <a:cs typeface="Times New Roman" pitchFamily="18" charset="0"/>
              </a:rPr>
              <a:t>подразделениий</a:t>
            </a:r>
            <a:r>
              <a:rPr lang="ru-RU" sz="1800" dirty="0" smtClean="0">
                <a:latin typeface="Times New Roman" pitchFamily="18" charset="0"/>
                <a:cs typeface="Times New Roman" pitchFamily="18" charset="0"/>
              </a:rPr>
              <a:t> из числа провинившихся в нарушении дисциплины по трусости или неустойчивости. Штрафные батальоны в составе фронтов и штрафные роты в составе армий, а также заградительные отряды в составе армий.</a:t>
            </a:r>
          </a:p>
        </p:txBody>
      </p:sp>
      <p:pic>
        <p:nvPicPr>
          <p:cNvPr id="1027" name="Picture 3" descr="C:\Users\Аннушкин\Desktop\151906prikaz227.jpg.jpg"/>
          <p:cNvPicPr>
            <a:picLocks noChangeAspect="1" noChangeArrowheads="1"/>
          </p:cNvPicPr>
          <p:nvPr/>
        </p:nvPicPr>
        <p:blipFill>
          <a:blip r:embed="rId3" cstate="print"/>
          <a:srcRect/>
          <a:stretch>
            <a:fillRect/>
          </a:stretch>
        </p:blipFill>
        <p:spPr bwMode="auto">
          <a:xfrm>
            <a:off x="428596" y="2071678"/>
            <a:ext cx="3857632" cy="2500330"/>
          </a:xfrm>
          <a:prstGeom prst="rect">
            <a:avLst/>
          </a:prstGeom>
          <a:noFill/>
        </p:spPr>
      </p:pic>
      <p:pic>
        <p:nvPicPr>
          <p:cNvPr id="5" name="Picture 2" descr="C:\Users\Аннушкин\Desktop\580x380_x870AuOTkW3Djazt97d4.jpg"/>
          <p:cNvPicPr>
            <a:picLocks noChangeAspect="1" noChangeArrowheads="1"/>
          </p:cNvPicPr>
          <p:nvPr/>
        </p:nvPicPr>
        <p:blipFill>
          <a:blip r:embed="rId4" cstate="print"/>
          <a:srcRect/>
          <a:stretch>
            <a:fillRect/>
          </a:stretch>
        </p:blipFill>
        <p:spPr bwMode="auto">
          <a:xfrm>
            <a:off x="3786182" y="2786058"/>
            <a:ext cx="2857520" cy="3138493"/>
          </a:xfrm>
          <a:prstGeom prst="rect">
            <a:avLst/>
          </a:prstGeom>
          <a:noFill/>
        </p:spPr>
      </p:pic>
      <p:pic>
        <p:nvPicPr>
          <p:cNvPr id="1028" name="Picture 4" descr="C:\Users\Аннушкин\Desktop\i.jpeg"/>
          <p:cNvPicPr>
            <a:picLocks noChangeAspect="1" noChangeArrowheads="1"/>
          </p:cNvPicPr>
          <p:nvPr/>
        </p:nvPicPr>
        <p:blipFill>
          <a:blip r:embed="rId5" cstate="print"/>
          <a:srcRect/>
          <a:stretch>
            <a:fillRect/>
          </a:stretch>
        </p:blipFill>
        <p:spPr bwMode="auto">
          <a:xfrm>
            <a:off x="6357950" y="4929198"/>
            <a:ext cx="2357454" cy="1714512"/>
          </a:xfrm>
          <a:prstGeom prst="rect">
            <a:avLst/>
          </a:prstGeom>
          <a:noFill/>
        </p:spPr>
      </p:pic>
      <p:sp>
        <p:nvSpPr>
          <p:cNvPr id="7" name="Стрелка влево 6">
            <a:hlinkClick r:id="" action="ppaction://hlinkshowjump?jump=previousslide"/>
          </p:cNvPr>
          <p:cNvSpPr/>
          <p:nvPr/>
        </p:nvSpPr>
        <p:spPr>
          <a:xfrm>
            <a:off x="7884368" y="6453336"/>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532440" y="645333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1">
                <a:lumMod val="60000"/>
                <a:lumOff val="40000"/>
              </a:schemeClr>
            </a:gs>
            <a:gs pos="53000">
              <a:srgbClr val="D4DEFF"/>
            </a:gs>
            <a:gs pos="83000">
              <a:srgbClr val="D4DEFF"/>
            </a:gs>
            <a:gs pos="78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928670"/>
          </a:xfrm>
        </p:spPr>
        <p:txBody>
          <a:bodyPr>
            <a:normAutofit/>
          </a:bodyPr>
          <a:lstStyle/>
          <a:p>
            <a:r>
              <a:rPr lang="ru-RU" sz="3200" dirty="0" smtClean="0">
                <a:latin typeface="Cambria Math" pitchFamily="18" charset="0"/>
                <a:ea typeface="Cambria Math" pitchFamily="18" charset="0"/>
                <a:cs typeface="Aharoni" pitchFamily="2" charset="-79"/>
              </a:rPr>
              <a:t>Сражение в городе</a:t>
            </a:r>
            <a:endParaRPr lang="ru-RU" sz="3200" dirty="0">
              <a:latin typeface="Cambria Math" pitchFamily="18" charset="0"/>
              <a:ea typeface="Cambria Math" pitchFamily="18" charset="0"/>
              <a:cs typeface="Aharoni" pitchFamily="2" charset="-79"/>
            </a:endParaRPr>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quarter" idx="3"/>
          </p:nvPr>
        </p:nvSpPr>
        <p:spPr>
          <a:xfrm>
            <a:off x="4645025" y="1535112"/>
            <a:ext cx="4041775" cy="893756"/>
          </a:xfrm>
        </p:spPr>
        <p:txBody>
          <a:bodyPr>
            <a:noAutofit/>
          </a:bodyPr>
          <a:lstStyle/>
          <a:p>
            <a:pPr algn="ctr"/>
            <a:r>
              <a:rPr lang="ru-RU" sz="1600" b="0" dirty="0" smtClean="0">
                <a:latin typeface="Times New Roman" pitchFamily="18" charset="0"/>
                <a:cs typeface="Times New Roman" pitchFamily="18" charset="0"/>
              </a:rPr>
              <a:t>Люфтваффе проводит бомбардировку жилых районов Сталинграда, октябрь 1942 года</a:t>
            </a:r>
            <a:endParaRPr lang="ru-RU" sz="1600" b="0" dirty="0">
              <a:latin typeface="Times New Roman" pitchFamily="18" charset="0"/>
              <a:cs typeface="Times New Roman" pitchFamily="18" charset="0"/>
            </a:endParaRPr>
          </a:p>
        </p:txBody>
      </p:sp>
      <p:pic>
        <p:nvPicPr>
          <p:cNvPr id="1026" name="Picture 2" descr="C:\Users\Аннушкин\Desktop\Bundesarchiv_Bild_183-J17737,_Russland,_Kampf_um_Stalingrad,_Luftangriff.jpg"/>
          <p:cNvPicPr>
            <a:picLocks noGrp="1" noChangeAspect="1" noChangeArrowheads="1"/>
          </p:cNvPicPr>
          <p:nvPr>
            <p:ph sz="quarter" idx="4"/>
          </p:nvPr>
        </p:nvPicPr>
        <p:blipFill>
          <a:blip r:embed="rId2" cstate="print"/>
          <a:srcRect/>
          <a:stretch>
            <a:fillRect/>
          </a:stretch>
        </p:blipFill>
        <p:spPr bwMode="auto">
          <a:xfrm>
            <a:off x="4429124" y="2714620"/>
            <a:ext cx="4500594" cy="3357586"/>
          </a:xfrm>
          <a:prstGeom prst="rect">
            <a:avLst/>
          </a:prstGeom>
          <a:noFill/>
        </p:spPr>
      </p:pic>
      <p:pic>
        <p:nvPicPr>
          <p:cNvPr id="2050" name="Picture 2" descr="C:\Users\Аннушкин\Desktop\мит.jpeg"/>
          <p:cNvPicPr>
            <a:picLocks noGrp="1" noChangeAspect="1" noChangeArrowheads="1"/>
          </p:cNvPicPr>
          <p:nvPr>
            <p:ph sz="half" idx="2"/>
          </p:nvPr>
        </p:nvPicPr>
        <p:blipFill>
          <a:blip r:embed="rId3" cstate="print"/>
          <a:srcRect/>
          <a:stretch>
            <a:fillRect/>
          </a:stretch>
        </p:blipFill>
        <p:spPr bwMode="auto">
          <a:xfrm>
            <a:off x="214282" y="928670"/>
            <a:ext cx="2786082" cy="2000264"/>
          </a:xfrm>
          <a:prstGeom prst="rect">
            <a:avLst/>
          </a:prstGeom>
          <a:noFill/>
        </p:spPr>
      </p:pic>
      <p:pic>
        <p:nvPicPr>
          <p:cNvPr id="2051" name="Picture 3" descr="C:\Users\Аннушкин\Desktop\i.jpeg"/>
          <p:cNvPicPr>
            <a:picLocks noChangeAspect="1" noChangeArrowheads="1"/>
          </p:cNvPicPr>
          <p:nvPr/>
        </p:nvPicPr>
        <p:blipFill>
          <a:blip r:embed="rId4" cstate="print"/>
          <a:srcRect/>
          <a:stretch>
            <a:fillRect/>
          </a:stretch>
        </p:blipFill>
        <p:spPr bwMode="auto">
          <a:xfrm>
            <a:off x="214282" y="4357694"/>
            <a:ext cx="2786082" cy="1857388"/>
          </a:xfrm>
          <a:prstGeom prst="rect">
            <a:avLst/>
          </a:prstGeom>
          <a:noFill/>
        </p:spPr>
      </p:pic>
      <p:pic>
        <p:nvPicPr>
          <p:cNvPr id="2052" name="Picture 4" descr="C:\Users\Аннушкин\Desktop\аепн.jpeg"/>
          <p:cNvPicPr>
            <a:picLocks noChangeAspect="1" noChangeArrowheads="1"/>
          </p:cNvPicPr>
          <p:nvPr/>
        </p:nvPicPr>
        <p:blipFill>
          <a:blip r:embed="rId5" cstate="print"/>
          <a:srcRect/>
          <a:stretch>
            <a:fillRect/>
          </a:stretch>
        </p:blipFill>
        <p:spPr bwMode="auto">
          <a:xfrm>
            <a:off x="1571604" y="2714620"/>
            <a:ext cx="2786082" cy="1785950"/>
          </a:xfrm>
          <a:prstGeom prst="rect">
            <a:avLst/>
          </a:prstGeom>
          <a:noFill/>
        </p:spPr>
      </p:pic>
      <p:sp>
        <p:nvSpPr>
          <p:cNvPr id="9" name="Стрелка влево 8">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36000">
              <a:srgbClr val="CCCCFF">
                <a:alpha val="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Текст 9"/>
          <p:cNvSpPr>
            <a:spLocks noGrp="1"/>
          </p:cNvSpPr>
          <p:nvPr>
            <p:ph type="body" idx="1"/>
          </p:nvPr>
        </p:nvSpPr>
        <p:spPr>
          <a:xfrm>
            <a:off x="571472" y="1071547"/>
            <a:ext cx="8143932" cy="928694"/>
          </a:xfrm>
        </p:spPr>
        <p:txBody>
          <a:bodyPr>
            <a:normAutofit/>
          </a:bodyPr>
          <a:lstStyle/>
          <a:p>
            <a:pPr algn="ctr"/>
            <a:endParaRPr lang="ru-RU" sz="2000" b="0" i="1" dirty="0">
              <a:latin typeface="Times New Roman" pitchFamily="18" charset="0"/>
              <a:cs typeface="Times New Roman" pitchFamily="18" charset="0"/>
            </a:endParaRPr>
          </a:p>
        </p:txBody>
      </p:sp>
      <p:pic>
        <p:nvPicPr>
          <p:cNvPr id="14" name="Содержимое 13" descr="800px-Bundesarchiv_Bild_101I-216-0445-18,_Russland-Mitte-Nord,_Panzer_IV..jpg"/>
          <p:cNvPicPr>
            <a:picLocks noGrp="1" noChangeAspect="1"/>
          </p:cNvPicPr>
          <p:nvPr>
            <p:ph sz="half" idx="2"/>
          </p:nvPr>
        </p:nvPicPr>
        <p:blipFill>
          <a:blip r:embed="rId2" cstate="print"/>
          <a:stretch>
            <a:fillRect/>
          </a:stretch>
        </p:blipFill>
        <p:spPr>
          <a:xfrm>
            <a:off x="571472" y="1643050"/>
            <a:ext cx="8215370" cy="3929090"/>
          </a:xfrm>
        </p:spPr>
      </p:pic>
      <p:sp>
        <p:nvSpPr>
          <p:cNvPr id="13" name="Содержимое 12"/>
          <p:cNvSpPr>
            <a:spLocks noGrp="1"/>
          </p:cNvSpPr>
          <p:nvPr>
            <p:ph sz="quarter" idx="4"/>
          </p:nvPr>
        </p:nvSpPr>
        <p:spPr>
          <a:xfrm>
            <a:off x="642910" y="428604"/>
            <a:ext cx="8501090" cy="1500198"/>
          </a:xfrm>
        </p:spPr>
        <p:txBody>
          <a:bodyPr>
            <a:normAutofit/>
          </a:bodyPr>
          <a:lstStyle/>
          <a:p>
            <a:pPr algn="ctr">
              <a:buNone/>
            </a:pPr>
            <a:r>
              <a:rPr lang="ru-RU" i="1" dirty="0" smtClean="0">
                <a:latin typeface="Times New Roman" pitchFamily="18" charset="0"/>
                <a:cs typeface="Times New Roman" pitchFamily="18" charset="0"/>
              </a:rPr>
              <a:t>Подбитый советский танк Т-34 в Сталинграде, 8 октября 1942 года</a:t>
            </a:r>
          </a:p>
          <a:p>
            <a:pPr>
              <a:buNone/>
            </a:pPr>
            <a:r>
              <a:rPr lang="ru-RU" sz="1600" dirty="0" smtClean="0"/>
              <a:t>        </a:t>
            </a:r>
            <a:endParaRPr lang="ru-RU" sz="1600" dirty="0" smtClean="0">
              <a:latin typeface="Times New Roman" pitchFamily="18" charset="0"/>
              <a:cs typeface="Times New Roman" pitchFamily="18" charset="0"/>
            </a:endParaRPr>
          </a:p>
        </p:txBody>
      </p:sp>
      <p:sp>
        <p:nvSpPr>
          <p:cNvPr id="7" name="Стрелка влево 6">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50000"/>
              </a:schemeClr>
            </a:gs>
            <a:gs pos="50000">
              <a:srgbClr val="9CB86E"/>
            </a:gs>
            <a:gs pos="100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7" name="Picture 3" descr="C:\Users\Аннушкин\Desktop\практика\мпр.jpeg"/>
          <p:cNvPicPr>
            <a:picLocks noChangeAspect="1" noChangeArrowheads="1"/>
          </p:cNvPicPr>
          <p:nvPr/>
        </p:nvPicPr>
        <p:blipFill>
          <a:blip r:embed="rId2" cstate="print"/>
          <a:srcRect/>
          <a:stretch>
            <a:fillRect/>
          </a:stretch>
        </p:blipFill>
        <p:spPr bwMode="auto">
          <a:xfrm>
            <a:off x="5643570" y="4429132"/>
            <a:ext cx="3228996" cy="1857387"/>
          </a:xfrm>
          <a:prstGeom prst="rect">
            <a:avLst/>
          </a:prstGeom>
          <a:noFill/>
        </p:spPr>
      </p:pic>
      <p:sp>
        <p:nvSpPr>
          <p:cNvPr id="7" name="Заголовок 6"/>
          <p:cNvSpPr>
            <a:spLocks noGrp="1"/>
          </p:cNvSpPr>
          <p:nvPr>
            <p:ph type="title"/>
          </p:nvPr>
        </p:nvSpPr>
        <p:spPr/>
        <p:txBody>
          <a:bodyPr/>
          <a:lstStyle/>
          <a:p>
            <a:r>
              <a:rPr lang="ru-RU" dirty="0" smtClean="0">
                <a:latin typeface="Sylfaen" pitchFamily="18" charset="0"/>
              </a:rPr>
              <a:t>«Дом Павлова»</a:t>
            </a:r>
            <a:endParaRPr lang="ru-RU" dirty="0">
              <a:latin typeface="Sylfaen" pitchFamily="18" charset="0"/>
            </a:endParaRPr>
          </a:p>
        </p:txBody>
      </p:sp>
      <p:pic>
        <p:nvPicPr>
          <p:cNvPr id="1026" name="Picture 2" descr="C:\Users\Аннушкин\Desktop\практика\i.jpeg"/>
          <p:cNvPicPr>
            <a:picLocks noGrp="1" noChangeAspect="1" noChangeArrowheads="1"/>
          </p:cNvPicPr>
          <p:nvPr>
            <p:ph idx="1"/>
          </p:nvPr>
        </p:nvPicPr>
        <p:blipFill>
          <a:blip r:embed="rId3" cstate="print"/>
          <a:srcRect/>
          <a:stretch>
            <a:fillRect/>
          </a:stretch>
        </p:blipFill>
        <p:spPr bwMode="auto">
          <a:xfrm>
            <a:off x="3143240" y="2643182"/>
            <a:ext cx="3357586" cy="1928826"/>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285720" y="1571612"/>
            <a:ext cx="3071834" cy="1857388"/>
          </a:xfrm>
          <a:prstGeom prst="rect">
            <a:avLst/>
          </a:prstGeom>
          <a:noFill/>
          <a:ln w="9525">
            <a:noFill/>
            <a:miter lim="800000"/>
            <a:headEnd/>
            <a:tailEnd/>
          </a:ln>
          <a:effectLst/>
        </p:spPr>
      </p:pic>
      <p:sp>
        <p:nvSpPr>
          <p:cNvPr id="6" name="Стрелка влево 5">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57000"/>
          </a:schemeClr>
        </a:solidFill>
        <a:effectLst/>
      </p:bgPr>
    </p:bg>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a:p>
        </p:txBody>
      </p:sp>
      <p:sp>
        <p:nvSpPr>
          <p:cNvPr id="6" name="Содержимое 5"/>
          <p:cNvSpPr>
            <a:spLocks noGrp="1"/>
          </p:cNvSpPr>
          <p:nvPr>
            <p:ph sz="half" idx="2"/>
          </p:nvPr>
        </p:nvSpPr>
        <p:spPr>
          <a:xfrm>
            <a:off x="0" y="357166"/>
            <a:ext cx="4497388" cy="6500833"/>
          </a:xfrm>
        </p:spPr>
        <p:txBody>
          <a:bodyPr>
            <a:normAutofit fontScale="62500" lnSpcReduction="20000"/>
          </a:bodyPr>
          <a:lstStyle/>
          <a:p>
            <a:pPr>
              <a:buNone/>
            </a:pPr>
            <a:r>
              <a:rPr lang="ru-RU" dirty="0" smtClean="0">
                <a:latin typeface="Times New Roman" pitchFamily="18" charset="0"/>
                <a:cs typeface="Times New Roman" pitchFamily="18" charset="0"/>
              </a:rPr>
              <a:t>        В ноябре, после трёх месяцев кровавой бойни и медленного, дорогостоящего наступления, немцы наконец достигли берега Волги, захватив 99% разрушенного города и разбив сохранившиеся советские войска на две части, из-за чего те попали в два узких котла. В дополнение ко всему этому, на Волге образовалась корка льда, мешающая подходу лодок и грузам обеспечения для попавших в тяжёлую ситуацию советских войск. Несмотря ни на что, борьба, в особенности на Мамаевом кургане и на заводах в северной части города, продолжалась так же неистово, как и до того. Сражения за завод «Красный Октябрь», тракторный завод и артиллерийский завод «Баррикады» стали известны на весь мир. Пока советские солдаты продолжали защищать свои позиции, ведя огонь по немцам, рабочие заводов и фабрик ремонтировали повреждённые советские танки и оружие в непосредственной близости от поля боя, а иногда и на самом поле боя. Спецификой боёв на предприятиях было ограниченное применение огнестрельного оружия из-за опасности </a:t>
            </a:r>
            <a:r>
              <a:rPr lang="ru-RU" dirty="0" err="1" smtClean="0">
                <a:latin typeface="Times New Roman" pitchFamily="18" charset="0"/>
                <a:cs typeface="Times New Roman" pitchFamily="18" charset="0"/>
              </a:rPr>
              <a:t>рикошетирования</a:t>
            </a:r>
            <a:r>
              <a:rPr lang="ru-RU" dirty="0" smtClean="0">
                <a:latin typeface="Times New Roman" pitchFamily="18" charset="0"/>
                <a:cs typeface="Times New Roman" pitchFamily="18" charset="0"/>
              </a:rPr>
              <a:t>: бои шли при помощи колющих, режущих и дробящих предметов, а также врукопашную. Также в Сталинграде был создан спецназ — советские штурмовые группы, чьё появление в городе привело к большим потерям немцев, терявших в день в среднем по 150—200 человек.</a:t>
            </a:r>
            <a:endParaRPr lang="ru-RU" dirty="0">
              <a:latin typeface="Times New Roman" pitchFamily="18" charset="0"/>
              <a:cs typeface="Times New Roman" pitchFamily="18" charset="0"/>
            </a:endParaRPr>
          </a:p>
        </p:txBody>
      </p:sp>
      <p:sp>
        <p:nvSpPr>
          <p:cNvPr id="7" name="Текст 6"/>
          <p:cNvSpPr>
            <a:spLocks noGrp="1"/>
          </p:cNvSpPr>
          <p:nvPr>
            <p:ph type="body" sz="quarter" idx="3"/>
          </p:nvPr>
        </p:nvSpPr>
        <p:spPr>
          <a:xfrm>
            <a:off x="4645025" y="571481"/>
            <a:ext cx="4041775" cy="428627"/>
          </a:xfrm>
        </p:spPr>
        <p:txBody>
          <a:bodyPr>
            <a:normAutofit/>
          </a:bodyPr>
          <a:lstStyle/>
          <a:p>
            <a:pPr algn="ctr"/>
            <a:r>
              <a:rPr lang="ru-RU" sz="1800" b="0" dirty="0" smtClean="0">
                <a:latin typeface="Times New Roman" pitchFamily="18" charset="0"/>
                <a:cs typeface="Times New Roman" pitchFamily="18" charset="0"/>
              </a:rPr>
              <a:t>Уличные бои в Сталинграде</a:t>
            </a:r>
            <a:endParaRPr lang="ru-RU" sz="1800" b="0" dirty="0">
              <a:latin typeface="Times New Roman" pitchFamily="18" charset="0"/>
              <a:cs typeface="Times New Roman" pitchFamily="18" charset="0"/>
            </a:endParaRPr>
          </a:p>
        </p:txBody>
      </p:sp>
      <p:pic>
        <p:nvPicPr>
          <p:cNvPr id="9" name="Содержимое 8" descr="200px-Streetfight_Stralingrad01.jpg"/>
          <p:cNvPicPr>
            <a:picLocks noGrp="1" noChangeAspect="1"/>
          </p:cNvPicPr>
          <p:nvPr>
            <p:ph sz="quarter" idx="4"/>
          </p:nvPr>
        </p:nvPicPr>
        <p:blipFill>
          <a:blip r:embed="rId2" cstate="print"/>
          <a:stretch>
            <a:fillRect/>
          </a:stretch>
        </p:blipFill>
        <p:spPr>
          <a:xfrm>
            <a:off x="4714876" y="1142984"/>
            <a:ext cx="4000528" cy="5286412"/>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7000"/>
          </a:schemeClr>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071546"/>
          </a:xfrm>
        </p:spPr>
        <p:txBody>
          <a:bodyPr>
            <a:normAutofit/>
          </a:bodyPr>
          <a:lstStyle/>
          <a:p>
            <a:r>
              <a:rPr lang="ru-RU" sz="2400" dirty="0" smtClean="0">
                <a:solidFill>
                  <a:schemeClr val="tx2">
                    <a:lumMod val="50000"/>
                  </a:schemeClr>
                </a:solidFill>
                <a:latin typeface="Cambria Math" pitchFamily="18" charset="0"/>
                <a:ea typeface="Cambria Math" pitchFamily="18" charset="0"/>
              </a:rPr>
              <a:t>Подготовка советских войск к контрнаступлению</a:t>
            </a:r>
            <a:endParaRPr lang="ru-RU" sz="2400" dirty="0">
              <a:solidFill>
                <a:schemeClr val="tx2">
                  <a:lumMod val="50000"/>
                </a:schemeClr>
              </a:solidFill>
              <a:latin typeface="Cambria Math" pitchFamily="18" charset="0"/>
              <a:ea typeface="Cambria Math" pitchFamily="18" charset="0"/>
            </a:endParaRPr>
          </a:p>
        </p:txBody>
      </p:sp>
      <p:sp>
        <p:nvSpPr>
          <p:cNvPr id="8" name="Содержимое 7"/>
          <p:cNvSpPr>
            <a:spLocks noGrp="1"/>
          </p:cNvSpPr>
          <p:nvPr>
            <p:ph idx="1"/>
          </p:nvPr>
        </p:nvSpPr>
        <p:spPr>
          <a:xfrm>
            <a:off x="0" y="857232"/>
            <a:ext cx="9144000" cy="6000768"/>
          </a:xfrm>
        </p:spPr>
        <p:txBody>
          <a:bodyPr>
            <a:normAutofit/>
          </a:bodyPr>
          <a:lstStyle/>
          <a:p>
            <a:r>
              <a:rPr lang="ru-RU" sz="1600" dirty="0" smtClean="0">
                <a:latin typeface="Times New Roman" pitchFamily="18" charset="0"/>
                <a:cs typeface="Times New Roman" pitchFamily="18" charset="0"/>
              </a:rPr>
              <a:t>Донской фронт был образован 30 сентября 1942 года. В его состав вошли: 1-я гвардейская, 21-я, 24-я, 63-я и 66-я армии, 4-я танковая армия, 16-я воздушная армия. Принявший командование генерал-лейтенант К. К. Рокоссовский активно принялся осуществлять «давнюю мечту» правого фланга Сталинградского фронта — окружить немецкий 14-й танковый корпус и соединиться с частями 62-й армии</a:t>
            </a:r>
          </a:p>
          <a:p>
            <a:r>
              <a:rPr lang="ru-RU" sz="1600" dirty="0" smtClean="0">
                <a:latin typeface="Times New Roman" pitchFamily="18" charset="0"/>
                <a:cs typeface="Times New Roman" pitchFamily="18" charset="0"/>
              </a:rPr>
              <a:t>Приняв </a:t>
            </a:r>
            <a:r>
              <a:rPr lang="ru-RU" sz="1600" dirty="0" smtClean="0">
                <a:solidFill>
                  <a:schemeClr val="tx2">
                    <a:lumMod val="75000"/>
                  </a:schemeClr>
                </a:solidFill>
                <a:latin typeface="Times New Roman" pitchFamily="18" charset="0"/>
                <a:cs typeface="Times New Roman" pitchFamily="18" charset="0"/>
              </a:rPr>
              <a:t>командование</a:t>
            </a:r>
            <a:r>
              <a:rPr lang="ru-RU" sz="1600" dirty="0" smtClean="0">
                <a:latin typeface="Times New Roman" pitchFamily="18" charset="0"/>
                <a:cs typeface="Times New Roman" pitchFamily="18" charset="0"/>
              </a:rPr>
              <a:t>, Рокоссовский застал новообразованный фронт в наступлении — выполняя приказ Ставки, 30 сентября в 5:00, после артподготовки, перешли в наступление части 1-й гвардейской, 24-й и 65-й армий. Два дня шли тяжёлые бои. Но, как отмечается в документе ЦАМО - части армий продвижений не имели, и более того — в результате контратак немцев были оставлены несколько высот. К 2 октября наступление выдохлось</a:t>
            </a:r>
          </a:p>
          <a:p>
            <a:r>
              <a:rPr lang="ru-RU" sz="1600" dirty="0" smtClean="0">
                <a:latin typeface="Times New Roman" pitchFamily="18" charset="0"/>
                <a:cs typeface="Times New Roman" pitchFamily="18" charset="0"/>
              </a:rPr>
              <a:t>Но тут из резерва Ставки Донской фронт получает семь полностью укомплектованных стрелковых дивизий. Командование Донского фронта решает использовать свежие силы для нового наступления. 4 октября Рокоссовский поручает разработать план наступательной операции, и 6 октября план был готов. Срок операции был назначен на 10 октября. Но к этому времени происходят несколько событий</a:t>
            </a:r>
          </a:p>
          <a:p>
            <a:r>
              <a:rPr lang="ru-RU" sz="1600" dirty="0" smtClean="0">
                <a:latin typeface="Times New Roman" pitchFamily="18" charset="0"/>
                <a:cs typeface="Times New Roman" pitchFamily="18" charset="0"/>
              </a:rPr>
              <a:t>5 октября 1942 года Сталин в разговоре по телефону с А. И. Ерёменко в резкой форме критикует руководство Сталинградского фронта и требует принять немедленные меры к стабилизации фронта и последующего разгрома противника. В ответ на это 6 октября Ерёменко делает доклад Сталину об обстановке и соображениях о дальнейших действиях фронта. Первая часть этого документа — оправдание и сваливание вины на Донской фронт. Во второй части доклада Ерёменко предлагает провести операцию по окружению и уничтожению немецких частей под Сталинградом. Там, впервые, предлагается провести окружение 6-й армии фланговыми ударами по румынским частям, и после прорыва фронтов соединиться в районе </a:t>
            </a:r>
            <a:r>
              <a:rPr lang="ru-RU" sz="1600" dirty="0" err="1" smtClean="0">
                <a:latin typeface="Times New Roman" pitchFamily="18" charset="0"/>
                <a:cs typeface="Times New Roman" pitchFamily="18" charset="0"/>
              </a:rPr>
              <a:t>Калача-на-Дону</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8028384" y="6525344"/>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676456" y="652534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alpha val="48000"/>
              </a:schemeClr>
            </a:gs>
            <a:gs pos="64999">
              <a:srgbClr val="F0EBD5"/>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785794"/>
          </a:xfrm>
        </p:spPr>
        <p:txBody>
          <a:bodyPr>
            <a:normAutofit/>
          </a:bodyPr>
          <a:lstStyle/>
          <a:p>
            <a:r>
              <a:rPr lang="ru-RU" sz="2400" i="1" dirty="0" smtClean="0">
                <a:solidFill>
                  <a:schemeClr val="accent5">
                    <a:lumMod val="50000"/>
                  </a:schemeClr>
                </a:solidFill>
                <a:latin typeface="Times New Roman" pitchFamily="18" charset="0"/>
                <a:cs typeface="Times New Roman" pitchFamily="18" charset="0"/>
              </a:rPr>
              <a:t>Расстановка сил в операции «Уран»</a:t>
            </a:r>
            <a:endParaRPr lang="ru-RU" sz="2400" i="1" dirty="0">
              <a:solidFill>
                <a:schemeClr val="accent5">
                  <a:lumMod val="50000"/>
                </a:schemeClr>
              </a:solidFill>
              <a:latin typeface="Times New Roman" pitchFamily="18" charset="0"/>
              <a:cs typeface="Times New Roman" pitchFamily="18" charset="0"/>
            </a:endParaRPr>
          </a:p>
        </p:txBody>
      </p:sp>
      <p:sp>
        <p:nvSpPr>
          <p:cNvPr id="5" name="Текст 4"/>
          <p:cNvSpPr>
            <a:spLocks noGrp="1"/>
          </p:cNvSpPr>
          <p:nvPr>
            <p:ph type="body" idx="1"/>
          </p:nvPr>
        </p:nvSpPr>
        <p:spPr>
          <a:xfrm>
            <a:off x="457200" y="642918"/>
            <a:ext cx="4040188" cy="500065"/>
          </a:xfrm>
        </p:spPr>
        <p:txBody>
          <a:bodyPr>
            <a:normAutofit/>
          </a:bodyPr>
          <a:lstStyle/>
          <a:p>
            <a:pPr algn="ctr"/>
            <a:r>
              <a:rPr lang="ru-RU" sz="2000" b="0" dirty="0" smtClean="0">
                <a:latin typeface="Times New Roman" pitchFamily="18" charset="0"/>
                <a:cs typeface="Times New Roman" pitchFamily="18" charset="0"/>
              </a:rPr>
              <a:t>СССР</a:t>
            </a:r>
            <a:endParaRPr lang="ru-RU" sz="2000" b="0" dirty="0">
              <a:latin typeface="Times New Roman" pitchFamily="18" charset="0"/>
              <a:cs typeface="Times New Roman" pitchFamily="18" charset="0"/>
            </a:endParaRPr>
          </a:p>
        </p:txBody>
      </p:sp>
      <p:sp>
        <p:nvSpPr>
          <p:cNvPr id="6" name="Содержимое 5"/>
          <p:cNvSpPr>
            <a:spLocks noGrp="1"/>
          </p:cNvSpPr>
          <p:nvPr>
            <p:ph sz="half" idx="2"/>
          </p:nvPr>
        </p:nvSpPr>
        <p:spPr>
          <a:xfrm>
            <a:off x="0" y="1214422"/>
            <a:ext cx="4497388" cy="5643578"/>
          </a:xfrm>
        </p:spPr>
        <p:txBody>
          <a:bodyPr>
            <a:normAutofit fontScale="55000" lnSpcReduction="20000"/>
          </a:bodyPr>
          <a:lstStyle/>
          <a:p>
            <a:pPr>
              <a:buFont typeface="Wingdings" pitchFamily="2" charset="2"/>
              <a:buChar char="Ø"/>
            </a:pPr>
            <a:r>
              <a:rPr lang="ru-RU" dirty="0" smtClean="0">
                <a:latin typeface="Times New Roman" pitchFamily="18" charset="0"/>
                <a:cs typeface="Times New Roman" pitchFamily="18" charset="0"/>
              </a:rPr>
              <a:t>Юго-Западный фронт (командующий — генерал-лейтенант, с 7.12.1942 генерал-полковник, с 13.2.1943 генерал армии Н. Ф. Ватутин). В него входили:</a:t>
            </a:r>
          </a:p>
          <a:p>
            <a:r>
              <a:rPr lang="ru-RU" dirty="0" smtClean="0">
                <a:latin typeface="Times New Roman" pitchFamily="18" charset="0"/>
                <a:cs typeface="Times New Roman" pitchFamily="18" charset="0"/>
              </a:rPr>
              <a:t>21-я (генерал-лейтенант И. М. Чистяков)</a:t>
            </a:r>
          </a:p>
          <a:p>
            <a:r>
              <a:rPr lang="ru-RU" dirty="0" smtClean="0">
                <a:latin typeface="Times New Roman" pitchFamily="18" charset="0"/>
                <a:cs typeface="Times New Roman" pitchFamily="18" charset="0"/>
              </a:rPr>
              <a:t>5-я танковая (генерал-майор П. Л. Романенко)</a:t>
            </a:r>
          </a:p>
          <a:p>
            <a:r>
              <a:rPr lang="ru-RU" dirty="0" smtClean="0">
                <a:latin typeface="Times New Roman" pitchFamily="18" charset="0"/>
                <a:cs typeface="Times New Roman" pitchFamily="18" charset="0"/>
              </a:rPr>
              <a:t>1-я гвардейская (генерал-лейтенант Д. Д. </a:t>
            </a:r>
            <a:r>
              <a:rPr lang="ru-RU" dirty="0" err="1" smtClean="0">
                <a:latin typeface="Times New Roman" pitchFamily="18" charset="0"/>
                <a:cs typeface="Times New Roman" pitchFamily="18" charset="0"/>
              </a:rPr>
              <a:t>Лелюшенко</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17-я (генерал-майор авиации, с декабря 1942 генерал-лейтенант авиации С. А. Красовский) </a:t>
            </a:r>
          </a:p>
          <a:p>
            <a:r>
              <a:rPr lang="ru-RU" dirty="0" smtClean="0">
                <a:latin typeface="Times New Roman" pitchFamily="18" charset="0"/>
                <a:cs typeface="Times New Roman" pitchFamily="18" charset="0"/>
              </a:rPr>
              <a:t>2-я (полковник, с октября 1942 генерал-майор авиации К. Н. Смирнов) воздушные армии.</a:t>
            </a:r>
          </a:p>
          <a:p>
            <a:pPr>
              <a:buFont typeface="Wingdings" pitchFamily="2" charset="2"/>
              <a:buChar char="Ø"/>
            </a:pPr>
            <a:r>
              <a:rPr lang="ru-RU" dirty="0" smtClean="0">
                <a:latin typeface="Times New Roman" pitchFamily="18" charset="0"/>
                <a:cs typeface="Times New Roman" pitchFamily="18" charset="0"/>
              </a:rPr>
              <a:t>Донской фронт (командующий — генерал-лейтенант, с января 1943 — генерал-полковник К. К. Рокоссовский). В него входили:</a:t>
            </a:r>
          </a:p>
          <a:p>
            <a:r>
              <a:rPr lang="ru-RU" dirty="0" smtClean="0">
                <a:latin typeface="Times New Roman" pitchFamily="18" charset="0"/>
                <a:cs typeface="Times New Roman" pitchFamily="18" charset="0"/>
              </a:rPr>
              <a:t>65-я (генерал-лейтенант П. И. Батов)</a:t>
            </a:r>
          </a:p>
          <a:p>
            <a:r>
              <a:rPr lang="ru-RU" dirty="0" smtClean="0">
                <a:latin typeface="Times New Roman" pitchFamily="18" charset="0"/>
                <a:cs typeface="Times New Roman" pitchFamily="18" charset="0"/>
              </a:rPr>
              <a:t>24-я (генерал-майор, с января 1943 — генерал-лейтенант И. В. Галанин)</a:t>
            </a:r>
          </a:p>
          <a:p>
            <a:r>
              <a:rPr lang="ru-RU" dirty="0" smtClean="0">
                <a:latin typeface="Times New Roman" pitchFamily="18" charset="0"/>
                <a:cs typeface="Times New Roman" pitchFamily="18" charset="0"/>
              </a:rPr>
              <a:t>66-я армии (генерал-лейтенант А. С. </a:t>
            </a:r>
            <a:r>
              <a:rPr lang="ru-RU" dirty="0" err="1" smtClean="0">
                <a:latin typeface="Times New Roman" pitchFamily="18" charset="0"/>
                <a:cs typeface="Times New Roman" pitchFamily="18" charset="0"/>
              </a:rPr>
              <a:t>Жадов</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16-я воздушная армия (генерал-майор С. И. Руденко).</a:t>
            </a:r>
          </a:p>
          <a:p>
            <a:pPr>
              <a:buFont typeface="Wingdings" pitchFamily="2" charset="2"/>
              <a:buChar char="Ø"/>
            </a:pPr>
            <a:r>
              <a:rPr lang="ru-RU" dirty="0" smtClean="0">
                <a:latin typeface="Times New Roman" pitchFamily="18" charset="0"/>
                <a:cs typeface="Times New Roman" pitchFamily="18" charset="0"/>
              </a:rPr>
              <a:t>Сталинградский фронт (командующий — генерал-полковник А. И. Еременко). В него входили:</a:t>
            </a:r>
          </a:p>
          <a:p>
            <a:r>
              <a:rPr lang="ru-RU" dirty="0" smtClean="0">
                <a:latin typeface="Times New Roman" pitchFamily="18" charset="0"/>
                <a:cs typeface="Times New Roman" pitchFamily="18" charset="0"/>
              </a:rPr>
              <a:t>62-я (генерал-лейтенант В. И. Чуйков)</a:t>
            </a:r>
          </a:p>
          <a:p>
            <a:r>
              <a:rPr lang="ru-RU" dirty="0" smtClean="0">
                <a:latin typeface="Times New Roman" pitchFamily="18" charset="0"/>
                <a:cs typeface="Times New Roman" pitchFamily="18" charset="0"/>
              </a:rPr>
              <a:t>64-я (генерал-майор, с декабря 1942 генерал-лейтенант М. С. Шумилов)</a:t>
            </a:r>
          </a:p>
          <a:p>
            <a:r>
              <a:rPr lang="ru-RU" dirty="0" smtClean="0">
                <a:latin typeface="Times New Roman" pitchFamily="18" charset="0"/>
                <a:cs typeface="Times New Roman" pitchFamily="18" charset="0"/>
              </a:rPr>
              <a:t>57-я (генерал-майор, с января 1943 года генерал-лейтенант Ф. И. </a:t>
            </a:r>
            <a:r>
              <a:rPr lang="ru-RU" dirty="0" err="1" smtClean="0">
                <a:latin typeface="Times New Roman" pitchFamily="18" charset="0"/>
                <a:cs typeface="Times New Roman" pitchFamily="18" charset="0"/>
              </a:rPr>
              <a:t>Толбухин</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8-я воздушная (генерал-майор, с марта 1943 генерал-лейтенант авиации Т. Т. </a:t>
            </a:r>
            <a:r>
              <a:rPr lang="ru-RU" dirty="0" err="1" smtClean="0">
                <a:latin typeface="Times New Roman" pitchFamily="18" charset="0"/>
                <a:cs typeface="Times New Roman" pitchFamily="18" charset="0"/>
              </a:rPr>
              <a:t>Хрюкин</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51-я армии (генерал-майор Н. И. Труфанов)</a:t>
            </a:r>
          </a:p>
          <a:p>
            <a:endParaRPr lang="ru-RU" dirty="0"/>
          </a:p>
        </p:txBody>
      </p:sp>
      <p:sp>
        <p:nvSpPr>
          <p:cNvPr id="7" name="Текст 6"/>
          <p:cNvSpPr>
            <a:spLocks noGrp="1"/>
          </p:cNvSpPr>
          <p:nvPr>
            <p:ph type="body" sz="quarter" idx="3"/>
          </p:nvPr>
        </p:nvSpPr>
        <p:spPr>
          <a:xfrm>
            <a:off x="4645025" y="642918"/>
            <a:ext cx="4041775" cy="500065"/>
          </a:xfrm>
        </p:spPr>
        <p:txBody>
          <a:bodyPr>
            <a:normAutofit/>
          </a:bodyPr>
          <a:lstStyle/>
          <a:p>
            <a:pPr algn="ctr"/>
            <a:r>
              <a:rPr lang="ru-RU" sz="2000" b="0" dirty="0" smtClean="0">
                <a:latin typeface="Times New Roman" pitchFamily="18" charset="0"/>
                <a:cs typeface="Times New Roman" pitchFamily="18" charset="0"/>
              </a:rPr>
              <a:t>Страны Оси</a:t>
            </a:r>
            <a:endParaRPr lang="ru-RU" sz="2000" b="0"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4645025" y="1214422"/>
            <a:ext cx="4498975" cy="5643578"/>
          </a:xfrm>
        </p:spPr>
        <p:txBody>
          <a:bodyPr>
            <a:normAutofit/>
          </a:bodyPr>
          <a:lstStyle/>
          <a:p>
            <a:pPr>
              <a:buFont typeface="Wingdings" pitchFamily="2" charset="2"/>
              <a:buChar char="Ø"/>
            </a:pPr>
            <a:r>
              <a:rPr lang="ru-RU" sz="1300" dirty="0" smtClean="0">
                <a:latin typeface="Times New Roman" pitchFamily="18" charset="0"/>
                <a:cs typeface="Times New Roman" pitchFamily="18" charset="0"/>
              </a:rPr>
              <a:t>Группа армий «Б» (командующий — М. </a:t>
            </a:r>
            <a:r>
              <a:rPr lang="ru-RU" sz="1300" dirty="0" err="1" smtClean="0">
                <a:latin typeface="Times New Roman" pitchFamily="18" charset="0"/>
                <a:cs typeface="Times New Roman" pitchFamily="18" charset="0"/>
              </a:rPr>
              <a:t>Вейхс</a:t>
            </a:r>
            <a:r>
              <a:rPr lang="ru-RU" sz="1300" dirty="0" smtClean="0">
                <a:latin typeface="Times New Roman" pitchFamily="18" charset="0"/>
                <a:cs typeface="Times New Roman" pitchFamily="18" charset="0"/>
              </a:rPr>
              <a:t>). В неё входили 6-я армия — командующий генерал танковых войск Фридрих Паулюс, 2-я армия- командующий генерал от инфантерии </a:t>
            </a:r>
            <a:r>
              <a:rPr lang="ru-RU" sz="1300" dirty="0" err="1" smtClean="0">
                <a:latin typeface="Times New Roman" pitchFamily="18" charset="0"/>
                <a:cs typeface="Times New Roman" pitchFamily="18" charset="0"/>
              </a:rPr>
              <a:t>Ганс</a:t>
            </a:r>
            <a:r>
              <a:rPr lang="ru-RU" sz="1300" dirty="0" smtClean="0">
                <a:latin typeface="Times New Roman" pitchFamily="18" charset="0"/>
                <a:cs typeface="Times New Roman" pitchFamily="18" charset="0"/>
              </a:rPr>
              <a:t> фон </a:t>
            </a:r>
            <a:r>
              <a:rPr lang="ru-RU" sz="1300" dirty="0" err="1" smtClean="0">
                <a:latin typeface="Times New Roman" pitchFamily="18" charset="0"/>
                <a:cs typeface="Times New Roman" pitchFamily="18" charset="0"/>
              </a:rPr>
              <a:t>Зальмут</a:t>
            </a:r>
            <a:r>
              <a:rPr lang="ru-RU" sz="1300" dirty="0" smtClean="0">
                <a:latin typeface="Times New Roman" pitchFamily="18" charset="0"/>
                <a:cs typeface="Times New Roman" pitchFamily="18" charset="0"/>
              </a:rPr>
              <a:t>, 4-я танковая армия — командующий генерал-полковник Герман Гот, 8-я итальянская армия — командующий генерал армии </a:t>
            </a:r>
            <a:r>
              <a:rPr lang="ru-RU" sz="1300" dirty="0" err="1" smtClean="0">
                <a:latin typeface="Times New Roman" pitchFamily="18" charset="0"/>
                <a:cs typeface="Times New Roman" pitchFamily="18" charset="0"/>
              </a:rPr>
              <a:t>Итало</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Гарибольди</a:t>
            </a:r>
            <a:r>
              <a:rPr lang="ru-RU" sz="1300" dirty="0" smtClean="0">
                <a:latin typeface="Times New Roman" pitchFamily="18" charset="0"/>
                <a:cs typeface="Times New Roman" pitchFamily="18" charset="0"/>
              </a:rPr>
              <a:t>, 2-я венгерская армия — командующий генерал-полковник Густав </a:t>
            </a:r>
            <a:r>
              <a:rPr lang="ru-RU" sz="1300" dirty="0" err="1" smtClean="0">
                <a:latin typeface="Times New Roman" pitchFamily="18" charset="0"/>
                <a:cs typeface="Times New Roman" pitchFamily="18" charset="0"/>
              </a:rPr>
              <a:t>Яни</a:t>
            </a:r>
            <a:r>
              <a:rPr lang="ru-RU" sz="1300" dirty="0" smtClean="0">
                <a:latin typeface="Times New Roman" pitchFamily="18" charset="0"/>
                <a:cs typeface="Times New Roman" pitchFamily="18" charset="0"/>
              </a:rPr>
              <a:t>, 3-я румынская армия — командующий генерал-полковник Петре </a:t>
            </a:r>
            <a:r>
              <a:rPr lang="ru-RU" sz="1300" dirty="0" err="1" smtClean="0">
                <a:latin typeface="Times New Roman" pitchFamily="18" charset="0"/>
                <a:cs typeface="Times New Roman" pitchFamily="18" charset="0"/>
              </a:rPr>
              <a:t>Думитреску</a:t>
            </a:r>
            <a:r>
              <a:rPr lang="ru-RU" sz="1300" dirty="0" smtClean="0">
                <a:latin typeface="Times New Roman" pitchFamily="18" charset="0"/>
                <a:cs typeface="Times New Roman" pitchFamily="18" charset="0"/>
              </a:rPr>
              <a:t>, 4-я румынская армия — командующий генерал-полковник Константин </a:t>
            </a:r>
            <a:r>
              <a:rPr lang="ru-RU" sz="1300" dirty="0" err="1" smtClean="0">
                <a:latin typeface="Times New Roman" pitchFamily="18" charset="0"/>
                <a:cs typeface="Times New Roman" pitchFamily="18" charset="0"/>
              </a:rPr>
              <a:t>Константинеску</a:t>
            </a:r>
            <a:endParaRPr lang="ru-RU" sz="1300" dirty="0" smtClean="0">
              <a:latin typeface="Times New Roman" pitchFamily="18" charset="0"/>
              <a:cs typeface="Times New Roman" pitchFamily="18" charset="0"/>
            </a:endParaRPr>
          </a:p>
          <a:p>
            <a:pPr>
              <a:buFont typeface="Wingdings" pitchFamily="2" charset="2"/>
              <a:buChar char="Ø"/>
            </a:pPr>
            <a:r>
              <a:rPr lang="ru-RU" sz="1300" dirty="0" smtClean="0">
                <a:latin typeface="Times New Roman" pitchFamily="18" charset="0"/>
                <a:cs typeface="Times New Roman" pitchFamily="18" charset="0"/>
              </a:rPr>
              <a:t>4 воздушный флот — командующий генерал-полковник Вольфрам фон </a:t>
            </a:r>
            <a:r>
              <a:rPr lang="ru-RU" sz="1300" dirty="0" err="1" smtClean="0">
                <a:latin typeface="Times New Roman" pitchFamily="18" charset="0"/>
                <a:cs typeface="Times New Roman" pitchFamily="18" charset="0"/>
              </a:rPr>
              <a:t>Рихтгофен</a:t>
            </a:r>
            <a:endParaRPr lang="ru-RU" sz="1300" dirty="0" smtClean="0">
              <a:latin typeface="Times New Roman" pitchFamily="18" charset="0"/>
              <a:cs typeface="Times New Roman" pitchFamily="18" charset="0"/>
            </a:endParaRPr>
          </a:p>
          <a:p>
            <a:pPr>
              <a:buFont typeface="Wingdings" pitchFamily="2" charset="2"/>
              <a:buChar char="Ø"/>
            </a:pPr>
            <a:r>
              <a:rPr lang="ru-RU" sz="1300" dirty="0" smtClean="0">
                <a:latin typeface="Times New Roman" pitchFamily="18" charset="0"/>
                <a:cs typeface="Times New Roman" pitchFamily="18" charset="0"/>
              </a:rPr>
              <a:t>Группа армий «Дон» (командующий — Э. </a:t>
            </a:r>
            <a:r>
              <a:rPr lang="ru-RU" sz="1300" dirty="0" err="1" smtClean="0">
                <a:latin typeface="Times New Roman" pitchFamily="18" charset="0"/>
                <a:cs typeface="Times New Roman" pitchFamily="18" charset="0"/>
              </a:rPr>
              <a:t>Манштейн</a:t>
            </a:r>
            <a:r>
              <a:rPr lang="ru-RU" sz="1300" dirty="0" smtClean="0">
                <a:latin typeface="Times New Roman" pitchFamily="18" charset="0"/>
                <a:cs typeface="Times New Roman" pitchFamily="18" charset="0"/>
              </a:rPr>
              <a:t>). В неё входили 6-я армия, 3-я румынская армия, армейская группа «Гот», оперативная группа «</a:t>
            </a:r>
            <a:r>
              <a:rPr lang="ru-RU" sz="1300" dirty="0" err="1" smtClean="0">
                <a:latin typeface="Times New Roman" pitchFamily="18" charset="0"/>
                <a:cs typeface="Times New Roman" pitchFamily="18" charset="0"/>
              </a:rPr>
              <a:t>Холлидт</a:t>
            </a:r>
            <a:r>
              <a:rPr lang="ru-RU" sz="1300" dirty="0" smtClean="0">
                <a:latin typeface="Times New Roman" pitchFamily="18" charset="0"/>
                <a:cs typeface="Times New Roman" pitchFamily="18" charset="0"/>
              </a:rPr>
              <a:t>».</a:t>
            </a:r>
          </a:p>
          <a:p>
            <a:pPr>
              <a:buFont typeface="Wingdings" pitchFamily="2" charset="2"/>
              <a:buChar char="Ø"/>
            </a:pPr>
            <a:r>
              <a:rPr lang="ru-RU" sz="1300" dirty="0" smtClean="0">
                <a:latin typeface="Times New Roman" pitchFamily="18" charset="0"/>
                <a:cs typeface="Times New Roman" pitchFamily="18" charset="0"/>
              </a:rPr>
              <a:t>Два финских добровольных подразделения</a:t>
            </a:r>
            <a:endParaRPr lang="ru-RU" sz="1300" dirty="0">
              <a:latin typeface="Times New Roman" pitchFamily="18" charset="0"/>
              <a:cs typeface="Times New Roman" pitchFamily="18" charset="0"/>
            </a:endParaRPr>
          </a:p>
        </p:txBody>
      </p:sp>
      <p:sp>
        <p:nvSpPr>
          <p:cNvPr id="9" name="Стрелка влево 8">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2000" dirty="0" smtClean="0">
                <a:solidFill>
                  <a:srgbClr val="FF0000"/>
                </a:solidFill>
                <a:latin typeface="Cambria Math" pitchFamily="18" charset="0"/>
                <a:ea typeface="Cambria Math" pitchFamily="18" charset="0"/>
                <a:cs typeface="Aharoni" pitchFamily="2" charset="-79"/>
              </a:rPr>
              <a:t>Наступление советских войск. Операция «Уран»</a:t>
            </a:r>
            <a:endParaRPr lang="ru-RU" sz="2000" dirty="0">
              <a:solidFill>
                <a:srgbClr val="FF0000"/>
              </a:solidFill>
              <a:latin typeface="Cambria Math" pitchFamily="18" charset="0"/>
              <a:ea typeface="Cambria Math" pitchFamily="18" charset="0"/>
              <a:cs typeface="Aharoni" pitchFamily="2" charset="-79"/>
            </a:endParaRPr>
          </a:p>
        </p:txBody>
      </p:sp>
      <p:sp>
        <p:nvSpPr>
          <p:cNvPr id="4" name="Содержимое 3"/>
          <p:cNvSpPr>
            <a:spLocks noGrp="1"/>
          </p:cNvSpPr>
          <p:nvPr>
            <p:ph sz="half" idx="2"/>
          </p:nvPr>
        </p:nvSpPr>
        <p:spPr>
          <a:xfrm>
            <a:off x="24277" y="669162"/>
            <a:ext cx="4497388" cy="6072206"/>
          </a:xfrm>
        </p:spPr>
        <p:txBody>
          <a:bodyPr>
            <a:normAutofit fontScale="85000" lnSpcReduction="20000"/>
          </a:bodyPr>
          <a:lstStyle/>
          <a:p>
            <a:pPr algn="just">
              <a:buNone/>
            </a:pPr>
            <a:r>
              <a:rPr lang="ru-RU" dirty="0" smtClean="0"/>
              <a:t>      </a:t>
            </a:r>
            <a:r>
              <a:rPr lang="ru-RU" dirty="0" smtClean="0">
                <a:latin typeface="Times New Roman" pitchFamily="18" charset="0"/>
                <a:cs typeface="Times New Roman" pitchFamily="18" charset="0"/>
              </a:rPr>
              <a:t>19 ноября 1942 года началось наступление Красной Армии в рамках операции «Уран». 23 ноября в районе Калача замкнулось кольцо окружения вокруг 6-й армии вермахта. Выполнить план «Уран» полностью не удалось, так как не удалось расчленить 6-ю армию на две части с самого начала. Попытки ликвидировать окружённых с ходу в этих условиях также не удались, несмотря на значительное превосходство в силах — сказывалась превосходящая тактическая подготовка немцев. Однако 6-я армия была изолирована и запасы топлива, боеприпасов и продовольствия прогрессивно сокращались, несмотря на попытки снабжения её по воздуху, предпринятым 4-м воздушным флотом под командованием Вольфрама фон </a:t>
            </a:r>
            <a:r>
              <a:rPr lang="ru-RU" dirty="0" err="1" smtClean="0">
                <a:latin typeface="Times New Roman" pitchFamily="18" charset="0"/>
                <a:cs typeface="Times New Roman" pitchFamily="18" charset="0"/>
              </a:rPr>
              <a:t>Рихтгофена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645025" y="1071547"/>
            <a:ext cx="4041775" cy="642941"/>
          </a:xfrm>
        </p:spPr>
        <p:txBody>
          <a:bodyPr>
            <a:normAutofit/>
          </a:bodyPr>
          <a:lstStyle/>
          <a:p>
            <a:pPr algn="ctr"/>
            <a:r>
              <a:rPr lang="ru-RU" sz="1800" b="0" dirty="0" smtClean="0">
                <a:solidFill>
                  <a:schemeClr val="accent6">
                    <a:lumMod val="50000"/>
                  </a:schemeClr>
                </a:solidFill>
                <a:latin typeface="Times New Roman" pitchFamily="18" charset="0"/>
                <a:cs typeface="Times New Roman" pitchFamily="18" charset="0"/>
              </a:rPr>
              <a:t>Боевые действия с 19 ноября по 24 декабря 1942 года</a:t>
            </a:r>
            <a:endParaRPr lang="ru-RU" sz="1800" b="0" dirty="0">
              <a:solidFill>
                <a:schemeClr val="accent6">
                  <a:lumMod val="50000"/>
                </a:schemeClr>
              </a:solidFill>
              <a:latin typeface="Times New Roman" pitchFamily="18" charset="0"/>
              <a:cs typeface="Times New Roman" pitchFamily="18" charset="0"/>
            </a:endParaRPr>
          </a:p>
        </p:txBody>
      </p:sp>
      <p:pic>
        <p:nvPicPr>
          <p:cNvPr id="7" name="Содержимое 6" descr="300px-Map_Battle_of_Stalingrad-ru.svg.png"/>
          <p:cNvPicPr>
            <a:picLocks noGrp="1" noChangeAspect="1"/>
          </p:cNvPicPr>
          <p:nvPr>
            <p:ph sz="quarter" idx="4"/>
          </p:nvPr>
        </p:nvPicPr>
        <p:blipFill>
          <a:blip r:embed="rId2" cstate="print"/>
          <a:stretch>
            <a:fillRect/>
          </a:stretch>
        </p:blipFill>
        <p:spPr>
          <a:xfrm>
            <a:off x="4429124" y="1928802"/>
            <a:ext cx="4500562" cy="4500594"/>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alpha val="48000"/>
              </a:schemeClr>
            </a:gs>
            <a:gs pos="64999">
              <a:srgbClr val="F0EBD5"/>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400" i="1" dirty="0" smtClean="0">
                <a:latin typeface="Times New Roman" pitchFamily="18" charset="0"/>
                <a:cs typeface="Times New Roman" pitchFamily="18" charset="0"/>
              </a:rPr>
              <a:t>Операция «</a:t>
            </a:r>
            <a:r>
              <a:rPr lang="ru-RU" sz="2400" i="1" dirty="0" err="1" smtClean="0">
                <a:latin typeface="Times New Roman" pitchFamily="18" charset="0"/>
                <a:cs typeface="Times New Roman" pitchFamily="18" charset="0"/>
              </a:rPr>
              <a:t>Винтергевиттер</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8" name="Содержимое 7"/>
          <p:cNvSpPr>
            <a:spLocks noGrp="1"/>
          </p:cNvSpPr>
          <p:nvPr>
            <p:ph sz="half" idx="2"/>
          </p:nvPr>
        </p:nvSpPr>
        <p:spPr>
          <a:xfrm>
            <a:off x="0" y="1357298"/>
            <a:ext cx="4357686" cy="5500702"/>
          </a:xfrm>
        </p:spPr>
        <p:txBody>
          <a:bodyPr>
            <a:normAutofit fontScale="40000" lnSpcReduction="20000"/>
          </a:bodyPr>
          <a:lstStyle/>
          <a:p>
            <a:pPr>
              <a:buNone/>
            </a:pPr>
            <a:r>
              <a:rPr lang="ru-RU" sz="3800" dirty="0" smtClean="0"/>
              <a:t>          </a:t>
            </a:r>
            <a:r>
              <a:rPr lang="ru-RU" sz="4000" dirty="0" smtClean="0">
                <a:latin typeface="Times New Roman" pitchFamily="18" charset="0"/>
                <a:cs typeface="Times New Roman" pitchFamily="18" charset="0"/>
              </a:rPr>
              <a:t>Новообразованная вермахтом группа армий «Дон» под командованием фельдмаршала </a:t>
            </a:r>
            <a:r>
              <a:rPr lang="ru-RU" sz="4000" dirty="0" err="1" smtClean="0">
                <a:latin typeface="Times New Roman" pitchFamily="18" charset="0"/>
                <a:cs typeface="Times New Roman" pitchFamily="18" charset="0"/>
              </a:rPr>
              <a:t>Манштейна</a:t>
            </a:r>
            <a:r>
              <a:rPr lang="ru-RU" sz="4000" dirty="0" smtClean="0">
                <a:latin typeface="Times New Roman" pitchFamily="18" charset="0"/>
                <a:cs typeface="Times New Roman" pitchFamily="18" charset="0"/>
              </a:rPr>
              <a:t> предприняла попытку прорыва блокады окружённых войск. Первоначально её планировалось начать 10 декабря, однако наступательные действия Красной Армии на внешнем фронте окружения вынудили отложить начало операции на 12 декабря. К этой дате немцам удалось представить лишь одно полноценное танковое соединение — 6-ю танковую дивизию вермахта и остатки разгромленной 4-й румынской армии. Эти части находились в подчинении управления 4-й танковой армии под командованием Г. Гота. В ходе наступления группировка была усилена весьма потрёпанными 11-й и 17-й танковыми дивизиями и тремя </a:t>
            </a:r>
            <a:r>
              <a:rPr lang="ru-RU" sz="4000" dirty="0" err="1" smtClean="0">
                <a:latin typeface="Times New Roman" pitchFamily="18" charset="0"/>
                <a:cs typeface="Times New Roman" pitchFamily="18" charset="0"/>
              </a:rPr>
              <a:t>авиаполевыми</a:t>
            </a:r>
            <a:r>
              <a:rPr lang="ru-RU" sz="4000" dirty="0" smtClean="0">
                <a:latin typeface="Times New Roman" pitchFamily="18" charset="0"/>
                <a:cs typeface="Times New Roman" pitchFamily="18" charset="0"/>
              </a:rPr>
              <a:t> дивизиями.</a:t>
            </a:r>
          </a:p>
          <a:p>
            <a:pPr>
              <a:buNone/>
            </a:pPr>
            <a:r>
              <a:rPr lang="ru-RU" sz="4000" dirty="0" smtClean="0">
                <a:latin typeface="Times New Roman" pitchFamily="18" charset="0"/>
                <a:cs typeface="Times New Roman" pitchFamily="18" charset="0"/>
              </a:rPr>
              <a:t>         К 19 декабря фактически прорвавшие оборонительные порядки советских войск части 4-й танковой армии столкнулись с только что переброшенной из резерва.</a:t>
            </a:r>
          </a:p>
          <a:p>
            <a:endParaRPr lang="ru-RU" dirty="0"/>
          </a:p>
        </p:txBody>
      </p:sp>
      <p:sp>
        <p:nvSpPr>
          <p:cNvPr id="5" name="Текст 4"/>
          <p:cNvSpPr>
            <a:spLocks noGrp="1"/>
          </p:cNvSpPr>
          <p:nvPr>
            <p:ph type="body" sz="quarter" idx="3"/>
          </p:nvPr>
        </p:nvSpPr>
        <p:spPr/>
        <p:txBody>
          <a:bodyPr>
            <a:noAutofit/>
          </a:bodyPr>
          <a:lstStyle/>
          <a:p>
            <a:pPr algn="ctr"/>
            <a:r>
              <a:rPr lang="ru-RU" sz="1400" b="0" dirty="0" smtClean="0">
                <a:latin typeface="Times New Roman" pitchFamily="18" charset="0"/>
                <a:cs typeface="Times New Roman" pitchFamily="18" charset="0"/>
              </a:rPr>
              <a:t>Члены Военного совета Сталинградского фронта: Хрущёв, Кириченко, </a:t>
            </a:r>
            <a:r>
              <a:rPr lang="ru-RU" sz="1400" b="0" dirty="0" err="1" smtClean="0">
                <a:latin typeface="Times New Roman" pitchFamily="18" charset="0"/>
                <a:cs typeface="Times New Roman" pitchFamily="18" charset="0"/>
              </a:rPr>
              <a:t>Чуянов</a:t>
            </a:r>
            <a:r>
              <a:rPr lang="ru-RU" sz="1400" b="0" dirty="0" smtClean="0">
                <a:latin typeface="Times New Roman" pitchFamily="18" charset="0"/>
                <a:cs typeface="Times New Roman" pitchFamily="18" charset="0"/>
              </a:rPr>
              <a:t> и </a:t>
            </a:r>
            <a:r>
              <a:rPr lang="ru-RU" sz="1400" b="0" dirty="0" err="1" smtClean="0">
                <a:latin typeface="Times New Roman" pitchFamily="18" charset="0"/>
                <a:cs typeface="Times New Roman" pitchFamily="18" charset="0"/>
              </a:rPr>
              <a:t>комфронта</a:t>
            </a:r>
            <a:r>
              <a:rPr lang="ru-RU" sz="1400" b="0" dirty="0" smtClean="0">
                <a:latin typeface="Times New Roman" pitchFamily="18" charset="0"/>
                <a:cs typeface="Times New Roman" pitchFamily="18" charset="0"/>
              </a:rPr>
              <a:t> Ерёменко</a:t>
            </a:r>
            <a:endParaRPr lang="ru-RU" sz="1400" b="0" dirty="0">
              <a:latin typeface="Times New Roman" pitchFamily="18" charset="0"/>
              <a:cs typeface="Times New Roman" pitchFamily="18" charset="0"/>
            </a:endParaRPr>
          </a:p>
        </p:txBody>
      </p:sp>
      <p:pic>
        <p:nvPicPr>
          <p:cNvPr id="2050" name="Picture 2" descr="C:\Users\Аннушкин\Desktop\практика\300px-RIAN_archive_882837_The_defenders_of_Stalingrad.jpg"/>
          <p:cNvPicPr>
            <a:picLocks noGrp="1" noChangeAspect="1" noChangeArrowheads="1"/>
          </p:cNvPicPr>
          <p:nvPr>
            <p:ph sz="quarter" idx="4"/>
          </p:nvPr>
        </p:nvPicPr>
        <p:blipFill>
          <a:blip r:embed="rId2" cstate="print"/>
          <a:srcRect/>
          <a:stretch>
            <a:fillRect/>
          </a:stretch>
        </p:blipFill>
        <p:spPr bwMode="auto">
          <a:xfrm>
            <a:off x="4500562" y="2714620"/>
            <a:ext cx="4357718" cy="2571768"/>
          </a:xfrm>
          <a:prstGeom prst="rect">
            <a:avLst/>
          </a:prstGeom>
          <a:noFill/>
        </p:spPr>
      </p:pic>
      <p:sp>
        <p:nvSpPr>
          <p:cNvPr id="9" name="Стрелка влево 8">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4999">
              <a:srgbClr val="F0EBD5"/>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i="1" dirty="0" smtClean="0">
                <a:latin typeface="Times New Roman" pitchFamily="18" charset="0"/>
                <a:cs typeface="Times New Roman" pitchFamily="18" charset="0"/>
              </a:rPr>
              <a:t>Операция «Малый Сатурн»</a:t>
            </a:r>
            <a:endParaRPr lang="ru-RU" sz="2400" i="1" dirty="0">
              <a:latin typeface="Times New Roman" pitchFamily="18" charset="0"/>
              <a:cs typeface="Times New Roman" pitchFamily="18" charset="0"/>
            </a:endParaRPr>
          </a:p>
        </p:txBody>
      </p:sp>
      <p:sp>
        <p:nvSpPr>
          <p:cNvPr id="4" name="Текст 3"/>
          <p:cNvSpPr>
            <a:spLocks noGrp="1"/>
          </p:cNvSpPr>
          <p:nvPr>
            <p:ph type="body" idx="1"/>
          </p:nvPr>
        </p:nvSpPr>
        <p:spPr/>
        <p:txBody>
          <a:bodyPr>
            <a:normAutofit fontScale="92500" lnSpcReduction="20000"/>
          </a:bodyPr>
          <a:lstStyle/>
          <a:p>
            <a:pPr algn="ctr"/>
            <a:r>
              <a:rPr lang="ru-RU" b="0" i="1" dirty="0" smtClean="0">
                <a:latin typeface="Times New Roman" pitchFamily="18" charset="0"/>
                <a:cs typeface="Times New Roman" pitchFamily="18" charset="0"/>
              </a:rPr>
              <a:t>Карта операции «Малый Сатурн»</a:t>
            </a:r>
            <a:endParaRPr lang="ru-RU" b="0" i="1" dirty="0">
              <a:latin typeface="Times New Roman" pitchFamily="18" charset="0"/>
              <a:cs typeface="Times New Roman" pitchFamily="18" charset="0"/>
            </a:endParaRPr>
          </a:p>
        </p:txBody>
      </p:sp>
      <p:sp>
        <p:nvSpPr>
          <p:cNvPr id="6" name="Содержимое 5"/>
          <p:cNvSpPr>
            <a:spLocks noGrp="1"/>
          </p:cNvSpPr>
          <p:nvPr>
            <p:ph sz="quarter" idx="4"/>
          </p:nvPr>
        </p:nvSpPr>
        <p:spPr>
          <a:xfrm>
            <a:off x="4644008" y="1140247"/>
            <a:ext cx="4284693" cy="5715016"/>
          </a:xfrm>
        </p:spPr>
        <p:txBody>
          <a:bodyPr>
            <a:noAutofit/>
          </a:bodyPr>
          <a:lstStyle/>
          <a:p>
            <a:pPr>
              <a:buNone/>
            </a:pPr>
            <a:r>
              <a:rPr lang="ru-RU" sz="1400" dirty="0" smtClean="0">
                <a:latin typeface="Times New Roman" pitchFamily="18" charset="0"/>
                <a:cs typeface="Times New Roman" pitchFamily="18" charset="0"/>
              </a:rPr>
              <a:t>         Наступление планировалось начать 10 декабря, однако проблемы связанные с подвозом новых частей необходимых для операции привели к тому, что А. М. Василевский санкционировал перенос начала операции на 16 декабря. 16—17 декабря фронт немцев на Чире и на позициях 8-й итальянской армии был прорван, советские танковые корпуса устремились в оперативную глубину. Однако в середине 20-х чисел декабря к группе армий «Дон» стали подходить оперативные резервы, первоначально предназначенные для нанесения удара в ходе операции «</a:t>
            </a:r>
            <a:r>
              <a:rPr lang="ru-RU" sz="1400" dirty="0" err="1" smtClean="0">
                <a:latin typeface="Times New Roman" pitchFamily="18" charset="0"/>
                <a:cs typeface="Times New Roman" pitchFamily="18" charset="0"/>
              </a:rPr>
              <a:t>Винтергевиттер</a:t>
            </a:r>
            <a:r>
              <a:rPr lang="ru-RU" sz="1400" dirty="0" smtClean="0">
                <a:latin typeface="Times New Roman" pitchFamily="18" charset="0"/>
                <a:cs typeface="Times New Roman" pitchFamily="18" charset="0"/>
              </a:rPr>
              <a:t>». К 25 декабря эти резервы нанесли контрудары, в ходе которых отсекли танковый корпус В. М. </a:t>
            </a:r>
            <a:r>
              <a:rPr lang="ru-RU" sz="1400" dirty="0" err="1" smtClean="0">
                <a:latin typeface="Times New Roman" pitchFamily="18" charset="0"/>
                <a:cs typeface="Times New Roman" pitchFamily="18" charset="0"/>
              </a:rPr>
              <a:t>Баданова</a:t>
            </a:r>
            <a:r>
              <a:rPr lang="ru-RU" sz="1400" dirty="0" smtClean="0">
                <a:latin typeface="Times New Roman" pitchFamily="18" charset="0"/>
                <a:cs typeface="Times New Roman" pitchFamily="18" charset="0"/>
              </a:rPr>
              <a:t>, только что ворвавшийся на аэродром в </a:t>
            </a:r>
            <a:r>
              <a:rPr lang="ru-RU" sz="1400" dirty="0" err="1" smtClean="0">
                <a:latin typeface="Times New Roman" pitchFamily="18" charset="0"/>
                <a:cs typeface="Times New Roman" pitchFamily="18" charset="0"/>
              </a:rPr>
              <a:t>Тацинской</a:t>
            </a:r>
            <a:r>
              <a:rPr lang="ru-RU" sz="1400" dirty="0" smtClean="0">
                <a:latin typeface="Times New Roman" pitchFamily="18" charset="0"/>
                <a:cs typeface="Times New Roman" pitchFamily="18" charset="0"/>
              </a:rPr>
              <a:t>. Корпус из окружения вырвался, </a:t>
            </a:r>
            <a:r>
              <a:rPr lang="ru-RU" sz="1400" dirty="0" err="1" smtClean="0">
                <a:latin typeface="Times New Roman" pitchFamily="18" charset="0"/>
                <a:cs typeface="Times New Roman" pitchFamily="18" charset="0"/>
              </a:rPr>
              <a:t>дозаправив</a:t>
            </a:r>
            <a:r>
              <a:rPr lang="ru-RU" sz="1400" dirty="0" smtClean="0">
                <a:latin typeface="Times New Roman" pitchFamily="18" charset="0"/>
                <a:cs typeface="Times New Roman" pitchFamily="18" charset="0"/>
              </a:rPr>
              <a:t> танки смесью захваченного на аэродроме авиационного бензина с моторным маслом.</a:t>
            </a:r>
          </a:p>
          <a:p>
            <a:pPr>
              <a:buNone/>
            </a:pPr>
            <a:r>
              <a:rPr lang="ru-RU" sz="1400" dirty="0" smtClean="0">
                <a:latin typeface="Times New Roman" pitchFamily="18" charset="0"/>
                <a:cs typeface="Times New Roman" pitchFamily="18" charset="0"/>
              </a:rPr>
              <a:t>         После этого линия фронта временно стабилизировалась, так как ни советские, ни немецкие войска не имели достаточно сил, чтобы прорвать тактическую зону обороны противника.</a:t>
            </a:r>
            <a:endParaRPr lang="ru-RU" sz="1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28596" y="2428868"/>
            <a:ext cx="4143404" cy="3786214"/>
          </a:xfrm>
          <a:prstGeom prst="rect">
            <a:avLst/>
          </a:prstGeom>
          <a:noFill/>
          <a:ln w="9525">
            <a:noFill/>
            <a:miter lim="800000"/>
            <a:headEnd/>
            <a:tailEnd/>
          </a:ln>
          <a:effectLst/>
        </p:spPr>
      </p:pic>
      <p:sp>
        <p:nvSpPr>
          <p:cNvPr id="7" name="Стрелка влево 6">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C00000"/>
                </a:solidFill>
                <a:latin typeface="Times New Roman" pitchFamily="18" charset="0"/>
                <a:cs typeface="Times New Roman" pitchFamily="18" charset="0"/>
              </a:rPr>
              <a:t>Расширение масштабов Второй мировой войны. Победа союзных войск в Африке, Средиземноморье и на Тихом океане</a:t>
            </a:r>
            <a:endParaRPr lang="ru-RU" sz="2400" dirty="0">
              <a:solidFill>
                <a:srgbClr val="C00000"/>
              </a:solidFill>
            </a:endParaRPr>
          </a:p>
        </p:txBody>
      </p:sp>
      <p:sp>
        <p:nvSpPr>
          <p:cNvPr id="3" name="Содержимое 2"/>
          <p:cNvSpPr>
            <a:spLocks noGrp="1"/>
          </p:cNvSpPr>
          <p:nvPr>
            <p:ph idx="1"/>
          </p:nvPr>
        </p:nvSpPr>
        <p:spPr/>
        <p:txBody>
          <a:bodyPr>
            <a:normAutofit fontScale="92500" lnSpcReduction="10000"/>
          </a:bodyPr>
          <a:lstStyle/>
          <a:p>
            <a:pPr>
              <a:buFont typeface="Wingdings" pitchFamily="2" charset="2"/>
              <a:buChar char="ü"/>
            </a:pPr>
            <a:r>
              <a:rPr lang="ru-RU" sz="2000" dirty="0" smtClean="0">
                <a:latin typeface="Times New Roman" pitchFamily="18" charset="0"/>
                <a:cs typeface="Times New Roman" pitchFamily="18" charset="0"/>
              </a:rPr>
              <a:t>Театр военных действий 1941 – 1943 гг.: территория СССР, Африка, Средиземное море, Атлантика, бассейн Тихого океана</a:t>
            </a:r>
          </a:p>
          <a:p>
            <a:pPr>
              <a:buFont typeface="Wingdings" pitchFamily="2" charset="2"/>
              <a:buChar char="ü"/>
            </a:pPr>
            <a:r>
              <a:rPr lang="ru-RU" sz="2000" dirty="0" smtClean="0">
                <a:latin typeface="Times New Roman" pitchFamily="18" charset="0"/>
                <a:cs typeface="Times New Roman" pitchFamily="18" charset="0"/>
              </a:rPr>
              <a:t>Весна 1942 г. – изменение соотношения сил в пользу антигитлеровской коалиции: события на советско-германском фронте ограничили военные действия Германии и Италии на Средиземном море</a:t>
            </a:r>
          </a:p>
          <a:p>
            <a:pPr>
              <a:buFont typeface="Wingdings" pitchFamily="2" charset="2"/>
              <a:buChar char="ü"/>
            </a:pPr>
            <a:r>
              <a:rPr lang="ru-RU" sz="2000" dirty="0" smtClean="0">
                <a:latin typeface="Times New Roman" pitchFamily="18" charset="0"/>
                <a:cs typeface="Times New Roman" pitchFamily="18" charset="0"/>
              </a:rPr>
              <a:t>Активизация англо-американских войск в Северной Африке (сражение под Эль-Аламейном) – победа британской армии, в состав которой входили английские, австралийские, индийские, новозеландские, южноафриканские, греческие и французские дивизии, изменила соотношение сил в этом регионе в пользу западных союзников</a:t>
            </a:r>
          </a:p>
          <a:p>
            <a:pPr>
              <a:buFont typeface="Wingdings" pitchFamily="2" charset="2"/>
              <a:buChar char="ü"/>
            </a:pPr>
            <a:r>
              <a:rPr lang="ru-RU" sz="2000" dirty="0" smtClean="0">
                <a:latin typeface="Times New Roman" pitchFamily="18" charset="0"/>
                <a:cs typeface="Times New Roman" pitchFamily="18" charset="0"/>
              </a:rPr>
              <a:t>Выход Италии из войны в результате свержения фашистского режима летом 1943 г. – начало развала фашистского блока</a:t>
            </a:r>
          </a:p>
          <a:p>
            <a:pPr>
              <a:buFont typeface="Wingdings" pitchFamily="2" charset="2"/>
              <a:buChar char="ü"/>
            </a:pPr>
            <a:r>
              <a:rPr lang="ru-RU" sz="2000" dirty="0" smtClean="0">
                <a:latin typeface="Times New Roman" pitchFamily="18" charset="0"/>
                <a:cs typeface="Times New Roman" pitchFamily="18" charset="0"/>
              </a:rPr>
              <a:t>В Тихоокеанском бассейне с конца 1942 г. США и Англия достигли превосходства над силами Японии, сконцентрировав здесь мощные воздушные, сухопутные и морские силы</a:t>
            </a:r>
            <a:endParaRPr lang="ru-RU" sz="2000" dirty="0">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3">
                <a:lumMod val="40000"/>
                <a:lumOff val="60000"/>
                <a:alpha val="18000"/>
              </a:schemeClr>
            </a:gs>
            <a:gs pos="17999">
              <a:srgbClr val="FEE7F2"/>
            </a:gs>
            <a:gs pos="36000">
              <a:srgbClr val="FAC77D"/>
            </a:gs>
            <a:gs pos="61000">
              <a:srgbClr val="FBA97D"/>
            </a:gs>
            <a:gs pos="82001">
              <a:srgbClr val="FBD49C"/>
            </a:gs>
            <a:gs pos="100000">
              <a:srgbClr val="FEE7F2">
                <a:alpha val="0"/>
              </a:srgb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928670"/>
          </a:xfrm>
        </p:spPr>
        <p:txBody>
          <a:bodyPr>
            <a:normAutofit/>
          </a:bodyPr>
          <a:lstStyle/>
          <a:p>
            <a:r>
              <a:rPr lang="ru-RU" sz="2400" i="1" dirty="0" smtClean="0">
                <a:latin typeface="Times New Roman" pitchFamily="18" charset="0"/>
                <a:cs typeface="Times New Roman" pitchFamily="18" charset="0"/>
              </a:rPr>
              <a:t>Боевые действия в ходе операции «Кольцо»</a:t>
            </a:r>
            <a:endParaRPr lang="ru-RU" sz="2400" i="1" dirty="0">
              <a:latin typeface="Times New Roman" pitchFamily="18" charset="0"/>
              <a:cs typeface="Times New Roman" pitchFamily="18" charset="0"/>
            </a:endParaRPr>
          </a:p>
        </p:txBody>
      </p:sp>
      <p:sp>
        <p:nvSpPr>
          <p:cNvPr id="6" name="Содержимое 5"/>
          <p:cNvSpPr>
            <a:spLocks noGrp="1"/>
          </p:cNvSpPr>
          <p:nvPr>
            <p:ph sz="half" idx="2"/>
          </p:nvPr>
        </p:nvSpPr>
        <p:spPr>
          <a:xfrm>
            <a:off x="0" y="714356"/>
            <a:ext cx="4497388" cy="6143644"/>
          </a:xfrm>
        </p:spPr>
        <p:txBody>
          <a:bodyPr>
            <a:noAutofit/>
          </a:bodyPr>
          <a:lstStyle/>
          <a:p>
            <a:r>
              <a:rPr lang="ru-RU" sz="1450" dirty="0" smtClean="0">
                <a:latin typeface="Times New Roman" pitchFamily="18" charset="0"/>
                <a:cs typeface="Times New Roman" pitchFamily="18" charset="0"/>
              </a:rPr>
              <a:t>27 декабря Н. Н. Воронов выслал в Ставку ВГК первый вариант плана «Кольцо». Ставка в директиве № 170718 от 28 декабря 1942 года потребовала внести изменения в план, с тем, чтобы он предусматривал расчленение 6-й армии на две части перед её уничтожением. Соответствующие изменения были внесены в план. 10 января началось наступление советских войск, основной удар наносился в полосе 65-й армии генерала </a:t>
            </a:r>
            <a:r>
              <a:rPr lang="ru-RU" sz="1450" dirty="0" err="1" smtClean="0">
                <a:latin typeface="Times New Roman" pitchFamily="18" charset="0"/>
                <a:cs typeface="Times New Roman" pitchFamily="18" charset="0"/>
              </a:rPr>
              <a:t>Батова</a:t>
            </a:r>
            <a:r>
              <a:rPr lang="ru-RU" sz="1450" dirty="0" smtClean="0">
                <a:latin typeface="Times New Roman" pitchFamily="18" charset="0"/>
                <a:cs typeface="Times New Roman" pitchFamily="18" charset="0"/>
              </a:rPr>
              <a:t>. Однако немецкое сопротивление оказалось настолько серьёзным, что наступление пришлось временно прекратить. С 17 по 22 января наступление было приостановлено для перегруппировки, новые удары 22-26 января привели к расчленению 6-й армии на две группировки, к 31 января была ликвидирована южная группировка, ко 2 февраля капитулировала северная группировка окружённых под командованием командира 11-го армейского корпуса, генерал-полковника Карла </a:t>
            </a:r>
            <a:r>
              <a:rPr lang="ru-RU" sz="1450" dirty="0" err="1" smtClean="0">
                <a:latin typeface="Times New Roman" pitchFamily="18" charset="0"/>
                <a:cs typeface="Times New Roman" pitchFamily="18" charset="0"/>
              </a:rPr>
              <a:t>Штрекера</a:t>
            </a:r>
            <a:r>
              <a:rPr lang="ru-RU" sz="1450" dirty="0" smtClean="0">
                <a:latin typeface="Times New Roman" pitchFamily="18" charset="0"/>
                <a:cs typeface="Times New Roman" pitchFamily="18" charset="0"/>
              </a:rPr>
              <a:t>. Стрельба в городе шла до 3 февраля — «</a:t>
            </a:r>
            <a:r>
              <a:rPr lang="ru-RU" sz="1450" dirty="0" err="1" smtClean="0">
                <a:latin typeface="Times New Roman" pitchFamily="18" charset="0"/>
                <a:cs typeface="Times New Roman" pitchFamily="18" charset="0"/>
              </a:rPr>
              <a:t>хиви</a:t>
            </a:r>
            <a:r>
              <a:rPr lang="ru-RU" sz="1450" dirty="0" smtClean="0">
                <a:latin typeface="Times New Roman" pitchFamily="18" charset="0"/>
                <a:cs typeface="Times New Roman" pitchFamily="18" charset="0"/>
              </a:rPr>
              <a:t>» сопротивлялись даже после немецкой капитуляции 2 февраля 1943 года, поскольку им плен не грозил. Ликвидация 6-й армии должна была, по плану «Кольцо», завершиться за неделю, а в действительности продлилась 23 дня</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
        <p:nvSpPr>
          <p:cNvPr id="7" name="Текст 6"/>
          <p:cNvSpPr>
            <a:spLocks noGrp="1"/>
          </p:cNvSpPr>
          <p:nvPr>
            <p:ph type="body" sz="quarter" idx="3"/>
          </p:nvPr>
        </p:nvSpPr>
        <p:spPr/>
        <p:txBody>
          <a:bodyPr>
            <a:noAutofit/>
          </a:bodyPr>
          <a:lstStyle/>
          <a:p>
            <a:pPr algn="ctr"/>
            <a:r>
              <a:rPr lang="ru-RU" sz="1800" b="0" dirty="0" smtClean="0">
                <a:latin typeface="Times New Roman" pitchFamily="18" charset="0"/>
                <a:cs typeface="Times New Roman" pitchFamily="18" charset="0"/>
              </a:rPr>
              <a:t>Флаг над освобождённым городом, Сталинград, 1943 год</a:t>
            </a:r>
            <a:endParaRPr lang="ru-RU" sz="1800" b="0" dirty="0">
              <a:latin typeface="Times New Roman" pitchFamily="18" charset="0"/>
              <a:cs typeface="Times New Roman" pitchFamily="18" charset="0"/>
            </a:endParaRPr>
          </a:p>
        </p:txBody>
      </p:sp>
      <p:pic>
        <p:nvPicPr>
          <p:cNvPr id="9" name="Содержимое 8" descr="250px-Bundesarchiv_Bild_183-W0506-316,_Russland,_Kampf_um_Stalingrad,_Siegesflagge.jpg"/>
          <p:cNvPicPr>
            <a:picLocks noGrp="1" noChangeAspect="1"/>
          </p:cNvPicPr>
          <p:nvPr>
            <p:ph sz="quarter" idx="4"/>
          </p:nvPr>
        </p:nvPicPr>
        <p:blipFill>
          <a:blip r:embed="rId2" cstate="print"/>
          <a:stretch>
            <a:fillRect/>
          </a:stretch>
        </p:blipFill>
        <p:spPr>
          <a:xfrm>
            <a:off x="4645025" y="2500306"/>
            <a:ext cx="4213255" cy="3286148"/>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8000">
              <a:schemeClr val="bg2">
                <a:lumMod val="90000"/>
                <a:alpha val="0"/>
              </a:schemeClr>
            </a:gs>
            <a:gs pos="12000">
              <a:srgbClr val="E6D78A"/>
            </a:gs>
            <a:gs pos="30000">
              <a:srgbClr val="C7AC4C"/>
            </a:gs>
            <a:gs pos="45000">
              <a:srgbClr val="E6D78A"/>
            </a:gs>
            <a:gs pos="77000">
              <a:srgbClr val="C7AC4C"/>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500042"/>
            <a:ext cx="4497388" cy="6357958"/>
          </a:xfrm>
        </p:spPr>
        <p:txBody>
          <a:bodyPr>
            <a:normAutofit fontScale="70000" lnSpcReduction="20000"/>
          </a:bodyPr>
          <a:lstStyle/>
          <a:p>
            <a:pPr>
              <a:buNone/>
            </a:pPr>
            <a:r>
              <a:rPr lang="ru-RU" dirty="0" smtClean="0"/>
              <a:t>      </a:t>
            </a:r>
            <a:r>
              <a:rPr lang="ru-RU" dirty="0" smtClean="0">
                <a:latin typeface="Times New Roman" pitchFamily="18" charset="0"/>
                <a:cs typeface="Times New Roman" pitchFamily="18" charset="0"/>
              </a:rPr>
              <a:t> Всего в ходе операции «Кольцо» в плен были взяты более 2500 офицеров и 24 генерала 6-й армии. Всего же были взяты в плен свыше 91 тыс. солдат и офицеров вермахта. Трофеями советских войск с 10 января по 2 февраля 1943 года по донесению штаба Донского фронта стали 5762 орудия, 1312 миномётов, 12701 пулемёт, 156 987 винтовок, 10 722 автомата, 744 самолёта, 1666 танков, 261 бронемашина, 80 438 автомашин, 10 679 мотоциклов, 240 тракторов, 571 тягач, 3 бронепоезда и другое военное имущество.</a:t>
            </a:r>
          </a:p>
          <a:p>
            <a:pPr>
              <a:buNone/>
            </a:pPr>
            <a:r>
              <a:rPr lang="ru-RU" dirty="0" smtClean="0">
                <a:latin typeface="Times New Roman" pitchFamily="18" charset="0"/>
                <a:cs typeface="Times New Roman" pitchFamily="18" charset="0"/>
              </a:rPr>
              <a:t>       Капитулировали в общей сложности двадцать немецких дивизий: 14-я, 16-я и 24-я танковые, 3-я, 29-я и 60-я моторизованные пехотные, 100-я егерская, 44-я, 71-я, 76-я, 79-я, 94-я, 113-я, 295-я, 297-я, 305-я, 371-я, 376-я, 384-я, 389-я пехотные дивизии. Кроме того, сдались румынские 1-я кавалерийская и 20-я пехотная дивизии. В составе 100-й егерской сдался хорватский полк. Также капитулировали 91-й полк ПВО, 243-й и 245-й отдельные батальоны штурмовых орудий, 2-й и 51-й полки реактивных минометов.</a:t>
            </a:r>
            <a:endParaRPr lang="ru-RU"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645025" y="1071547"/>
            <a:ext cx="4041775" cy="785818"/>
          </a:xfrm>
        </p:spPr>
        <p:txBody>
          <a:bodyPr>
            <a:noAutofit/>
          </a:bodyPr>
          <a:lstStyle/>
          <a:p>
            <a:pPr algn="ctr"/>
            <a:r>
              <a:rPr lang="ru-RU" sz="1800" b="0" dirty="0" smtClean="0">
                <a:latin typeface="Times New Roman" pitchFamily="18" charset="0"/>
                <a:cs typeface="Times New Roman" pitchFamily="18" charset="0"/>
              </a:rPr>
              <a:t>Центр города Сталинграда, 2 февраля 1943 года</a:t>
            </a:r>
            <a:endParaRPr lang="ru-RU" sz="1800" b="0" dirty="0">
              <a:latin typeface="Times New Roman" pitchFamily="18" charset="0"/>
              <a:cs typeface="Times New Roman" pitchFamily="18" charset="0"/>
            </a:endParaRPr>
          </a:p>
        </p:txBody>
      </p:sp>
      <p:pic>
        <p:nvPicPr>
          <p:cNvPr id="7" name="Содержимое 6" descr="250px-RIAN_archive_602161_Center_of_Stalingrad_after_liberation.jpg"/>
          <p:cNvPicPr>
            <a:picLocks noGrp="1" noChangeAspect="1"/>
          </p:cNvPicPr>
          <p:nvPr>
            <p:ph sz="quarter" idx="4"/>
          </p:nvPr>
        </p:nvPicPr>
        <p:blipFill>
          <a:blip r:embed="rId2" cstate="print"/>
          <a:stretch>
            <a:fillRect/>
          </a:stretch>
        </p:blipFill>
        <p:spPr>
          <a:xfrm>
            <a:off x="4429124" y="2071678"/>
            <a:ext cx="4500594" cy="3357586"/>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8000">
              <a:schemeClr val="bg2">
                <a:lumMod val="90000"/>
                <a:alpha val="0"/>
              </a:schemeClr>
            </a:gs>
            <a:gs pos="12000">
              <a:srgbClr val="E6D78A"/>
            </a:gs>
            <a:gs pos="30000">
              <a:srgbClr val="C7AC4C"/>
            </a:gs>
            <a:gs pos="45000">
              <a:srgbClr val="E6D78A"/>
            </a:gs>
            <a:gs pos="77000">
              <a:srgbClr val="C7AC4C"/>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857232"/>
          </a:xfrm>
        </p:spPr>
        <p:txBody>
          <a:bodyPr>
            <a:normAutofit/>
          </a:bodyPr>
          <a:lstStyle/>
          <a:p>
            <a:r>
              <a:rPr lang="ru-RU" sz="2400" i="1" dirty="0" smtClean="0">
                <a:latin typeface="Times New Roman" pitchFamily="18" charset="0"/>
                <a:cs typeface="Times New Roman" pitchFamily="18" charset="0"/>
              </a:rPr>
              <a:t>Результаты битвы</a:t>
            </a:r>
            <a:endParaRPr lang="ru-RU" sz="2400" i="1" dirty="0">
              <a:latin typeface="Times New Roman" pitchFamily="18" charset="0"/>
              <a:cs typeface="Times New Roman" pitchFamily="18" charset="0"/>
            </a:endParaRPr>
          </a:p>
        </p:txBody>
      </p:sp>
      <p:sp>
        <p:nvSpPr>
          <p:cNvPr id="8" name="Содержимое 7"/>
          <p:cNvSpPr>
            <a:spLocks noGrp="1"/>
          </p:cNvSpPr>
          <p:nvPr>
            <p:ph idx="1"/>
          </p:nvPr>
        </p:nvSpPr>
        <p:spPr>
          <a:xfrm>
            <a:off x="0" y="714356"/>
            <a:ext cx="9144000" cy="6143644"/>
          </a:xfrm>
        </p:spPr>
        <p:txBody>
          <a:bodyPr>
            <a:normAutofit fontScale="47500" lnSpcReduction="20000"/>
          </a:bodyPr>
          <a:lstStyle/>
          <a:p>
            <a:r>
              <a:rPr lang="ru-RU" dirty="0" smtClean="0">
                <a:latin typeface="Times New Roman" pitchFamily="18" charset="0"/>
                <a:cs typeface="Times New Roman" pitchFamily="18" charset="0"/>
              </a:rPr>
              <a:t>Победа советских войск в Сталинградской битве является крупнейшим военно-политическим событием в ходе Второй мировой войны. Великая битва, закончившаяся окружением, разгромом и пленением отборной вражеской группировки, внесла огромный вклад в достижение коренного перелома в ходе Великой Отечественной войны и оказала определяющее влияние на дальнейший ход всей Второй мировой войны.</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Сталинградской битве со всей силой проявились новые черты военного искусства Вооружённых сил СССР. Советское оперативное искусство обогатилось опытом окружения и уничтожения противника.</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Победа под Сталинградом оказала определяющее влияние на дальнейший ход Второй мировой войны. В результате битвы Красная Армия прочно овладела стратегической инициативой и теперь диктовала врагу свою волю. Это изменило характер действий немецких войск на Кавказе, в районах Ржева и Демянска. Удары советских войск вынудили вермахт отдать приказ о подготовке Восточного вала, на котором предполагалось остановить наступление Советской Армии.</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Исход Сталинградской битвы вызвал растерянность и замешательство в странах Оси. Начался кризис профашистских режимов в Италии, Румынии, Венгрии, Словакии. Резко ослабло влияние Германии на её союзников, заметно обострились разногласия между ними. В политических кругах Турции усилилось стремление сохранить нейтралитет. В отношениях нейтральных стран к Германии стали преобладать элементы сдержанности и отчуждения.</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результате поражения перед Германией стала проблема восстановления потерь, понесенных в технике и людях. Начальник экономического отдела ОКВ генерал Г.Томас констатировал, что потери в технике равнозначны количеству боевой техники 45 дивизий из всех родов войск и равны потерям за весь предыдущий период боёв на советско-германском фронте. Геббельс в конце января 1943 года заявил «Германия сможет выдержать атаки русских лишь в том случае, если ей удастся мобилизовать свои последние людские резервы». Потери в танках и автомобилях составили шестимесячное производство страны, в артиллерии — трёхмесячное, в стрелковом и миномётах — двухмесячное.</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Германии после поражения в Сталинграде был объявлен траур.</a:t>
            </a:r>
            <a:endParaRPr lang="ru-RU" dirty="0">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928670"/>
          </a:xfrm>
        </p:spPr>
        <p:txBody>
          <a:bodyPr>
            <a:normAutofit/>
          </a:bodyPr>
          <a:lstStyle/>
          <a:p>
            <a:r>
              <a:rPr lang="ru-RU" sz="2800" i="1" dirty="0" smtClean="0">
                <a:solidFill>
                  <a:srgbClr val="FF0000"/>
                </a:solidFill>
                <a:latin typeface="Sylfaen" pitchFamily="18" charset="0"/>
                <a:cs typeface="BrowalliaUPC" pitchFamily="34" charset="-34"/>
              </a:rPr>
              <a:t>Курская битвы. Коренной перелом в войне</a:t>
            </a:r>
            <a:endParaRPr lang="ru-RU" sz="2800" i="1" dirty="0">
              <a:solidFill>
                <a:srgbClr val="FF0000"/>
              </a:solidFill>
              <a:cs typeface="BrowalliaUPC" pitchFamily="34" charset="-34"/>
            </a:endParaRPr>
          </a:p>
        </p:txBody>
      </p:sp>
      <p:sp>
        <p:nvSpPr>
          <p:cNvPr id="3" name="Содержимое 2"/>
          <p:cNvSpPr>
            <a:spLocks noGrp="1"/>
          </p:cNvSpPr>
          <p:nvPr>
            <p:ph idx="1"/>
          </p:nvPr>
        </p:nvSpPr>
        <p:spPr>
          <a:xfrm>
            <a:off x="0" y="1285860"/>
            <a:ext cx="8858280" cy="5572140"/>
          </a:xfrm>
        </p:spPr>
        <p:txBody>
          <a:bodyPr>
            <a:normAutofit/>
          </a:bodyPr>
          <a:lstStyle/>
          <a:p>
            <a:r>
              <a:rPr lang="ru-RU" sz="1800" dirty="0" smtClean="0">
                <a:latin typeface="Times New Roman" pitchFamily="18" charset="0"/>
                <a:cs typeface="Times New Roman" pitchFamily="18" charset="0"/>
              </a:rPr>
              <a:t>Курская битва (5 июля 1943 — 23 августа 1943, также известна как Битва на Курской дуге) по своим масштабам, задействованным силам и средствам, напряжённости, результатам и военно-политическим последствиям является одним из ключевых сражений Второй Мировой войны и Великой Отечественной войны. В советской и российской историографии принято разделять сражение на 3 части: Курскую оборонительную операцию (5—12 июля); Орловскую (12 июля — 18 августа) и </a:t>
            </a:r>
            <a:r>
              <a:rPr lang="ru-RU" sz="1800" dirty="0" err="1" smtClean="0">
                <a:latin typeface="Times New Roman" pitchFamily="18" charset="0"/>
                <a:cs typeface="Times New Roman" pitchFamily="18" charset="0"/>
              </a:rPr>
              <a:t>Белгородско-Харьковскую</a:t>
            </a:r>
            <a:r>
              <a:rPr lang="ru-RU" sz="1800" dirty="0" smtClean="0">
                <a:latin typeface="Times New Roman" pitchFamily="18" charset="0"/>
                <a:cs typeface="Times New Roman" pitchFamily="18" charset="0"/>
              </a:rPr>
              <a:t> (3—23 августа) наступательные. Немецкая сторона наступательную часть сражения называла «Операцией Цитадель».</a:t>
            </a:r>
          </a:p>
          <a:p>
            <a:r>
              <a:rPr lang="ru-RU" sz="1800" dirty="0" smtClean="0">
                <a:latin typeface="Times New Roman" pitchFamily="18" charset="0"/>
                <a:cs typeface="Times New Roman" pitchFamily="18" charset="0"/>
              </a:rPr>
              <a:t>Битва продолжалась 49 дней — с 5 июля по 23 августа 1943.</a:t>
            </a:r>
          </a:p>
          <a:p>
            <a:r>
              <a:rPr lang="ru-RU" sz="1800" dirty="0" smtClean="0">
                <a:latin typeface="Times New Roman" pitchFamily="18" charset="0"/>
                <a:cs typeface="Times New Roman" pitchFamily="18" charset="0"/>
              </a:rPr>
              <a:t>После завершения битвы стратегическая инициатива в войне перешла на сторону Красной Армии, которая до окончания войны проводила в основном наступательные операции, тогда как вермахт — оборонялся.</a:t>
            </a:r>
          </a:p>
          <a:p>
            <a:r>
              <a:rPr lang="ru-RU" sz="1800" dirty="0" smtClean="0">
                <a:latin typeface="Times New Roman" pitchFamily="18" charset="0"/>
                <a:cs typeface="Times New Roman" pitchFamily="18" charset="0"/>
              </a:rPr>
              <a:t>В ходе зимнего наступления Красной Армии и последовавшего контрнаступления Вермахта на Восточной Украине в центре советско-германского фронта образовался выступ глубиной до 150 и шириной до 200 км, обращённый в западную сторону (так называемая «Курская дуга»). На протяжении апреля — июня 1943 на фронте наступила оперативная пауза, в ходе которой стороны готовились к летней кампании.</a:t>
            </a:r>
            <a:endParaRPr lang="ru-RU" sz="1800" dirty="0">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alpha val="38000"/>
              </a:schemeClr>
            </a:gs>
            <a:gs pos="64999">
              <a:srgbClr val="F0EBD5"/>
            </a:gs>
            <a:gs pos="100000">
              <a:srgbClr val="D1C39F">
                <a:alpha val="46000"/>
              </a:srgbClr>
            </a:gs>
          </a:gsLst>
          <a:lin ang="6600000" scaled="0"/>
        </a:gradFill>
        <a:effectLst/>
      </p:bgPr>
    </p:bg>
    <p:spTree>
      <p:nvGrpSpPr>
        <p:cNvPr id="1" name=""/>
        <p:cNvGrpSpPr/>
        <p:nvPr/>
      </p:nvGrpSpPr>
      <p:grpSpPr>
        <a:xfrm>
          <a:off x="0" y="0"/>
          <a:ext cx="0" cy="0"/>
          <a:chOff x="0" y="0"/>
          <a:chExt cx="0" cy="0"/>
        </a:xfrm>
      </p:grpSpPr>
      <p:sp>
        <p:nvSpPr>
          <p:cNvPr id="10" name="Содержимое 9"/>
          <p:cNvSpPr>
            <a:spLocks noGrp="1"/>
          </p:cNvSpPr>
          <p:nvPr>
            <p:ph idx="1"/>
          </p:nvPr>
        </p:nvSpPr>
        <p:spPr>
          <a:xfrm>
            <a:off x="23819" y="260648"/>
            <a:ext cx="9144000" cy="5445224"/>
          </a:xfrm>
        </p:spPr>
        <p:txBody>
          <a:bodyPr>
            <a:normAutofit fontScale="92500" lnSpcReduction="20000"/>
          </a:bodyPr>
          <a:lstStyle/>
          <a:p>
            <a:pPr>
              <a:buNone/>
            </a:pPr>
            <a:r>
              <a:rPr lang="ru-RU" sz="18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Германское наступление началось утром 5 июля 1943 года. Поскольку советскому командованию было точно известно время начала операции — 3 часа ночи (немецкая армия воевала по Берлинскому времени — в переводе на московское 5 часов утра), в 22:30 и в 2:20 по московскому времени.</a:t>
            </a:r>
          </a:p>
          <a:p>
            <a:pPr>
              <a:buNone/>
            </a:pPr>
            <a:r>
              <a:rPr lang="ru-RU" sz="1700" dirty="0" smtClean="0">
                <a:latin typeface="Times New Roman" pitchFamily="18" charset="0"/>
                <a:cs typeface="Times New Roman" pitchFamily="18" charset="0"/>
              </a:rPr>
              <a:t>      Перед началом наземной операции, в 6 часов утра по нашему времени, немцы также нанесли по советским оборонительным рубежам бомбовый и артиллерийский удар. Перешедшие в наступление танки сразу столкнулись с серьёзным сопротивлением. Главный удар на северном фасе был нанесен в направлении Ольховатки. Не достигнув успеха, немцы перенесли удар в направлении Понырей, но и здесь не смогли прорвать советскую оборону. Вермахт смог продвинуться лишь на 10—12 км, после чего уже с 10 июля потеряв до двух третей танков, 9-я немецкая армия перешла к обороне. На южном фасе главные удары немцев были направлены в районы Корочи и </a:t>
            </a:r>
            <a:r>
              <a:rPr lang="ru-RU" sz="1700" dirty="0" err="1" smtClean="0">
                <a:latin typeface="Times New Roman" pitchFamily="18" charset="0"/>
                <a:cs typeface="Times New Roman" pitchFamily="18" charset="0"/>
              </a:rPr>
              <a:t>Обояни</a:t>
            </a:r>
            <a:r>
              <a:rPr lang="ru-RU" sz="1700" dirty="0" smtClean="0">
                <a:latin typeface="Times New Roman" pitchFamily="18" charset="0"/>
                <a:cs typeface="Times New Roman" pitchFamily="18" charset="0"/>
              </a:rPr>
              <a:t>.</a:t>
            </a:r>
          </a:p>
          <a:p>
            <a:pPr>
              <a:buNone/>
            </a:pPr>
            <a:r>
              <a:rPr lang="ru-RU" sz="1800" dirty="0" smtClean="0">
                <a:latin typeface="Times New Roman" pitchFamily="18" charset="0"/>
                <a:cs typeface="Times New Roman" pitchFamily="18" charset="0"/>
              </a:rPr>
              <a:t> </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Немецкая танковая колонна</a:t>
            </a:r>
          </a:p>
          <a:p>
            <a:pPr>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Pz</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Kpfw</a:t>
            </a:r>
            <a:r>
              <a:rPr lang="ru-RU" sz="1800" dirty="0" smtClean="0">
                <a:latin typeface="Times New Roman" pitchFamily="18" charset="0"/>
                <a:cs typeface="Times New Roman" pitchFamily="18" charset="0"/>
              </a:rPr>
              <a:t> III), июнь 1943 года</a:t>
            </a:r>
            <a:endParaRPr lang="ru-RU" sz="1800" dirty="0">
              <a:latin typeface="Times New Roman" pitchFamily="18" charset="0"/>
              <a:cs typeface="Times New Roman" pitchFamily="18" charset="0"/>
            </a:endParaRPr>
          </a:p>
        </p:txBody>
      </p:sp>
      <p:pic>
        <p:nvPicPr>
          <p:cNvPr id="13" name="Picture 3" descr="C:\Users\Аннушкин\Desktop\220px-Bundesarchiv_Bild_101I-219-0562A-06,_Russland,_Kolonne_mit_Panzer_III.jpg"/>
          <p:cNvPicPr>
            <a:picLocks noChangeAspect="1" noChangeArrowheads="1"/>
          </p:cNvPicPr>
          <p:nvPr/>
        </p:nvPicPr>
        <p:blipFill>
          <a:blip r:embed="rId2" cstate="print"/>
          <a:srcRect/>
          <a:stretch>
            <a:fillRect/>
          </a:stretch>
        </p:blipFill>
        <p:spPr bwMode="auto">
          <a:xfrm>
            <a:off x="4857752" y="3214686"/>
            <a:ext cx="4143404" cy="3429000"/>
          </a:xfrm>
          <a:prstGeom prst="rect">
            <a:avLst/>
          </a:prstGeom>
          <a:noFill/>
        </p:spPr>
      </p:pic>
      <p:sp>
        <p:nvSpPr>
          <p:cNvPr id="5" name="Стрелка влево 4">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Стрелка вправо 5">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alpha val="19000"/>
              </a:srgbClr>
            </a:gs>
          </a:gsLst>
          <a:lin ang="6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r>
              <a:rPr lang="ru-RU" sz="2000" i="1" dirty="0" smtClean="0">
                <a:latin typeface="Times New Roman" pitchFamily="18" charset="0"/>
                <a:cs typeface="Times New Roman" pitchFamily="18" charset="0"/>
              </a:rPr>
              <a:t>5 июля 1943 г. День первый. Оборона Черкасского</a:t>
            </a:r>
            <a:endParaRPr lang="ru-RU" sz="2000" i="1" dirty="0">
              <a:latin typeface="Times New Roman" pitchFamily="18" charset="0"/>
              <a:cs typeface="Times New Roman" pitchFamily="18" charset="0"/>
            </a:endParaRPr>
          </a:p>
        </p:txBody>
      </p:sp>
      <p:sp>
        <p:nvSpPr>
          <p:cNvPr id="3" name="Содержимое 2"/>
          <p:cNvSpPr>
            <a:spLocks noGrp="1"/>
          </p:cNvSpPr>
          <p:nvPr>
            <p:ph idx="1"/>
          </p:nvPr>
        </p:nvSpPr>
        <p:spPr>
          <a:xfrm>
            <a:off x="0" y="642918"/>
            <a:ext cx="9144000" cy="6215082"/>
          </a:xfrm>
        </p:spPr>
        <p:txBody>
          <a:bodyPr>
            <a:normAutofit lnSpcReduction="10000"/>
          </a:bodyPr>
          <a:lstStyle/>
          <a:p>
            <a:pPr>
              <a:buNone/>
            </a:pPr>
            <a:r>
              <a:rPr lang="ru-RU" sz="18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Операция «Цитадель» — генеральное наступление Германской армии на Восточном фронте в 1943 г. — имела целью окружение войск Центрального (К. К. Рокоссовский) и Воронежского (Н. Ф. Ватутин) фронтов в районе города Курск путём встречных ударов с севера и юга под основание курского выступа, а также разгром советских оперативных и стратегических резервов восточнее основного направления главного удара (в том числе и в районе ст. Прохоровка). Основной удар с южного направления наносился силами 4-й танковой армии (командующий — Герман Гот, 48 </a:t>
            </a:r>
            <a:r>
              <a:rPr lang="ru-RU" sz="1600" dirty="0" err="1" smtClean="0">
                <a:latin typeface="Times New Roman" pitchFamily="18" charset="0"/>
                <a:cs typeface="Times New Roman" pitchFamily="18" charset="0"/>
              </a:rPr>
              <a:t>тк</a:t>
            </a:r>
            <a:r>
              <a:rPr lang="ru-RU" sz="1600" dirty="0" smtClean="0">
                <a:latin typeface="Times New Roman" pitchFamily="18" charset="0"/>
                <a:cs typeface="Times New Roman" pitchFamily="18" charset="0"/>
              </a:rPr>
              <a:t> и 2 </a:t>
            </a:r>
            <a:r>
              <a:rPr lang="ru-RU" sz="1600" dirty="0" err="1" smtClean="0">
                <a:latin typeface="Times New Roman" pitchFamily="18" charset="0"/>
                <a:cs typeface="Times New Roman" pitchFamily="18" charset="0"/>
              </a:rPr>
              <a:t>тк</a:t>
            </a:r>
            <a:r>
              <a:rPr lang="ru-RU" sz="1600" dirty="0" smtClean="0">
                <a:latin typeface="Times New Roman" pitchFamily="18" charset="0"/>
                <a:cs typeface="Times New Roman" pitchFamily="18" charset="0"/>
              </a:rPr>
              <a:t> СС) при поддержке армейской группы «</a:t>
            </a:r>
            <a:r>
              <a:rPr lang="ru-RU" sz="1600" dirty="0" err="1" smtClean="0">
                <a:latin typeface="Times New Roman" pitchFamily="18" charset="0"/>
                <a:cs typeface="Times New Roman" pitchFamily="18" charset="0"/>
              </a:rPr>
              <a:t>Кемпф</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Кемпф</a:t>
            </a:r>
            <a:r>
              <a:rPr lang="ru-RU" sz="1600" dirty="0" smtClean="0">
                <a:latin typeface="Times New Roman" pitchFamily="18" charset="0"/>
                <a:cs typeface="Times New Roman" pitchFamily="18" charset="0"/>
              </a:rPr>
              <a:t>).</a:t>
            </a: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Генерал-полковник Герман Гот </a:t>
            </a:r>
          </a:p>
          <a:p>
            <a:pPr>
              <a:buNone/>
            </a:pPr>
            <a:r>
              <a:rPr lang="ru-RU" sz="1600" dirty="0" smtClean="0">
                <a:latin typeface="Times New Roman" pitchFamily="18" charset="0"/>
                <a:cs typeface="Times New Roman" pitchFamily="18" charset="0"/>
              </a:rPr>
              <a:t>           за работой с генералом-фельдмаршалом </a:t>
            </a:r>
          </a:p>
          <a:p>
            <a:pPr>
              <a:buNone/>
            </a:pPr>
            <a:r>
              <a:rPr lang="ru-RU" sz="1600" dirty="0" smtClean="0">
                <a:latin typeface="Times New Roman" pitchFamily="18" charset="0"/>
                <a:cs typeface="Times New Roman" pitchFamily="18" charset="0"/>
              </a:rPr>
              <a:t>           Эрихом фон </a:t>
            </a:r>
            <a:r>
              <a:rPr lang="ru-RU" sz="1600" dirty="0" err="1" smtClean="0">
                <a:latin typeface="Times New Roman" pitchFamily="18" charset="0"/>
                <a:cs typeface="Times New Roman" pitchFamily="18" charset="0"/>
              </a:rPr>
              <a:t>Манштейном</a:t>
            </a:r>
            <a:r>
              <a:rPr lang="ru-RU" sz="1600" dirty="0" smtClean="0">
                <a:latin typeface="Times New Roman" pitchFamily="18" charset="0"/>
                <a:cs typeface="Times New Roman" pitchFamily="18" charset="0"/>
              </a:rPr>
              <a:t>, 21 июня 1943 года</a:t>
            </a:r>
          </a:p>
          <a:p>
            <a:pPr>
              <a:buNone/>
            </a:pPr>
            <a:r>
              <a:rPr lang="ru-RU" sz="1600" dirty="0" smtClean="0">
                <a:latin typeface="Times New Roman" pitchFamily="18" charset="0"/>
                <a:cs typeface="Times New Roman" pitchFamily="18" charset="0"/>
              </a:rPr>
              <a:t>       </a:t>
            </a:r>
          </a:p>
          <a:p>
            <a:pPr>
              <a:buNone/>
            </a:pPr>
            <a:endParaRPr lang="ru-RU" sz="1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4714876" y="2643182"/>
            <a:ext cx="4214842" cy="3714776"/>
          </a:xfrm>
          <a:prstGeom prst="rect">
            <a:avLst/>
          </a:prstGeom>
          <a:noFill/>
          <a:ln w="9525">
            <a:noFill/>
            <a:miter lim="800000"/>
            <a:headEnd/>
            <a:tailEnd/>
          </a:ln>
          <a:effectLst/>
        </p:spPr>
      </p:pic>
      <p:sp>
        <p:nvSpPr>
          <p:cNvPr id="6" name="Стрелка влево 5">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 name="Стрелка вправо 6">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17999">
              <a:srgbClr val="FEE7F2"/>
            </a:gs>
            <a:gs pos="36000">
              <a:srgbClr val="FAC77D"/>
            </a:gs>
            <a:gs pos="61000">
              <a:srgbClr val="FBA97D"/>
            </a:gs>
            <a:gs pos="82001">
              <a:srgbClr val="FBD49C"/>
            </a:gs>
            <a:gs pos="100000">
              <a:srgbClr val="FEE7F2">
                <a:alpha val="19000"/>
              </a:srgbClr>
            </a:gs>
          </a:gsLst>
          <a:lin ang="6600000" scaled="0"/>
        </a:gradFill>
        <a:effectLst/>
      </p:bgPr>
    </p:bg>
    <p:spTree>
      <p:nvGrpSpPr>
        <p:cNvPr id="1" name=""/>
        <p:cNvGrpSpPr/>
        <p:nvPr/>
      </p:nvGrpSpPr>
      <p:grpSpPr>
        <a:xfrm>
          <a:off x="0" y="0"/>
          <a:ext cx="0" cy="0"/>
          <a:chOff x="0" y="0"/>
          <a:chExt cx="0" cy="0"/>
        </a:xfrm>
      </p:grpSpPr>
      <p:pic>
        <p:nvPicPr>
          <p:cNvPr id="4" name="Содержимое 3" descr="300px-Kursk_Soviet_machineguns.JPG"/>
          <p:cNvPicPr>
            <a:picLocks noGrp="1" noChangeAspect="1"/>
          </p:cNvPicPr>
          <p:nvPr>
            <p:ph sz="half" idx="2"/>
          </p:nvPr>
        </p:nvPicPr>
        <p:blipFill>
          <a:blip r:embed="rId2" cstate="print"/>
          <a:stretch>
            <a:fillRect/>
          </a:stretch>
        </p:blipFill>
        <p:spPr>
          <a:xfrm>
            <a:off x="4929190" y="2285992"/>
            <a:ext cx="4000528" cy="3857652"/>
          </a:xfrm>
        </p:spPr>
      </p:pic>
      <p:sp>
        <p:nvSpPr>
          <p:cNvPr id="7" name="Текст 6"/>
          <p:cNvSpPr>
            <a:spLocks noGrp="1"/>
          </p:cNvSpPr>
          <p:nvPr>
            <p:ph type="body" sz="quarter" idx="3"/>
          </p:nvPr>
        </p:nvSpPr>
        <p:spPr>
          <a:xfrm>
            <a:off x="4645025" y="1535113"/>
            <a:ext cx="4356131" cy="639762"/>
          </a:xfrm>
        </p:spPr>
        <p:txBody>
          <a:bodyPr>
            <a:noAutofit/>
          </a:bodyPr>
          <a:lstStyle/>
          <a:p>
            <a:pPr algn="ctr"/>
            <a:r>
              <a:rPr lang="ru-RU" sz="1600" b="0" i="1" dirty="0" smtClean="0">
                <a:latin typeface="Times New Roman" pitchFamily="18" charset="0"/>
                <a:cs typeface="Times New Roman" pitchFamily="18" charset="0"/>
              </a:rPr>
              <a:t>Пулемётный расчёт ведёт огонь по наступающим немецким частям</a:t>
            </a:r>
            <a:endParaRPr lang="ru-RU" sz="1600" b="0" i="1"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0" y="0"/>
            <a:ext cx="4857752" cy="6858000"/>
          </a:xfrm>
        </p:spPr>
        <p:txBody>
          <a:bodyPr>
            <a:normAutofit fontScale="55000" lnSpcReduction="20000"/>
          </a:bodyPr>
          <a:lstStyle/>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Факторами, определившими непозволительно медленный темп продвижения 48 </a:t>
            </a:r>
            <a:r>
              <a:rPr lang="ru-RU" sz="2500" dirty="0" err="1" smtClean="0">
                <a:latin typeface="Times New Roman" pitchFamily="18" charset="0"/>
                <a:cs typeface="Times New Roman" pitchFamily="18" charset="0"/>
              </a:rPr>
              <a:t>тк</a:t>
            </a:r>
            <a:r>
              <a:rPr lang="ru-RU" sz="2500" dirty="0" smtClean="0">
                <a:latin typeface="Times New Roman" pitchFamily="18" charset="0"/>
                <a:cs typeface="Times New Roman" pitchFamily="18" charset="0"/>
              </a:rPr>
              <a:t> в первый день наступления стали хорошая инженерная подготовка местности советскими частями (начиная от противотанковых рвов практически на всём протяжении обороны и заканчивая радиоуправляемыми минными полями), огонь дивизионной артиллерии, гвардейских миномётов и действия штурмовой авиации по скопившимся перед инженерными заграждениями танкам противника, грамотное расположение противотанковых опорных пунктов (№ 6 южнее Коровина в полосе 71 </a:t>
            </a:r>
            <a:r>
              <a:rPr lang="ru-RU" sz="2500" dirty="0" err="1" smtClean="0">
                <a:latin typeface="Times New Roman" pitchFamily="18" charset="0"/>
                <a:cs typeface="Times New Roman" pitchFamily="18" charset="0"/>
              </a:rPr>
              <a:t>гв.сд</a:t>
            </a:r>
            <a:r>
              <a:rPr lang="ru-RU" sz="2500" dirty="0" smtClean="0">
                <a:latin typeface="Times New Roman" pitchFamily="18" charset="0"/>
                <a:cs typeface="Times New Roman" pitchFamily="18" charset="0"/>
              </a:rPr>
              <a:t>, № 7 юго-западнее Черкасского и № 8 юго-восточнее Черкасского в полосе 67 </a:t>
            </a:r>
            <a:r>
              <a:rPr lang="ru-RU" sz="2500" dirty="0" err="1" smtClean="0">
                <a:latin typeface="Times New Roman" pitchFamily="18" charset="0"/>
                <a:cs typeface="Times New Roman" pitchFamily="18" charset="0"/>
              </a:rPr>
              <a:t>гв.сд</a:t>
            </a:r>
            <a:r>
              <a:rPr lang="ru-RU" sz="2500" dirty="0" smtClean="0">
                <a:latin typeface="Times New Roman" pitchFamily="18" charset="0"/>
                <a:cs typeface="Times New Roman" pitchFamily="18" charset="0"/>
              </a:rPr>
              <a:t>), быстрое перестроение боевых порядков батальонов 196 </a:t>
            </a:r>
            <a:r>
              <a:rPr lang="ru-RU" sz="2500" dirty="0" err="1" smtClean="0">
                <a:latin typeface="Times New Roman" pitchFamily="18" charset="0"/>
                <a:cs typeface="Times New Roman" pitchFamily="18" charset="0"/>
              </a:rPr>
              <a:t>гв.сп</a:t>
            </a:r>
            <a:r>
              <a:rPr lang="ru-RU" sz="2500" dirty="0" smtClean="0">
                <a:latin typeface="Times New Roman" pitchFamily="18" charset="0"/>
                <a:cs typeface="Times New Roman" pitchFamily="18" charset="0"/>
              </a:rPr>
              <a:t> (полковник В. И. Бажанов) на направлении главного удара противника южнее Черкасского, своевременный манёвр дивизионным (245 </a:t>
            </a:r>
            <a:r>
              <a:rPr lang="ru-RU" sz="2500" dirty="0" err="1" smtClean="0">
                <a:latin typeface="Times New Roman" pitchFamily="18" charset="0"/>
                <a:cs typeface="Times New Roman" pitchFamily="18" charset="0"/>
              </a:rPr>
              <a:t>отп</a:t>
            </a:r>
            <a:r>
              <a:rPr lang="ru-RU" sz="2500" dirty="0" smtClean="0">
                <a:latin typeface="Times New Roman" pitchFamily="18" charset="0"/>
                <a:cs typeface="Times New Roman" pitchFamily="18" charset="0"/>
              </a:rPr>
              <a:t>, 1440 сап) и армейским (493 </a:t>
            </a:r>
            <a:r>
              <a:rPr lang="ru-RU" sz="2500" dirty="0" err="1" smtClean="0">
                <a:latin typeface="Times New Roman" pitchFamily="18" charset="0"/>
                <a:cs typeface="Times New Roman" pitchFamily="18" charset="0"/>
              </a:rPr>
              <a:t>иптап</a:t>
            </a:r>
            <a:r>
              <a:rPr lang="ru-RU" sz="2500" dirty="0" smtClean="0">
                <a:latin typeface="Times New Roman" pitchFamily="18" charset="0"/>
                <a:cs typeface="Times New Roman" pitchFamily="18" charset="0"/>
              </a:rPr>
              <a:t>, а также 27 </a:t>
            </a:r>
            <a:r>
              <a:rPr lang="ru-RU" sz="2500" dirty="0" err="1" smtClean="0">
                <a:latin typeface="Times New Roman" pitchFamily="18" charset="0"/>
                <a:cs typeface="Times New Roman" pitchFamily="18" charset="0"/>
              </a:rPr>
              <a:t>оиптабр</a:t>
            </a:r>
            <a:r>
              <a:rPr lang="ru-RU" sz="2500" dirty="0" smtClean="0">
                <a:latin typeface="Times New Roman" pitchFamily="18" charset="0"/>
                <a:cs typeface="Times New Roman" pitchFamily="18" charset="0"/>
              </a:rPr>
              <a:t> полковника Н. Д. </a:t>
            </a:r>
            <a:r>
              <a:rPr lang="ru-RU" sz="2500" dirty="0" err="1" smtClean="0">
                <a:latin typeface="Times New Roman" pitchFamily="18" charset="0"/>
                <a:cs typeface="Times New Roman" pitchFamily="18" charset="0"/>
              </a:rPr>
              <a:t>Чеволы</a:t>
            </a:r>
            <a:r>
              <a:rPr lang="ru-RU" sz="2500" dirty="0" smtClean="0">
                <a:latin typeface="Times New Roman" pitchFamily="18" charset="0"/>
                <a:cs typeface="Times New Roman" pitchFamily="18" charset="0"/>
              </a:rPr>
              <a:t>) противотанковым резервом, относительно удачные контратаки во фланг вклинившимся частям 3 </a:t>
            </a:r>
            <a:r>
              <a:rPr lang="ru-RU" sz="2500" dirty="0" err="1" smtClean="0">
                <a:latin typeface="Times New Roman" pitchFamily="18" charset="0"/>
                <a:cs typeface="Times New Roman" pitchFamily="18" charset="0"/>
              </a:rPr>
              <a:t>тд</a:t>
            </a:r>
            <a:r>
              <a:rPr lang="ru-RU" sz="2500" dirty="0" smtClean="0">
                <a:latin typeface="Times New Roman" pitchFamily="18" charset="0"/>
                <a:cs typeface="Times New Roman" pitchFamily="18" charset="0"/>
              </a:rPr>
              <a:t> и 11 </a:t>
            </a:r>
            <a:r>
              <a:rPr lang="ru-RU" sz="2500" dirty="0" err="1" smtClean="0">
                <a:latin typeface="Times New Roman" pitchFamily="18" charset="0"/>
                <a:cs typeface="Times New Roman" pitchFamily="18" charset="0"/>
              </a:rPr>
              <a:t>тд</a:t>
            </a:r>
            <a:r>
              <a:rPr lang="ru-RU" sz="2500" dirty="0" smtClean="0">
                <a:latin typeface="Times New Roman" pitchFamily="18" charset="0"/>
                <a:cs typeface="Times New Roman" pitchFamily="18" charset="0"/>
              </a:rPr>
              <a:t> с привлечением сил 245 </a:t>
            </a:r>
            <a:r>
              <a:rPr lang="ru-RU" sz="2500" dirty="0" err="1" smtClean="0">
                <a:latin typeface="Times New Roman" pitchFamily="18" charset="0"/>
                <a:cs typeface="Times New Roman" pitchFamily="18" charset="0"/>
              </a:rPr>
              <a:t>отп</a:t>
            </a:r>
            <a:r>
              <a:rPr lang="ru-RU" sz="2500" dirty="0" smtClean="0">
                <a:latin typeface="Times New Roman" pitchFamily="18" charset="0"/>
                <a:cs typeface="Times New Roman" pitchFamily="18" charset="0"/>
              </a:rPr>
              <a:t> (подполковник М. К. Акопов, 39 танков M3) и 1440 сап (подполковник </a:t>
            </a:r>
            <a:r>
              <a:rPr lang="ru-RU" sz="2500" dirty="0" err="1" smtClean="0">
                <a:latin typeface="Times New Roman" pitchFamily="18" charset="0"/>
                <a:cs typeface="Times New Roman" pitchFamily="18" charset="0"/>
              </a:rPr>
              <a:t>Шапшинский</a:t>
            </a:r>
            <a:r>
              <a:rPr lang="ru-RU" sz="2500" dirty="0" smtClean="0">
                <a:latin typeface="Times New Roman" pitchFamily="18" charset="0"/>
                <a:cs typeface="Times New Roman" pitchFamily="18" charset="0"/>
              </a:rPr>
              <a:t>, 8 СУ-76 и 12 СУ-122), а также не до конца подавленное сопротивление остатков боевого охранения в южной части села Бутово (3 бат. 199 </a:t>
            </a:r>
            <a:r>
              <a:rPr lang="ru-RU" sz="2500" dirty="0" err="1" smtClean="0">
                <a:latin typeface="Times New Roman" pitchFamily="18" charset="0"/>
                <a:cs typeface="Times New Roman" pitchFamily="18" charset="0"/>
              </a:rPr>
              <a:t>гв.сп</a:t>
            </a:r>
            <a:r>
              <a:rPr lang="ru-RU" sz="2500" dirty="0" smtClean="0">
                <a:latin typeface="Times New Roman" pitchFamily="18" charset="0"/>
                <a:cs typeface="Times New Roman" pitchFamily="18" charset="0"/>
              </a:rPr>
              <a:t>, капитан В. Л. </a:t>
            </a:r>
            <a:r>
              <a:rPr lang="ru-RU" sz="2500" dirty="0" err="1" smtClean="0">
                <a:latin typeface="Times New Roman" pitchFamily="18" charset="0"/>
                <a:cs typeface="Times New Roman" pitchFamily="18" charset="0"/>
              </a:rPr>
              <a:t>Вахидов</a:t>
            </a:r>
            <a:r>
              <a:rPr lang="ru-RU" sz="2500" dirty="0" smtClean="0">
                <a:latin typeface="Times New Roman" pitchFamily="18" charset="0"/>
                <a:cs typeface="Times New Roman" pitchFamily="18" charset="0"/>
              </a:rPr>
              <a:t>) и в районе рабочих бараков юго-западнее с. </a:t>
            </a:r>
            <a:r>
              <a:rPr lang="ru-RU" sz="2500" dirty="0" err="1" smtClean="0">
                <a:latin typeface="Times New Roman" pitchFamily="18" charset="0"/>
                <a:cs typeface="Times New Roman" pitchFamily="18" charset="0"/>
              </a:rPr>
              <a:t>Коровино</a:t>
            </a:r>
            <a:r>
              <a:rPr lang="ru-RU" sz="2500" dirty="0" smtClean="0">
                <a:latin typeface="Times New Roman" pitchFamily="18" charset="0"/>
                <a:cs typeface="Times New Roman" pitchFamily="18" charset="0"/>
              </a:rPr>
              <a:t>, которые являлись исходными позициями для наступления 48 </a:t>
            </a:r>
            <a:r>
              <a:rPr lang="ru-RU" sz="2500" dirty="0" err="1" smtClean="0">
                <a:latin typeface="Times New Roman" pitchFamily="18" charset="0"/>
                <a:cs typeface="Times New Roman" pitchFamily="18" charset="0"/>
              </a:rPr>
              <a:t>тк</a:t>
            </a:r>
            <a:r>
              <a:rPr lang="ru-RU" sz="2500" dirty="0" smtClean="0">
                <a:latin typeface="Times New Roman" pitchFamily="18" charset="0"/>
                <a:cs typeface="Times New Roman" pitchFamily="18" charset="0"/>
              </a:rPr>
              <a:t> (захват данных исходных позиций планировалось произвести специально выделенными силами 11 </a:t>
            </a:r>
            <a:r>
              <a:rPr lang="ru-RU" sz="2500" dirty="0" err="1" smtClean="0">
                <a:latin typeface="Times New Roman" pitchFamily="18" charset="0"/>
                <a:cs typeface="Times New Roman" pitchFamily="18" charset="0"/>
              </a:rPr>
              <a:t>тд</a:t>
            </a:r>
            <a:r>
              <a:rPr lang="ru-RU" sz="2500" dirty="0" smtClean="0">
                <a:latin typeface="Times New Roman" pitchFamily="18" charset="0"/>
                <a:cs typeface="Times New Roman" pitchFamily="18" charset="0"/>
              </a:rPr>
              <a:t> и 332 </a:t>
            </a:r>
            <a:r>
              <a:rPr lang="ru-RU" sz="2500" dirty="0" err="1" smtClean="0">
                <a:latin typeface="Times New Roman" pitchFamily="18" charset="0"/>
                <a:cs typeface="Times New Roman" pitchFamily="18" charset="0"/>
              </a:rPr>
              <a:t>пд</a:t>
            </a:r>
            <a:r>
              <a:rPr lang="ru-RU" sz="2500" dirty="0" smtClean="0">
                <a:latin typeface="Times New Roman" pitchFamily="18" charset="0"/>
                <a:cs typeface="Times New Roman" pitchFamily="18" charset="0"/>
              </a:rPr>
              <a:t> до конца дня 4 июля, то есть в день «Х-1», однако сопротивление боевого охранения так и не было полностью подавлено к рассвету 5 июля). Все вышеперечисленные факторы повлияли как на скорость сосредоточения частей на исходных позициях перед основной атакой, так и на их продвижение в ходе самого наступления.</a:t>
            </a:r>
            <a:endParaRPr lang="ru-RU" sz="2500" dirty="0">
              <a:latin typeface="Times New Roman" pitchFamily="18" charset="0"/>
              <a:cs typeface="Times New Roman" pitchFamily="18" charset="0"/>
            </a:endParaRPr>
          </a:p>
        </p:txBody>
      </p:sp>
      <p:sp>
        <p:nvSpPr>
          <p:cNvPr id="9" name="Стрелка влево 8">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alpha val="0"/>
              </a:schemeClr>
            </a:gs>
            <a:gs pos="17999">
              <a:srgbClr val="FEE7F2"/>
            </a:gs>
            <a:gs pos="36000">
              <a:srgbClr val="FAC77D"/>
            </a:gs>
            <a:gs pos="61000">
              <a:srgbClr val="FBA97D"/>
            </a:gs>
            <a:gs pos="82001">
              <a:srgbClr val="FBD49C"/>
            </a:gs>
            <a:gs pos="100000">
              <a:srgbClr val="FEE7F2"/>
            </a:gs>
          </a:gsLst>
          <a:lin ang="48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357554" y="714356"/>
            <a:ext cx="2786082" cy="774720"/>
          </a:xfrm>
        </p:spPr>
        <p:txBody>
          <a:bodyPr>
            <a:normAutofit/>
          </a:bodyPr>
          <a:lstStyle/>
          <a:p>
            <a:r>
              <a:rPr lang="vi-VN" sz="2400" i="1" dirty="0" smtClean="0"/>
              <a:t>Пауль Хауссер</a:t>
            </a:r>
            <a:endParaRPr lang="ru-RU" sz="2400" i="1" dirty="0"/>
          </a:p>
        </p:txBody>
      </p:sp>
      <p:sp>
        <p:nvSpPr>
          <p:cNvPr id="8" name="Текст 7"/>
          <p:cNvSpPr>
            <a:spLocks noGrp="1"/>
          </p:cNvSpPr>
          <p:nvPr>
            <p:ph type="body" idx="1"/>
          </p:nvPr>
        </p:nvSpPr>
        <p:spPr>
          <a:xfrm>
            <a:off x="285720" y="214291"/>
            <a:ext cx="2928958" cy="571504"/>
          </a:xfrm>
        </p:spPr>
        <p:txBody>
          <a:bodyPr/>
          <a:lstStyle/>
          <a:p>
            <a:pPr algn="ctr"/>
            <a:r>
              <a:rPr lang="ru-RU" b="0" i="1" dirty="0" smtClean="0">
                <a:latin typeface="Times New Roman" pitchFamily="18" charset="0"/>
                <a:cs typeface="Times New Roman" pitchFamily="18" charset="0"/>
              </a:rPr>
              <a:t>Вальтер </a:t>
            </a:r>
            <a:r>
              <a:rPr lang="ru-RU" b="0" i="1" dirty="0" err="1" smtClean="0">
                <a:latin typeface="Times New Roman" pitchFamily="18" charset="0"/>
                <a:cs typeface="Times New Roman" pitchFamily="18" charset="0"/>
              </a:rPr>
              <a:t>Крюгер</a:t>
            </a:r>
            <a:endParaRPr lang="ru-RU" b="0" i="1" dirty="0">
              <a:latin typeface="Times New Roman" pitchFamily="18" charset="0"/>
              <a:cs typeface="Times New Roman" pitchFamily="18" charset="0"/>
            </a:endParaRPr>
          </a:p>
        </p:txBody>
      </p:sp>
      <p:pic>
        <p:nvPicPr>
          <p:cNvPr id="6146" name="Picture 2"/>
          <p:cNvPicPr>
            <a:picLocks noGrp="1" noChangeAspect="1" noChangeArrowheads="1"/>
          </p:cNvPicPr>
          <p:nvPr>
            <p:ph sz="half" idx="2"/>
          </p:nvPr>
        </p:nvPicPr>
        <p:blipFill>
          <a:blip r:embed="rId2" cstate="print"/>
          <a:stretch>
            <a:fillRect/>
          </a:stretch>
        </p:blipFill>
        <p:spPr bwMode="auto">
          <a:xfrm>
            <a:off x="214282" y="857232"/>
            <a:ext cx="2928958" cy="4650604"/>
          </a:xfrm>
          <a:prstGeom prst="rect">
            <a:avLst/>
          </a:prstGeom>
          <a:noFill/>
          <a:ln w="9525">
            <a:noFill/>
            <a:miter lim="800000"/>
            <a:headEnd/>
            <a:tailEnd/>
          </a:ln>
          <a:effectLst/>
        </p:spPr>
      </p:pic>
      <p:sp>
        <p:nvSpPr>
          <p:cNvPr id="9" name="Текст 8"/>
          <p:cNvSpPr>
            <a:spLocks noGrp="1"/>
          </p:cNvSpPr>
          <p:nvPr>
            <p:ph type="body" sz="quarter" idx="3"/>
          </p:nvPr>
        </p:nvSpPr>
        <p:spPr>
          <a:xfrm>
            <a:off x="6357950" y="1214422"/>
            <a:ext cx="2500330" cy="639762"/>
          </a:xfrm>
        </p:spPr>
        <p:txBody>
          <a:bodyPr/>
          <a:lstStyle/>
          <a:p>
            <a:pPr algn="ctr"/>
            <a:r>
              <a:rPr lang="ru-RU" b="0" i="1" dirty="0" smtClean="0">
                <a:latin typeface="Times New Roman" pitchFamily="18" charset="0"/>
                <a:cs typeface="Times New Roman" pitchFamily="18" charset="0"/>
              </a:rPr>
              <a:t>Теодор </a:t>
            </a:r>
            <a:r>
              <a:rPr lang="ru-RU" b="0" i="1" dirty="0" err="1" smtClean="0">
                <a:latin typeface="Times New Roman" pitchFamily="18" charset="0"/>
                <a:cs typeface="Times New Roman" pitchFamily="18" charset="0"/>
              </a:rPr>
              <a:t>Виш</a:t>
            </a:r>
            <a:endParaRPr lang="ru-RU" b="0" i="1" dirty="0">
              <a:latin typeface="Times New Roman" pitchFamily="18" charset="0"/>
              <a:cs typeface="Times New Roman" pitchFamily="18" charset="0"/>
            </a:endParaRPr>
          </a:p>
        </p:txBody>
      </p:sp>
      <p:sp>
        <p:nvSpPr>
          <p:cNvPr id="10" name="Содержимое 9"/>
          <p:cNvSpPr>
            <a:spLocks noGrp="1"/>
          </p:cNvSpPr>
          <p:nvPr>
            <p:ph sz="quarter" idx="4"/>
          </p:nvPr>
        </p:nvSpPr>
        <p:spPr/>
        <p:txBody>
          <a:bodyPr/>
          <a:lstStyle/>
          <a:p>
            <a:endParaRPr lang="ru-RU"/>
          </a:p>
        </p:txBody>
      </p:sp>
      <p:pic>
        <p:nvPicPr>
          <p:cNvPr id="6147" name="Picture 3"/>
          <p:cNvPicPr>
            <a:picLocks noChangeAspect="1" noChangeArrowheads="1"/>
          </p:cNvPicPr>
          <p:nvPr/>
        </p:nvPicPr>
        <p:blipFill>
          <a:blip r:embed="rId3" cstate="print"/>
          <a:srcRect/>
          <a:stretch>
            <a:fillRect/>
          </a:stretch>
        </p:blipFill>
        <p:spPr bwMode="auto">
          <a:xfrm>
            <a:off x="3357554" y="1428736"/>
            <a:ext cx="2786082" cy="457203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6357950" y="2000240"/>
            <a:ext cx="2595566" cy="4500594"/>
          </a:xfrm>
          <a:prstGeom prst="rect">
            <a:avLst/>
          </a:prstGeom>
          <a:noFill/>
          <a:ln w="9525">
            <a:noFill/>
            <a:miter lim="800000"/>
            <a:headEnd/>
            <a:tailEnd/>
          </a:ln>
          <a:effectLst/>
        </p:spPr>
      </p:pic>
      <p:sp>
        <p:nvSpPr>
          <p:cNvPr id="11" name="Стрелка влево 10">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Стрелка вправо 11">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alpha val="1000"/>
              </a:srgbClr>
            </a:gs>
          </a:gsLst>
          <a:lin ang="4800000" scaled="0"/>
        </a:gradFill>
        <a:effectLst/>
      </p:bgPr>
    </p:bg>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500042"/>
            <a:ext cx="4040188" cy="1000131"/>
          </a:xfrm>
        </p:spPr>
        <p:txBody>
          <a:bodyPr>
            <a:noAutofit/>
          </a:bodyPr>
          <a:lstStyle/>
          <a:p>
            <a:pPr algn="ctr"/>
            <a:r>
              <a:rPr lang="ru-RU" sz="1600" b="0" dirty="0" smtClean="0">
                <a:latin typeface="Times New Roman" pitchFamily="18" charset="0"/>
                <a:cs typeface="Times New Roman" pitchFamily="18" charset="0"/>
              </a:rPr>
              <a:t>Советские пленные у дороги, по которой движется колона танков </a:t>
            </a:r>
            <a:r>
              <a:rPr lang="ru-RU" sz="1600" b="0" dirty="0" err="1" smtClean="0">
                <a:latin typeface="Times New Roman" pitchFamily="18" charset="0"/>
                <a:cs typeface="Times New Roman" pitchFamily="18" charset="0"/>
              </a:rPr>
              <a:t>Pz</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Kpfw</a:t>
            </a:r>
            <a:r>
              <a:rPr lang="ru-RU" sz="1600" b="0" dirty="0" smtClean="0">
                <a:latin typeface="Times New Roman" pitchFamily="18" charset="0"/>
                <a:cs typeface="Times New Roman" pitchFamily="18" charset="0"/>
              </a:rPr>
              <a:t>. IV и </a:t>
            </a:r>
            <a:r>
              <a:rPr lang="ru-RU" sz="1600" b="0" dirty="0" err="1" smtClean="0">
                <a:latin typeface="Times New Roman" pitchFamily="18" charset="0"/>
                <a:cs typeface="Times New Roman" pitchFamily="18" charset="0"/>
              </a:rPr>
              <a:t>Pz</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Kpfw</a:t>
            </a:r>
            <a:r>
              <a:rPr lang="ru-RU" sz="1600" b="0" dirty="0" smtClean="0">
                <a:latin typeface="Times New Roman" pitchFamily="18" charset="0"/>
                <a:cs typeface="Times New Roman" pitchFamily="18" charset="0"/>
              </a:rPr>
              <a:t>. III танковой дивизии СС «Мёртвая Голова», Курская дуга</a:t>
            </a:r>
            <a:endParaRPr lang="ru-RU" sz="1600" b="0" dirty="0">
              <a:latin typeface="Times New Roman" pitchFamily="18" charset="0"/>
              <a:cs typeface="Times New Roman" pitchFamily="18" charset="0"/>
            </a:endParaRPr>
          </a:p>
        </p:txBody>
      </p:sp>
      <p:sp>
        <p:nvSpPr>
          <p:cNvPr id="7" name="Текст 6"/>
          <p:cNvSpPr>
            <a:spLocks noGrp="1"/>
          </p:cNvSpPr>
          <p:nvPr>
            <p:ph type="body" sz="quarter" idx="3"/>
          </p:nvPr>
        </p:nvSpPr>
        <p:spPr>
          <a:xfrm>
            <a:off x="4857752" y="2143116"/>
            <a:ext cx="4000528" cy="1214445"/>
          </a:xfrm>
        </p:spPr>
        <p:txBody>
          <a:bodyPr>
            <a:noAutofit/>
          </a:bodyPr>
          <a:lstStyle/>
          <a:p>
            <a:pPr algn="ctr"/>
            <a:r>
              <a:rPr lang="ru-RU" sz="1600" b="0" dirty="0" smtClean="0">
                <a:latin typeface="Times New Roman" pitchFamily="18" charset="0"/>
                <a:cs typeface="Times New Roman" pitchFamily="18" charset="0"/>
              </a:rPr>
              <a:t>«Тигр I», 503-й тяжёлый танковый батальон</a:t>
            </a:r>
            <a:endParaRPr lang="ru-RU" sz="1600" b="0" dirty="0">
              <a:latin typeface="Times New Roman" pitchFamily="18" charset="0"/>
              <a:cs typeface="Times New Roman" pitchFamily="18" charset="0"/>
            </a:endParaRPr>
          </a:p>
        </p:txBody>
      </p:sp>
      <p:pic>
        <p:nvPicPr>
          <p:cNvPr id="9" name="Содержимое 8" descr="300px-Bundesarchiv_Bild_101I-022-2948-23,_Russland,_Panzer_VI_(Tiger_I),_Munition.jpg"/>
          <p:cNvPicPr>
            <a:picLocks noGrp="1" noChangeAspect="1"/>
          </p:cNvPicPr>
          <p:nvPr>
            <p:ph sz="quarter" idx="4"/>
          </p:nvPr>
        </p:nvPicPr>
        <p:blipFill>
          <a:blip r:embed="rId2" cstate="print"/>
          <a:stretch>
            <a:fillRect/>
          </a:stretch>
        </p:blipFill>
        <p:spPr>
          <a:xfrm>
            <a:off x="4857752" y="3500438"/>
            <a:ext cx="4041775" cy="2869660"/>
          </a:xfrm>
        </p:spPr>
      </p:pic>
      <p:pic>
        <p:nvPicPr>
          <p:cNvPr id="7170" name="Picture 2"/>
          <p:cNvPicPr>
            <a:picLocks noGrp="1" noChangeAspect="1" noChangeArrowheads="1"/>
          </p:cNvPicPr>
          <p:nvPr>
            <p:ph sz="half" idx="2"/>
          </p:nvPr>
        </p:nvPicPr>
        <p:blipFill>
          <a:blip r:embed="rId3" cstate="print"/>
          <a:srcRect/>
          <a:stretch>
            <a:fillRect/>
          </a:stretch>
        </p:blipFill>
        <p:spPr bwMode="auto">
          <a:xfrm>
            <a:off x="214282" y="1571612"/>
            <a:ext cx="4643438" cy="3181364"/>
          </a:xfrm>
          <a:prstGeom prst="rect">
            <a:avLst/>
          </a:prstGeom>
          <a:noFill/>
          <a:ln w="9525">
            <a:noFill/>
            <a:miter lim="800000"/>
            <a:headEnd/>
            <a:tailEnd/>
          </a:ln>
          <a:effectLst/>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chemeClr val="accent2">
                <a:lumMod val="40000"/>
                <a:lumOff val="60000"/>
              </a:schemeClr>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2400" i="1" dirty="0" smtClean="0">
                <a:latin typeface="Times New Roman" pitchFamily="18" charset="0"/>
                <a:cs typeface="Times New Roman" pitchFamily="18" charset="0"/>
              </a:rPr>
              <a:t>Сражение под Прохоровкой</a:t>
            </a:r>
            <a:endParaRPr lang="ru-RU" sz="2400" i="1" dirty="0">
              <a:latin typeface="Times New Roman" pitchFamily="18" charset="0"/>
              <a:cs typeface="Times New Roman" pitchFamily="18" charset="0"/>
            </a:endParaRPr>
          </a:p>
        </p:txBody>
      </p:sp>
      <p:sp>
        <p:nvSpPr>
          <p:cNvPr id="4" name="Текст 3"/>
          <p:cNvSpPr>
            <a:spLocks noGrp="1"/>
          </p:cNvSpPr>
          <p:nvPr>
            <p:ph type="body" idx="1"/>
          </p:nvPr>
        </p:nvSpPr>
        <p:spPr>
          <a:xfrm>
            <a:off x="785786" y="2285993"/>
            <a:ext cx="4357718" cy="642941"/>
          </a:xfrm>
        </p:spPr>
        <p:txBody>
          <a:bodyPr>
            <a:normAutofit/>
          </a:bodyPr>
          <a:lstStyle/>
          <a:p>
            <a:pPr algn="ctr"/>
            <a:r>
              <a:rPr lang="en-US" sz="1400" b="0" i="1" dirty="0" err="1" smtClean="0"/>
              <a:t>Panzerkampfwagen</a:t>
            </a:r>
            <a:r>
              <a:rPr lang="en-US" sz="1400" b="0" i="1" dirty="0" smtClean="0"/>
              <a:t> VI «Tiger I» </a:t>
            </a:r>
            <a:r>
              <a:rPr lang="en-US" sz="1400" b="0" i="1" dirty="0" err="1" smtClean="0"/>
              <a:t>Ausf</a:t>
            </a:r>
            <a:r>
              <a:rPr lang="en-US" sz="1400" b="0" i="1" dirty="0" smtClean="0"/>
              <a:t> E, «</a:t>
            </a:r>
            <a:r>
              <a:rPr lang="ru-RU" sz="1400" b="0" i="1" dirty="0" smtClean="0"/>
              <a:t>Тигр»</a:t>
            </a:r>
            <a:endParaRPr lang="ru-RU" sz="1400" b="0" i="1" dirty="0"/>
          </a:p>
        </p:txBody>
      </p:sp>
      <p:sp>
        <p:nvSpPr>
          <p:cNvPr id="3" name="Содержимое 2"/>
          <p:cNvSpPr>
            <a:spLocks noGrp="1"/>
          </p:cNvSpPr>
          <p:nvPr>
            <p:ph sz="half" idx="2"/>
          </p:nvPr>
        </p:nvSpPr>
        <p:spPr>
          <a:xfrm>
            <a:off x="0" y="857233"/>
            <a:ext cx="9144000" cy="1928826"/>
          </a:xfrm>
        </p:spPr>
        <p:txBody>
          <a:bodyPr>
            <a:normAutofit fontScale="85000" lnSpcReduction="20000"/>
          </a:bodyPr>
          <a:lstStyle/>
          <a:p>
            <a:pPr>
              <a:buNone/>
            </a:pPr>
            <a:r>
              <a:rPr lang="ru-RU"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12 июля в районе Прохоровки произошёл крупнейший в истории встречный танковый бой.</a:t>
            </a:r>
          </a:p>
          <a:p>
            <a:pPr>
              <a:buNone/>
            </a:pPr>
            <a:r>
              <a:rPr lang="ru-RU" sz="1900" dirty="0" smtClean="0">
                <a:latin typeface="Times New Roman" pitchFamily="18" charset="0"/>
                <a:cs typeface="Times New Roman" pitchFamily="18" charset="0"/>
              </a:rPr>
              <a:t>       Согласно данным из советских источников, с немецкой стороны, в сражении участвовало около 700 танков и штурмовых орудий, по мнению В. </a:t>
            </a:r>
            <a:r>
              <a:rPr lang="ru-RU" sz="1900" dirty="0" err="1" smtClean="0">
                <a:latin typeface="Times New Roman" pitchFamily="18" charset="0"/>
                <a:cs typeface="Times New Roman" pitchFamily="18" charset="0"/>
              </a:rPr>
              <a:t>Замулина</a:t>
            </a:r>
            <a:r>
              <a:rPr lang="ru-RU" sz="1900" dirty="0" smtClean="0">
                <a:latin typeface="Times New Roman" pitchFamily="18" charset="0"/>
                <a:cs typeface="Times New Roman" pitchFamily="18" charset="0"/>
              </a:rPr>
              <a:t> — 2-й танковый корпус СС, имевший 294 танка и   САУ.</a:t>
            </a:r>
          </a:p>
          <a:p>
            <a:pPr>
              <a:buNone/>
            </a:pPr>
            <a:r>
              <a:rPr lang="ru-RU" sz="1900" dirty="0" smtClean="0">
                <a:latin typeface="Times New Roman" pitchFamily="18" charset="0"/>
                <a:cs typeface="Times New Roman" pitchFamily="18" charset="0"/>
              </a:rPr>
              <a:t>       С советской стороны в сражении участвовала 5-я танковая армия П. </a:t>
            </a:r>
            <a:r>
              <a:rPr lang="ru-RU" sz="1900" dirty="0" err="1" smtClean="0">
                <a:latin typeface="Times New Roman" pitchFamily="18" charset="0"/>
                <a:cs typeface="Times New Roman" pitchFamily="18" charset="0"/>
              </a:rPr>
              <a:t>Ротмистрова</a:t>
            </a:r>
            <a:r>
              <a:rPr lang="ru-RU" sz="1900" dirty="0" smtClean="0">
                <a:latin typeface="Times New Roman" pitchFamily="18" charset="0"/>
                <a:cs typeface="Times New Roman" pitchFamily="18" charset="0"/>
              </a:rPr>
              <a:t>, насчитывавшая около 850 танков. После нанесения массированного </a:t>
            </a:r>
            <a:r>
              <a:rPr lang="ru-RU" sz="1900" dirty="0" err="1" smtClean="0">
                <a:latin typeface="Times New Roman" pitchFamily="18" charset="0"/>
                <a:cs typeface="Times New Roman" pitchFamily="18" charset="0"/>
              </a:rPr>
              <a:t>авиаудара</a:t>
            </a:r>
            <a:r>
              <a:rPr lang="ru-RU" sz="1900" dirty="0" smtClean="0">
                <a:latin typeface="Times New Roman" pitchFamily="18" charset="0"/>
                <a:cs typeface="Times New Roman" pitchFamily="18" charset="0"/>
              </a:rPr>
              <a:t> сражение с обеих сторон перешло в активную его фазу и продолжалось до конца дня.</a:t>
            </a:r>
          </a:p>
          <a:p>
            <a:pPr>
              <a:buNone/>
            </a:pPr>
            <a:r>
              <a:rPr lang="ru-RU" dirty="0" smtClean="0">
                <a:latin typeface="Times New Roman" pitchFamily="18" charset="0"/>
                <a:cs typeface="Times New Roman" pitchFamily="18" charset="0"/>
              </a:rPr>
              <a:t> </a:t>
            </a:r>
            <a:endParaRPr lang="ru-RU" dirty="0" smtClean="0"/>
          </a:p>
          <a:p>
            <a:pPr>
              <a:buNone/>
            </a:pPr>
            <a:endParaRPr lang="ru-RU" dirty="0" smtClean="0"/>
          </a:p>
          <a:p>
            <a:pPr>
              <a:buNone/>
            </a:pPr>
            <a:endParaRPr lang="ru-RU" dirty="0"/>
          </a:p>
        </p:txBody>
      </p:sp>
      <p:sp>
        <p:nvSpPr>
          <p:cNvPr id="6" name="Содержимое 5"/>
          <p:cNvSpPr>
            <a:spLocks noGrp="1"/>
          </p:cNvSpPr>
          <p:nvPr>
            <p:ph sz="quarter" idx="4"/>
          </p:nvPr>
        </p:nvSpPr>
        <p:spPr>
          <a:xfrm>
            <a:off x="5643570" y="2357429"/>
            <a:ext cx="2786082" cy="642943"/>
          </a:xfrm>
        </p:spPr>
        <p:txBody>
          <a:bodyPr>
            <a:normAutofit/>
          </a:bodyPr>
          <a:lstStyle/>
          <a:p>
            <a:pPr algn="ctr">
              <a:buNone/>
            </a:pPr>
            <a:r>
              <a:rPr lang="vi-VN" sz="1400" i="1" dirty="0" smtClean="0"/>
              <a:t>Па́вел Алексе́евич Ро́тмистров</a:t>
            </a:r>
            <a:endParaRPr lang="ru-RU" sz="1400" i="1" dirty="0"/>
          </a:p>
        </p:txBody>
      </p:sp>
      <p:pic>
        <p:nvPicPr>
          <p:cNvPr id="5122" name="Picture 2"/>
          <p:cNvPicPr>
            <a:picLocks noChangeAspect="1" noChangeArrowheads="1"/>
          </p:cNvPicPr>
          <p:nvPr/>
        </p:nvPicPr>
        <p:blipFill>
          <a:blip r:embed="rId3" cstate="print"/>
          <a:srcRect/>
          <a:stretch>
            <a:fillRect/>
          </a:stretch>
        </p:blipFill>
        <p:spPr bwMode="auto">
          <a:xfrm>
            <a:off x="571472" y="3071810"/>
            <a:ext cx="4929222" cy="33575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5786446" y="2928934"/>
            <a:ext cx="2643206" cy="3714776"/>
          </a:xfrm>
          <a:prstGeom prst="rect">
            <a:avLst/>
          </a:prstGeom>
          <a:noFill/>
          <a:ln w="9525">
            <a:noFill/>
            <a:miter lim="800000"/>
            <a:headEnd/>
            <a:tailEnd/>
          </a:ln>
          <a:effectLst/>
        </p:spPr>
      </p:pic>
      <p:sp>
        <p:nvSpPr>
          <p:cNvPr id="9" name="Стрелка влево 8">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Стрелка вправо 9">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20000"/>
                <a:lumOff val="80000"/>
              </a:schemeClr>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chemeClr val="accent5">
                    <a:lumMod val="75000"/>
                  </a:schemeClr>
                </a:solidFill>
                <a:latin typeface="Sylfaen" pitchFamily="18" charset="0"/>
                <a:cs typeface="Aharoni" pitchFamily="2" charset="-79"/>
              </a:rPr>
              <a:t>Сталинградская битва</a:t>
            </a:r>
            <a:endParaRPr lang="ru-RU" sz="3200" dirty="0">
              <a:solidFill>
                <a:schemeClr val="accent5">
                  <a:lumMod val="75000"/>
                </a:schemeClr>
              </a:solidFill>
              <a:cs typeface="Aharoni" pitchFamily="2" charset="-79"/>
            </a:endParaRPr>
          </a:p>
        </p:txBody>
      </p:sp>
      <p:sp>
        <p:nvSpPr>
          <p:cNvPr id="3" name="Содержимое 2"/>
          <p:cNvSpPr>
            <a:spLocks noGrp="1"/>
          </p:cNvSpPr>
          <p:nvPr>
            <p:ph idx="1"/>
          </p:nvPr>
        </p:nvSpPr>
        <p:spPr>
          <a:xfrm>
            <a:off x="457200" y="1142984"/>
            <a:ext cx="8229600" cy="5500726"/>
          </a:xfrm>
        </p:spPr>
        <p:txBody>
          <a:bodyPr>
            <a:noAutofit/>
          </a:bodyPr>
          <a:lstStyle/>
          <a:p>
            <a:pPr>
              <a:buFont typeface="Wingdings" pitchFamily="2" charset="2"/>
              <a:buChar char="§"/>
            </a:pPr>
            <a:r>
              <a:rPr lang="ru-RU" sz="1700" dirty="0" smtClean="0">
                <a:solidFill>
                  <a:schemeClr val="tx1">
                    <a:lumMod val="85000"/>
                    <a:lumOff val="15000"/>
                  </a:schemeClr>
                </a:solidFill>
                <a:latin typeface="Times New Roman" pitchFamily="18" charset="0"/>
                <a:cs typeface="Times New Roman" pitchFamily="18" charset="0"/>
              </a:rPr>
              <a:t>Сталинградская битва — крупное сражение между войсками СССР с одной стороны, и войсками Третьего рейха, Румынии, Италии, Венгрии, с другой, в ходе Великой Отечественной войны с 17 июля 1942 по 2 февраля 1943 года</a:t>
            </a:r>
          </a:p>
          <a:p>
            <a:pPr>
              <a:buFont typeface="Wingdings" pitchFamily="2" charset="2"/>
              <a:buChar char="§"/>
            </a:pPr>
            <a:r>
              <a:rPr lang="ru-RU" sz="1700" dirty="0" smtClean="0">
                <a:solidFill>
                  <a:schemeClr val="tx1">
                    <a:lumMod val="85000"/>
                    <a:lumOff val="15000"/>
                  </a:schemeClr>
                </a:solidFill>
                <a:latin typeface="Times New Roman" pitchFamily="18" charset="0"/>
                <a:cs typeface="Times New Roman" pitchFamily="18" charset="0"/>
              </a:rPr>
              <a:t>Битва является одним из важнейших событий Второй мировой войны и наряду со сражением на Курской дуге стала переломным моментом в ходе военных действий, после которых немецкие войска окончательно потеряли стратегическую инициативу. Сражение включало в себя попытку вермахта захватить левобережье Волги в районе Сталинграда и сам город, противостояние в городе, и контрнаступление Красной армии, в результате которого 6-я армия вермахта и другие силы союзников фашистской Германии внутри и около города были окружены и частью уничтожены, а частью захвачены в плен</a:t>
            </a:r>
          </a:p>
          <a:p>
            <a:pPr>
              <a:buFont typeface="Wingdings" pitchFamily="2" charset="2"/>
              <a:buChar char="§"/>
            </a:pPr>
            <a:r>
              <a:rPr lang="ru-RU" sz="1700" dirty="0" smtClean="0">
                <a:solidFill>
                  <a:schemeClr val="tx1">
                    <a:lumMod val="85000"/>
                    <a:lumOff val="15000"/>
                  </a:schemeClr>
                </a:solidFill>
                <a:latin typeface="Times New Roman" pitchFamily="18" charset="0"/>
                <a:cs typeface="Times New Roman" pitchFamily="18" charset="0"/>
              </a:rPr>
              <a:t>Сталинградская битва — самое кровопролитное сражение в истории человечества, по приблизительным подсчётам, суммарные потери обеих сторон в этом сражении превышают два миллиона человек. Державы Оси потеряли большое количество людей и вооружений и впоследствии не смогли полностью оправиться от поражения</a:t>
            </a:r>
          </a:p>
          <a:p>
            <a:pPr>
              <a:buFont typeface="Wingdings" pitchFamily="2" charset="2"/>
              <a:buChar char="§"/>
            </a:pPr>
            <a:r>
              <a:rPr lang="ru-RU" sz="1700" dirty="0" smtClean="0">
                <a:solidFill>
                  <a:schemeClr val="tx1">
                    <a:lumMod val="85000"/>
                    <a:lumOff val="15000"/>
                  </a:schemeClr>
                </a:solidFill>
                <a:latin typeface="Times New Roman" pitchFamily="18" charset="0"/>
                <a:cs typeface="Times New Roman" pitchFamily="18" charset="0"/>
              </a:rPr>
              <a:t>Для Советского Союза, который также понёс большие потери в ходе сражения, победа в Сталинграде отметила начало освобождения страны, а также оккупированных территорий Европы, приведшего к окончательному поражению Третьего рейха в 1945 году</a:t>
            </a: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alpha val="14000"/>
              </a:srgbClr>
            </a:gs>
          </a:gsLst>
          <a:lin ang="4800000" scaled="0"/>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642918"/>
            <a:ext cx="3757610" cy="6215082"/>
          </a:xfrm>
        </p:spPr>
        <p:txBody>
          <a:bodyPr>
            <a:normAutofit/>
          </a:bodyPr>
          <a:lstStyle/>
          <a:p>
            <a:pPr algn="r"/>
            <a:r>
              <a:rPr lang="ru-RU" sz="1400" b="0" i="1" dirty="0" smtClean="0">
                <a:latin typeface="Times New Roman" pitchFamily="18" charset="0"/>
                <a:cs typeface="Times New Roman" pitchFamily="18" charset="0"/>
              </a:rPr>
              <a:t>Верхний и средний снимки — Два интересных снимка новых рекрутов, проходящих обкатку танками, начало лета 1943 г. В кадры попали танки </a:t>
            </a:r>
            <a:r>
              <a:rPr lang="ru-RU" sz="1400" b="0" i="1" dirty="0" err="1" smtClean="0">
                <a:latin typeface="Times New Roman" pitchFamily="18" charset="0"/>
                <a:cs typeface="Times New Roman" pitchFamily="18" charset="0"/>
              </a:rPr>
              <a:t>Pz</a:t>
            </a:r>
            <a:r>
              <a:rPr lang="ru-RU" sz="1400" b="0" i="1" dirty="0" smtClean="0">
                <a:latin typeface="Times New Roman" pitchFamily="18" charset="0"/>
                <a:cs typeface="Times New Roman" pitchFamily="18" charset="0"/>
              </a:rPr>
              <a:t>. </a:t>
            </a:r>
            <a:r>
              <a:rPr lang="ru-RU" sz="1400" b="0" i="1" dirty="0" err="1" smtClean="0">
                <a:latin typeface="Times New Roman" pitchFamily="18" charset="0"/>
                <a:cs typeface="Times New Roman" pitchFamily="18" charset="0"/>
              </a:rPr>
              <a:t>Kpfw</a:t>
            </a:r>
            <a:r>
              <a:rPr lang="ru-RU" sz="1400" b="0" i="1" dirty="0" smtClean="0">
                <a:latin typeface="Times New Roman" pitchFamily="18" charset="0"/>
                <a:cs typeface="Times New Roman" pitchFamily="18" charset="0"/>
              </a:rPr>
              <a:t>. I </a:t>
            </a:r>
            <a:r>
              <a:rPr lang="ru-RU" sz="1400" b="0" i="1" dirty="0" err="1" smtClean="0">
                <a:latin typeface="Times New Roman" pitchFamily="18" charset="0"/>
                <a:cs typeface="Times New Roman" pitchFamily="18" charset="0"/>
              </a:rPr>
              <a:t>Ausf</a:t>
            </a:r>
            <a:r>
              <a:rPr lang="ru-RU" sz="1400" b="0" i="1" dirty="0" smtClean="0">
                <a:latin typeface="Times New Roman" pitchFamily="18" charset="0"/>
                <a:cs typeface="Times New Roman" pitchFamily="18" charset="0"/>
              </a:rPr>
              <a:t>. F, которых было построено всего три десятка. В левой части лобового листа корпуса нанесена эмблема 13.Pol.Pz. </a:t>
            </a:r>
            <a:r>
              <a:rPr lang="ru-RU" sz="1400" b="0" i="1" dirty="0" err="1" smtClean="0">
                <a:latin typeface="Times New Roman" pitchFamily="18" charset="0"/>
                <a:cs typeface="Times New Roman" pitchFamily="18" charset="0"/>
              </a:rPr>
              <a:t>Kp</a:t>
            </a:r>
            <a:r>
              <a:rPr lang="ru-RU" sz="1400" b="0" i="1" dirty="0" smtClean="0">
                <a:latin typeface="Times New Roman" pitchFamily="18" charset="0"/>
                <a:cs typeface="Times New Roman" pitchFamily="18" charset="0"/>
              </a:rPr>
              <a:t>.</a:t>
            </a:r>
          </a:p>
          <a:p>
            <a:pPr algn="r"/>
            <a:endParaRPr lang="ru-RU" sz="1400" b="0" i="1" dirty="0" smtClean="0">
              <a:latin typeface="Times New Roman" pitchFamily="18" charset="0"/>
              <a:cs typeface="Times New Roman" pitchFamily="18" charset="0"/>
            </a:endParaRPr>
          </a:p>
          <a:p>
            <a:pPr algn="r"/>
            <a:r>
              <a:rPr lang="ru-RU" sz="1400" b="0" i="1" dirty="0" smtClean="0">
                <a:latin typeface="Times New Roman" pitchFamily="18" charset="0"/>
                <a:cs typeface="Times New Roman" pitchFamily="18" charset="0"/>
              </a:rPr>
              <a:t>Нижний снимок — Гренадер целится из пулемёта бронетранспортёра </a:t>
            </a:r>
            <a:r>
              <a:rPr lang="ru-RU" sz="1400" b="0" i="1" dirty="0" err="1" smtClean="0">
                <a:latin typeface="Times New Roman" pitchFamily="18" charset="0"/>
                <a:cs typeface="Times New Roman" pitchFamily="18" charset="0"/>
              </a:rPr>
              <a:t>SD.Kfz</a:t>
            </a:r>
            <a:r>
              <a:rPr lang="ru-RU" sz="1400" b="0" i="1" dirty="0" smtClean="0">
                <a:latin typeface="Times New Roman" pitchFamily="18" charset="0"/>
                <a:cs typeface="Times New Roman" pitchFamily="18" charset="0"/>
              </a:rPr>
              <a:t>. 250, Курская дуга. Пулемёт MG-34 снабжён </a:t>
            </a:r>
            <a:r>
              <a:rPr lang="ru-RU" sz="1400" b="0" i="1" dirty="0" err="1" smtClean="0">
                <a:latin typeface="Times New Roman" pitchFamily="18" charset="0"/>
                <a:cs typeface="Times New Roman" pitchFamily="18" charset="0"/>
              </a:rPr>
              <a:t>бронещитком</a:t>
            </a:r>
            <a:r>
              <a:rPr lang="ru-RU" sz="1400" b="0" i="1" dirty="0" smtClean="0">
                <a:latin typeface="Times New Roman" pitchFamily="18" charset="0"/>
                <a:cs typeface="Times New Roman" pitchFamily="18" charset="0"/>
              </a:rPr>
              <a:t>. Бронетранспортёры действовали в самой гуще сражения.</a:t>
            </a:r>
            <a:endParaRPr lang="ru-RU" sz="1400" b="0" i="1" dirty="0">
              <a:latin typeface="Times New Roman" pitchFamily="18" charset="0"/>
              <a:cs typeface="Times New Roman" pitchFamily="18" charset="0"/>
            </a:endParaRPr>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214810" y="285728"/>
            <a:ext cx="4714908" cy="6357982"/>
          </a:xfrm>
          <a:prstGeom prst="rect">
            <a:avLst/>
          </a:prstGeom>
          <a:noFill/>
          <a:ln w="9525">
            <a:noFill/>
            <a:miter lim="800000"/>
            <a:headEnd/>
            <a:tailEnd/>
          </a:ln>
          <a:effectLst/>
        </p:spPr>
      </p:pic>
      <p:sp>
        <p:nvSpPr>
          <p:cNvPr id="7" name="Стрелка влево 6">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58000"/>
              </a:srgbClr>
            </a:gs>
            <a:gs pos="53000">
              <a:srgbClr val="D4DEFF"/>
            </a:gs>
            <a:gs pos="83000">
              <a:srgbClr val="D4DEFF"/>
            </a:gs>
            <a:gs pos="100000">
              <a:srgbClr val="96AB94"/>
            </a:gs>
          </a:gsLst>
          <a:lin ang="1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57200" y="1535112"/>
            <a:ext cx="4040188" cy="1179507"/>
          </a:xfrm>
        </p:spPr>
        <p:txBody>
          <a:bodyPr>
            <a:noAutofit/>
          </a:bodyPr>
          <a:lstStyle/>
          <a:p>
            <a:pPr algn="ctr"/>
            <a:r>
              <a:rPr lang="ru-RU" sz="1400" b="0" i="1" dirty="0" smtClean="0">
                <a:latin typeface="Times New Roman" pitchFamily="18" charset="0"/>
                <a:cs typeface="Times New Roman" pitchFamily="18" charset="0"/>
              </a:rPr>
              <a:t>Группа </a:t>
            </a:r>
            <a:r>
              <a:rPr lang="ru-RU" sz="1400" b="0" i="1" dirty="0" err="1" smtClean="0">
                <a:latin typeface="Times New Roman" pitchFamily="18" charset="0"/>
                <a:cs typeface="Times New Roman" pitchFamily="18" charset="0"/>
              </a:rPr>
              <a:t>панцергренадеров</a:t>
            </a:r>
            <a:r>
              <a:rPr lang="ru-RU" sz="1400" b="0" i="1" dirty="0" smtClean="0">
                <a:latin typeface="Times New Roman" pitchFamily="18" charset="0"/>
                <a:cs typeface="Times New Roman" pitchFamily="18" charset="0"/>
              </a:rPr>
              <a:t> на броне танка </a:t>
            </a:r>
            <a:r>
              <a:rPr lang="ru-RU" sz="1400" b="0" i="1" dirty="0" err="1" smtClean="0">
                <a:latin typeface="Times New Roman" pitchFamily="18" charset="0"/>
                <a:cs typeface="Times New Roman" pitchFamily="18" charset="0"/>
              </a:rPr>
              <a:t>Pz</a:t>
            </a:r>
            <a:r>
              <a:rPr lang="ru-RU" sz="1400" b="0" i="1" dirty="0" smtClean="0">
                <a:latin typeface="Times New Roman" pitchFamily="18" charset="0"/>
                <a:cs typeface="Times New Roman" pitchFamily="18" charset="0"/>
              </a:rPr>
              <a:t>. </a:t>
            </a:r>
            <a:r>
              <a:rPr lang="ru-RU" sz="1400" b="0" i="1" dirty="0" err="1" smtClean="0">
                <a:latin typeface="Times New Roman" pitchFamily="18" charset="0"/>
                <a:cs typeface="Times New Roman" pitchFamily="18" charset="0"/>
              </a:rPr>
              <a:t>Kpfw</a:t>
            </a:r>
            <a:r>
              <a:rPr lang="ru-RU" sz="1400" b="0" i="1" dirty="0" smtClean="0">
                <a:latin typeface="Times New Roman" pitchFamily="18" charset="0"/>
                <a:cs typeface="Times New Roman" pitchFamily="18" charset="0"/>
              </a:rPr>
              <a:t>. IV, Курская дуга. К 13 июля наступление немецких войск под Курском окончательно выдохлась. Красная Армии разгромила на Курской дуге 30 германских дивизий, включая семь танковых. Потери немецких войск в живой силе достигли 50 000 человек убитыми и пропившими без вести. Последние, призрачные, надежды на успех операции «Цитадель» пропали после решения Гитлера снять с фронта </a:t>
            </a:r>
            <a:r>
              <a:rPr lang="ru-RU" sz="1400" b="0" i="1" dirty="0" err="1" smtClean="0">
                <a:latin typeface="Times New Roman" pitchFamily="18" charset="0"/>
                <a:cs typeface="Times New Roman" pitchFamily="18" charset="0"/>
              </a:rPr>
              <a:t>днвизии</a:t>
            </a:r>
            <a:r>
              <a:rPr lang="ru-RU" sz="1400" b="0" i="1" dirty="0" smtClean="0">
                <a:latin typeface="Times New Roman" pitchFamily="18" charset="0"/>
                <a:cs typeface="Times New Roman" pitchFamily="18" charset="0"/>
              </a:rPr>
              <a:t> «Мёртвая Голова», «</a:t>
            </a:r>
            <a:r>
              <a:rPr lang="ru-RU" sz="1400" b="0" i="1" dirty="0" err="1" smtClean="0">
                <a:latin typeface="Times New Roman" pitchFamily="18" charset="0"/>
                <a:cs typeface="Times New Roman" pitchFamily="18" charset="0"/>
              </a:rPr>
              <a:t>Лейб-штандарт</a:t>
            </a:r>
            <a:r>
              <a:rPr lang="ru-RU" sz="1400" b="0" i="1" dirty="0" smtClean="0">
                <a:latin typeface="Times New Roman" pitchFamily="18" charset="0"/>
                <a:cs typeface="Times New Roman" pitchFamily="18" charset="0"/>
              </a:rPr>
              <a:t> Адольф Гитлер» и «</a:t>
            </a:r>
            <a:r>
              <a:rPr lang="ru-RU" sz="1400" b="0" i="1" dirty="0" err="1" smtClean="0">
                <a:latin typeface="Times New Roman" pitchFamily="18" charset="0"/>
                <a:cs typeface="Times New Roman" pitchFamily="18" charset="0"/>
              </a:rPr>
              <a:t>Дac</a:t>
            </a:r>
            <a:r>
              <a:rPr lang="ru-RU" sz="1400" b="0" i="1" dirty="0" smtClean="0">
                <a:latin typeface="Times New Roman" pitchFamily="18" charset="0"/>
                <a:cs typeface="Times New Roman" pitchFamily="18" charset="0"/>
              </a:rPr>
              <a:t> Рейх».</a:t>
            </a:r>
            <a:endParaRPr lang="ru-RU" sz="1400" b="0" i="1"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645025" y="1571612"/>
            <a:ext cx="4041775" cy="1571636"/>
          </a:xfrm>
        </p:spPr>
        <p:txBody>
          <a:bodyPr>
            <a:noAutofit/>
          </a:bodyPr>
          <a:lstStyle/>
          <a:p>
            <a:pPr algn="ctr"/>
            <a:r>
              <a:rPr lang="ru-RU" sz="1400" b="0" i="1" dirty="0" smtClean="0">
                <a:latin typeface="Times New Roman" pitchFamily="18" charset="0"/>
                <a:cs typeface="Times New Roman" pitchFamily="18" charset="0"/>
              </a:rPr>
              <a:t>Солдаты из разведывательного батальона войск СС с пленными красноармейцами. Вообще-то летом 1943 г. чаще встречались красноармейцы с пленными солдатами войск СС. Снимок сделан под Курском, летом 1943 г. В кадр попали два бронеавтомобиля </a:t>
            </a:r>
            <a:r>
              <a:rPr lang="ru-RU" sz="1400" b="0" i="1" dirty="0" err="1" smtClean="0">
                <a:latin typeface="Times New Roman" pitchFamily="18" charset="0"/>
                <a:cs typeface="Times New Roman" pitchFamily="18" charset="0"/>
              </a:rPr>
              <a:t>Sd</a:t>
            </a:r>
            <a:r>
              <a:rPr lang="ru-RU" sz="1400" b="0" i="1" dirty="0" smtClean="0">
                <a:latin typeface="Times New Roman" pitchFamily="18" charset="0"/>
                <a:cs typeface="Times New Roman" pitchFamily="18" charset="0"/>
              </a:rPr>
              <a:t>. </a:t>
            </a:r>
            <a:r>
              <a:rPr lang="ru-RU" sz="1400" b="0" i="1" dirty="0" err="1" smtClean="0">
                <a:latin typeface="Times New Roman" pitchFamily="18" charset="0"/>
                <a:cs typeface="Times New Roman" pitchFamily="18" charset="0"/>
              </a:rPr>
              <a:t>Kfz</a:t>
            </a:r>
            <a:r>
              <a:rPr lang="ru-RU" sz="1400" b="0" i="1" dirty="0" smtClean="0">
                <a:latin typeface="Times New Roman" pitchFamily="18" charset="0"/>
                <a:cs typeface="Times New Roman" pitchFamily="18" charset="0"/>
              </a:rPr>
              <a:t>. 232, один из которых оснащён рамной радиоантенной. Обе машины окрашены в трёхцветный камуфляж из линий зелёного и коричневого цвета по жёлтому фону. Никакой маркировки не видно</a:t>
            </a:r>
            <a:endParaRPr lang="ru-RU" sz="1400" b="0" i="1" dirty="0">
              <a:latin typeface="Times New Roman" pitchFamily="18" charset="0"/>
              <a:cs typeface="Times New Roman" pitchFamily="18" charset="0"/>
            </a:endParaRPr>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142844" y="2786058"/>
            <a:ext cx="4572032" cy="3571899"/>
          </a:xfrm>
          <a:prstGeom prst="rect">
            <a:avLst/>
          </a:prstGeom>
          <a:noFill/>
          <a:ln w="9525">
            <a:noFill/>
            <a:miter lim="800000"/>
            <a:headEnd/>
            <a:tailEnd/>
          </a:ln>
          <a:effectLst/>
        </p:spPr>
      </p:pic>
      <p:pic>
        <p:nvPicPr>
          <p:cNvPr id="9219" name="Picture 3"/>
          <p:cNvPicPr>
            <a:picLocks noGrp="1" noChangeAspect="1" noChangeArrowheads="1"/>
          </p:cNvPicPr>
          <p:nvPr>
            <p:ph sz="quarter" idx="4"/>
          </p:nvPr>
        </p:nvPicPr>
        <p:blipFill>
          <a:blip r:embed="rId3" cstate="print"/>
          <a:srcRect/>
          <a:stretch>
            <a:fillRect/>
          </a:stretch>
        </p:blipFill>
        <p:spPr bwMode="auto">
          <a:xfrm>
            <a:off x="4714876" y="3500438"/>
            <a:ext cx="4214842" cy="28263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214446"/>
          </a:xfrm>
        </p:spPr>
        <p:txBody>
          <a:bodyPr>
            <a:noAutofit/>
          </a:bodyPr>
          <a:lstStyle/>
          <a:p>
            <a:r>
              <a:rPr lang="ru-RU" sz="1600" i="1" dirty="0" smtClean="0">
                <a:latin typeface="Times New Roman" pitchFamily="18" charset="0"/>
                <a:cs typeface="Times New Roman" pitchFamily="18" charset="0"/>
              </a:rPr>
              <a:t>Операция «Цитадель» — совместные действия штурмового орудия </a:t>
            </a:r>
            <a:r>
              <a:rPr lang="ru-RU" sz="1600" i="1" dirty="0" err="1" smtClean="0">
                <a:latin typeface="Times New Roman" pitchFamily="18" charset="0"/>
                <a:cs typeface="Times New Roman" pitchFamily="18" charset="0"/>
              </a:rPr>
              <a:t>Stud</a:t>
            </a:r>
            <a:r>
              <a:rPr lang="ru-RU" sz="1600" i="1" dirty="0" smtClean="0">
                <a:latin typeface="Times New Roman" pitchFamily="18" charset="0"/>
                <a:cs typeface="Times New Roman" pitchFamily="18" charset="0"/>
              </a:rPr>
              <a:t> III и пехоты. Танки и штурмовые орудия являлись ключом к победе в сражении, однако под Курском то ли ключ сломался, то ли замок другим был… Под Курском штурмовым орудиям приходилось не столько взламывать оборону советских войск, сколько бороться с советскими танками. Говорят, что только один батальон штурмовых орудий войск СС уничтожил 124 советских танков, ценой потери всего двух самоходок.</a:t>
            </a:r>
            <a:endParaRPr lang="ru-RU" sz="1600" i="1" dirty="0">
              <a:latin typeface="Times New Roman" pitchFamily="18" charset="0"/>
              <a:cs typeface="Times New Roman" pitchFamily="18" charset="0"/>
            </a:endParaRPr>
          </a:p>
        </p:txBody>
      </p:sp>
      <p:sp>
        <p:nvSpPr>
          <p:cNvPr id="6" name="Содержимое 5"/>
          <p:cNvSpPr>
            <a:spLocks noGrp="1"/>
          </p:cNvSpPr>
          <p:nvPr>
            <p:ph sz="quarter" idx="4"/>
          </p:nvPr>
        </p:nvSpPr>
        <p:spPr/>
        <p:txBody>
          <a:bodyPr/>
          <a:lstStyle/>
          <a:p>
            <a:endParaRPr lang="ru-RU"/>
          </a:p>
        </p:txBody>
      </p:sp>
      <p:pic>
        <p:nvPicPr>
          <p:cNvPr id="10242" name="Picture 2"/>
          <p:cNvPicPr>
            <a:picLocks noGrp="1" noChangeAspect="1" noChangeArrowheads="1"/>
          </p:cNvPicPr>
          <p:nvPr>
            <p:ph sz="half" idx="2"/>
          </p:nvPr>
        </p:nvPicPr>
        <p:blipFill>
          <a:blip r:embed="rId3" cstate="print"/>
          <a:srcRect/>
          <a:stretch>
            <a:fillRect/>
          </a:stretch>
        </p:blipFill>
        <p:spPr bwMode="auto">
          <a:xfrm>
            <a:off x="428596" y="2143116"/>
            <a:ext cx="8286808" cy="4152434"/>
          </a:xfrm>
          <a:prstGeom prst="rect">
            <a:avLst/>
          </a:prstGeom>
          <a:noFill/>
          <a:ln w="9525">
            <a:noFill/>
            <a:miter lim="800000"/>
            <a:headEnd/>
            <a:tailEnd/>
          </a:ln>
          <a:effectLst/>
        </p:spPr>
      </p:pic>
      <p:sp>
        <p:nvSpPr>
          <p:cNvPr id="7" name="Стрелка влево 6">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0" y="0"/>
            <a:ext cx="1357290" cy="3214686"/>
          </a:xfrm>
        </p:spPr>
        <p:txBody>
          <a:bodyPr>
            <a:normAutofit lnSpcReduction="10000"/>
          </a:bodyPr>
          <a:lstStyle/>
          <a:p>
            <a:r>
              <a:rPr lang="ru-RU" sz="1400" b="0" i="1" dirty="0" smtClean="0">
                <a:latin typeface="Times New Roman" pitchFamily="18" charset="0"/>
                <a:cs typeface="Times New Roman" pitchFamily="18" charset="0"/>
              </a:rPr>
              <a:t>Самоходка </a:t>
            </a:r>
            <a:r>
              <a:rPr lang="ru-RU" sz="1400" b="0" i="1" dirty="0" err="1" smtClean="0">
                <a:latin typeface="Times New Roman" pitchFamily="18" charset="0"/>
                <a:cs typeface="Times New Roman" pitchFamily="18" charset="0"/>
              </a:rPr>
              <a:t>Мардер</a:t>
            </a:r>
            <a:r>
              <a:rPr lang="ru-RU" sz="1400" b="0" i="1" dirty="0" smtClean="0">
                <a:latin typeface="Times New Roman" pitchFamily="18" charset="0"/>
                <a:cs typeface="Times New Roman" pitchFamily="18" charset="0"/>
              </a:rPr>
              <a:t> II камуфлирована по летней схеме пятнами зелёного и коричневого цвета по жёлтому фону. Цифры тактического номера «119» нарисованы белой краской. Крест обычный</a:t>
            </a:r>
            <a:endParaRPr lang="ru-RU" sz="1400" b="0" i="1" dirty="0">
              <a:latin typeface="Times New Roman" pitchFamily="18" charset="0"/>
              <a:cs typeface="Times New Roman" pitchFamily="18" charset="0"/>
            </a:endParaRPr>
          </a:p>
        </p:txBody>
      </p:sp>
      <p:sp>
        <p:nvSpPr>
          <p:cNvPr id="4" name="Содержимое 3"/>
          <p:cNvSpPr>
            <a:spLocks noGrp="1"/>
          </p:cNvSpPr>
          <p:nvPr>
            <p:ph sz="half" idx="2"/>
          </p:nvPr>
        </p:nvSpPr>
        <p:spPr>
          <a:xfrm>
            <a:off x="0" y="3286124"/>
            <a:ext cx="9144000" cy="3571875"/>
          </a:xfrm>
        </p:spPr>
        <p:txBody>
          <a:bodyPr>
            <a:noAutofit/>
          </a:bodyPr>
          <a:lstStyle/>
          <a:p>
            <a:pPr>
              <a:buNone/>
            </a:pPr>
            <a:r>
              <a:rPr lang="ru-RU" sz="1150" dirty="0" smtClean="0">
                <a:latin typeface="Times New Roman" pitchFamily="18" charset="0"/>
                <a:cs typeface="Times New Roman" pitchFamily="18" charset="0"/>
              </a:rPr>
              <a:t>          К началу летнего наступления 1942 г. не удалось укомплектовать танками все </a:t>
            </a:r>
            <a:r>
              <a:rPr lang="ru-RU" sz="1150" dirty="0" err="1" smtClean="0">
                <a:latin typeface="Times New Roman" pitchFamily="18" charset="0"/>
                <a:cs typeface="Times New Roman" pitchFamily="18" charset="0"/>
              </a:rPr>
              <a:t>панцердивизии</a:t>
            </a:r>
            <a:r>
              <a:rPr lang="ru-RU" sz="1150" dirty="0" smtClean="0">
                <a:latin typeface="Times New Roman" pitchFamily="18" charset="0"/>
                <a:cs typeface="Times New Roman" pitchFamily="18" charset="0"/>
              </a:rPr>
              <a:t> даже по уменьшенным штатам. «Старые» дивизии не успели восполнить потери зимы 1941–1942 г.г. Теперь германская армия уже не могла наступать по всему фронту — перед танковыми частями групп армий «Север» и «Центр» были поставлены сугубо оборонительные задачи. Наилучшим образом оснащённые и укомплектованные </a:t>
            </a:r>
            <a:r>
              <a:rPr lang="ru-RU" sz="1150" dirty="0" err="1" smtClean="0">
                <a:latin typeface="Times New Roman" pitchFamily="18" charset="0"/>
                <a:cs typeface="Times New Roman" pitchFamily="18" charset="0"/>
              </a:rPr>
              <a:t>панцердивизии</a:t>
            </a:r>
            <a:r>
              <a:rPr lang="ru-RU" sz="1150" dirty="0" smtClean="0">
                <a:latin typeface="Times New Roman" pitchFamily="18" charset="0"/>
                <a:cs typeface="Times New Roman" pitchFamily="18" charset="0"/>
              </a:rPr>
              <a:t> были сосредоточены в группе армий «Юг», которой предстояло развернуть активные наступательные действия на Кавказе. Сюда перебросили три новых танковых дивизии — 22-ю. 23-ю и 24-ю. В этих трёх дивизиях имелось 495 танков, больше всего — 181 танк — отхватила 24-я </a:t>
            </a:r>
            <a:r>
              <a:rPr lang="ru-RU" sz="1150" dirty="0" err="1" smtClean="0">
                <a:latin typeface="Times New Roman" pitchFamily="18" charset="0"/>
                <a:cs typeface="Times New Roman" pitchFamily="18" charset="0"/>
              </a:rPr>
              <a:t>панцердивизия</a:t>
            </a:r>
            <a:r>
              <a:rPr lang="ru-RU" sz="1150" dirty="0" smtClean="0">
                <a:latin typeface="Times New Roman" pitchFamily="18" charset="0"/>
                <a:cs typeface="Times New Roman" pitchFamily="18" charset="0"/>
              </a:rPr>
              <a:t>. Эти три дивизии были вооружены лучше других, но в 22-й </a:t>
            </a:r>
            <a:r>
              <a:rPr lang="ru-RU" sz="1150" dirty="0" err="1" smtClean="0">
                <a:latin typeface="Times New Roman" pitchFamily="18" charset="0"/>
                <a:cs typeface="Times New Roman" pitchFamily="18" charset="0"/>
              </a:rPr>
              <a:t>панцердивизии</a:t>
            </a:r>
            <a:r>
              <a:rPr lang="ru-RU" sz="1150" dirty="0" smtClean="0">
                <a:latin typeface="Times New Roman" pitchFamily="18" charset="0"/>
                <a:cs typeface="Times New Roman" pitchFamily="18" charset="0"/>
              </a:rPr>
              <a:t> было 114 откровенно устаревших танков </a:t>
            </a:r>
            <a:r>
              <a:rPr lang="ru-RU" sz="1150" dirty="0" err="1" smtClean="0">
                <a:latin typeface="Times New Roman" pitchFamily="18" charset="0"/>
                <a:cs typeface="Times New Roman" pitchFamily="18" charset="0"/>
              </a:rPr>
              <a:t>Pz</a:t>
            </a:r>
            <a:r>
              <a:rPr lang="ru-RU" sz="1150" dirty="0" smtClean="0">
                <a:latin typeface="Times New Roman" pitchFamily="18" charset="0"/>
                <a:cs typeface="Times New Roman" pitchFamily="18" charset="0"/>
              </a:rPr>
              <a:t>. </a:t>
            </a:r>
            <a:r>
              <a:rPr lang="ru-RU" sz="1150" dirty="0" err="1" smtClean="0">
                <a:latin typeface="Times New Roman" pitchFamily="18" charset="0"/>
                <a:cs typeface="Times New Roman" pitchFamily="18" charset="0"/>
              </a:rPr>
              <a:t>Kpfw</a:t>
            </a:r>
            <a:r>
              <a:rPr lang="ru-RU" sz="1150" dirty="0" smtClean="0">
                <a:latin typeface="Times New Roman" pitchFamily="18" charset="0"/>
                <a:cs typeface="Times New Roman" pitchFamily="18" charset="0"/>
              </a:rPr>
              <a:t>. 38 (</a:t>
            </a:r>
            <a:r>
              <a:rPr lang="ru-RU" sz="1150" dirty="0" err="1" smtClean="0">
                <a:latin typeface="Times New Roman" pitchFamily="18" charset="0"/>
                <a:cs typeface="Times New Roman" pitchFamily="18" charset="0"/>
              </a:rPr>
              <a:t>t</a:t>
            </a:r>
            <a:r>
              <a:rPr lang="ru-RU" sz="1150" dirty="0" smtClean="0">
                <a:latin typeface="Times New Roman" pitchFamily="18" charset="0"/>
                <a:cs typeface="Times New Roman" pitchFamily="18" charset="0"/>
              </a:rPr>
              <a:t>).</a:t>
            </a:r>
          </a:p>
          <a:p>
            <a:pPr>
              <a:buNone/>
            </a:pPr>
            <a:r>
              <a:rPr lang="ru-RU" sz="1150" dirty="0" smtClean="0">
                <a:latin typeface="Times New Roman" pitchFamily="18" charset="0"/>
                <a:cs typeface="Times New Roman" pitchFamily="18" charset="0"/>
              </a:rPr>
              <a:t>         В сентябре 1942 г. были сформированы ещё две танковые дивизии, но уже к январю 1943 г. вермахт лишился трёх </a:t>
            </a:r>
            <a:r>
              <a:rPr lang="ru-RU" sz="1150" dirty="0" err="1" smtClean="0">
                <a:latin typeface="Times New Roman" pitchFamily="18" charset="0"/>
                <a:cs typeface="Times New Roman" pitchFamily="18" charset="0"/>
              </a:rPr>
              <a:t>панцердивизий</a:t>
            </a:r>
            <a:r>
              <a:rPr lang="ru-RU" sz="1150" dirty="0" smtClean="0">
                <a:latin typeface="Times New Roman" pitchFamily="18" charset="0"/>
                <a:cs typeface="Times New Roman" pitchFamily="18" charset="0"/>
              </a:rPr>
              <a:t> — 14-й, 16-й и 24-й, сгинувших в Сталинграде. В начале 1943 г, количественный и качественный рост </a:t>
            </a:r>
            <a:r>
              <a:rPr lang="ru-RU" sz="1150" dirty="0" err="1" smtClean="0">
                <a:latin typeface="Times New Roman" pitchFamily="18" charset="0"/>
                <a:cs typeface="Times New Roman" pitchFamily="18" charset="0"/>
              </a:rPr>
              <a:t>панцерваффе</a:t>
            </a:r>
            <a:r>
              <a:rPr lang="ru-RU" sz="1150" dirty="0" smtClean="0">
                <a:latin typeface="Times New Roman" pitchFamily="18" charset="0"/>
                <a:cs typeface="Times New Roman" pitchFamily="18" charset="0"/>
              </a:rPr>
              <a:t> продолжился. К лету на Восточном фронте немцы имели 24 танковые дивизии. В июне 21 из них, в том числе четыре дивизии СС и две </a:t>
            </a:r>
            <a:r>
              <a:rPr lang="ru-RU" sz="1150" dirty="0" err="1" smtClean="0">
                <a:latin typeface="Times New Roman" pitchFamily="18" charset="0"/>
                <a:cs typeface="Times New Roman" pitchFamily="18" charset="0"/>
              </a:rPr>
              <a:t>панцергренадерские</a:t>
            </a:r>
            <a:r>
              <a:rPr lang="ru-RU" sz="1150" dirty="0" smtClean="0">
                <a:latin typeface="Times New Roman" pitchFamily="18" charset="0"/>
                <a:cs typeface="Times New Roman" pitchFamily="18" charset="0"/>
              </a:rPr>
              <a:t> дивизии, были сосредоточены в районе Курского выступа, где планировалось решающее наступление 1943 г., а то и всей войны — операция «Цитадель». Здесь, под Курском разыгралось самое крупное танковое сражение Второй мировой воины. Германское командование бросило в бой — 17 дивизий и две бригады: 1715 танков и 147 штурмовых орудии. В каждой дивизии в среднем имелось 98 танков и штурмовых орудий, не считая самоходных противотанковых артиллерийских установок. То было выдающееся достижение военного искусства — собрать в одном месте в одно время столь могучий бронированный кулак. Однако успех дета 1941 г. </a:t>
            </a:r>
            <a:r>
              <a:rPr lang="ru-RU" sz="1150" dirty="0" err="1" smtClean="0">
                <a:latin typeface="Times New Roman" pitchFamily="18" charset="0"/>
                <a:cs typeface="Times New Roman" pitchFamily="18" charset="0"/>
              </a:rPr>
              <a:t>панцерваффе</a:t>
            </a:r>
            <a:r>
              <a:rPr lang="ru-RU" sz="1150" dirty="0" smtClean="0">
                <a:latin typeface="Times New Roman" pitchFamily="18" charset="0"/>
                <a:cs typeface="Times New Roman" pitchFamily="18" charset="0"/>
              </a:rPr>
              <a:t> повторить как-то не удавалось. Всё пошло где-то коряво. Могучий танковый кулак не сумел проломить оборону несокрушимой и легендарной Красной Армии, после чего началось окончательное и бесповоротное отступление тевтонов в западном направлении. Под Курском бойцы Красной Армии на голову разгромили не менее 30 германских дивизий, семь из которых были танковыми. Такие потери в технике германская промышленность восполнить уже не могла.</a:t>
            </a:r>
            <a:endParaRPr lang="ru-RU" sz="1150" dirty="0">
              <a:latin typeface="Times New Roman" pitchFamily="18" charset="0"/>
              <a:cs typeface="Times New Roman" pitchFamily="18" charset="0"/>
            </a:endParaRPr>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11266" name="Picture 2"/>
          <p:cNvPicPr>
            <a:picLocks noChangeAspect="1" noChangeArrowheads="1"/>
          </p:cNvPicPr>
          <p:nvPr/>
        </p:nvPicPr>
        <p:blipFill>
          <a:blip r:embed="rId3" cstate="print"/>
          <a:srcRect/>
          <a:stretch>
            <a:fillRect/>
          </a:stretch>
        </p:blipFill>
        <p:spPr bwMode="auto">
          <a:xfrm>
            <a:off x="1357289" y="0"/>
            <a:ext cx="7786711" cy="3357563"/>
          </a:xfrm>
          <a:prstGeom prst="rect">
            <a:avLst/>
          </a:prstGeom>
          <a:noFill/>
          <a:ln w="9525">
            <a:noFill/>
            <a:miter lim="800000"/>
            <a:headEnd/>
            <a:tailEnd/>
          </a:ln>
          <a:effectLst/>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3000">
              <a:srgbClr val="D4DEFF"/>
            </a:gs>
            <a:gs pos="83000">
              <a:srgbClr val="D4DEFF"/>
            </a:gs>
            <a:gs pos="100000">
              <a:srgbClr val="96AB94">
                <a:alpha val="0"/>
              </a:srgbClr>
            </a:gs>
          </a:gsLst>
          <a:lin ang="48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857232"/>
          </a:xfrm>
        </p:spPr>
        <p:txBody>
          <a:bodyPr>
            <a:normAutofit/>
          </a:bodyPr>
          <a:lstStyle/>
          <a:p>
            <a:r>
              <a:rPr lang="ru-RU" sz="2400" i="1" dirty="0" smtClean="0">
                <a:latin typeface="Times New Roman" pitchFamily="18" charset="0"/>
                <a:cs typeface="Times New Roman" pitchFamily="18" charset="0"/>
              </a:rPr>
              <a:t>Итоги оборонительной фазы сражения</a:t>
            </a:r>
            <a:endParaRPr lang="ru-RU" sz="2400" i="1" dirty="0">
              <a:latin typeface="Times New Roman" pitchFamily="18" charset="0"/>
              <a:cs typeface="Times New Roman" pitchFamily="18" charset="0"/>
            </a:endParaRPr>
          </a:p>
        </p:txBody>
      </p:sp>
      <p:sp>
        <p:nvSpPr>
          <p:cNvPr id="8" name="Содержимое 7"/>
          <p:cNvSpPr>
            <a:spLocks noGrp="1"/>
          </p:cNvSpPr>
          <p:nvPr>
            <p:ph idx="1"/>
          </p:nvPr>
        </p:nvSpPr>
        <p:spPr>
          <a:xfrm>
            <a:off x="0" y="857232"/>
            <a:ext cx="9144000" cy="6000768"/>
          </a:xfrm>
        </p:spPr>
        <p:txBody>
          <a:bodyPr>
            <a:noAutofit/>
          </a:bodyPr>
          <a:lstStyle/>
          <a:p>
            <a:pPr>
              <a:buFont typeface="Wingdings" pitchFamily="2" charset="2"/>
              <a:buChar char="v"/>
            </a:pPr>
            <a:r>
              <a:rPr lang="ru-RU" sz="1400" dirty="0" smtClean="0"/>
              <a:t>        </a:t>
            </a:r>
            <a:r>
              <a:rPr lang="ru-RU" sz="1400" dirty="0" smtClean="0">
                <a:latin typeface="Times New Roman" pitchFamily="18" charset="0"/>
                <a:cs typeface="Times New Roman" pitchFamily="18" charset="0"/>
              </a:rPr>
              <a:t>Центральный фронт, задействованный в сражении на севере дуги, за 5-11 июля 1943 г. понёс потери в 33 897 человек, из них 15 336 — безвозвратные, его противник — 9-я армия </a:t>
            </a:r>
            <a:r>
              <a:rPr lang="ru-RU" sz="1400" dirty="0" err="1" smtClean="0">
                <a:latin typeface="Times New Roman" pitchFamily="18" charset="0"/>
                <a:cs typeface="Times New Roman" pitchFamily="18" charset="0"/>
              </a:rPr>
              <a:t>Моделя</a:t>
            </a:r>
            <a:r>
              <a:rPr lang="ru-RU" sz="1400" dirty="0" smtClean="0">
                <a:latin typeface="Times New Roman" pitchFamily="18" charset="0"/>
                <a:cs typeface="Times New Roman" pitchFamily="18" charset="0"/>
              </a:rPr>
              <a:t> — потеряла за тот же период 20 720 человек, что даёт соотношение потерь в 1,64:1. Воронежский и Степной фронты, участвовавшие в сражении на южном фасе дуги, потеряли за 5-23 июля 1943 г., по современным официальным оценкам, 143 950 человек, из них 54 996 — безвозвратно. В том числе только Воронежский фронт — 73 892 общих потерь. Впрочем, иначе думали начальник штаба Воронежского фронта генерал-лейтенант Иванов и начальник оперативного отдела штаба фронта генерал-майор </a:t>
            </a:r>
            <a:r>
              <a:rPr lang="ru-RU" sz="1400" dirty="0" err="1" smtClean="0">
                <a:latin typeface="Times New Roman" pitchFamily="18" charset="0"/>
                <a:cs typeface="Times New Roman" pitchFamily="18" charset="0"/>
              </a:rPr>
              <a:t>Тетешкин</a:t>
            </a:r>
            <a:r>
              <a:rPr lang="ru-RU" sz="1400" dirty="0" smtClean="0">
                <a:latin typeface="Times New Roman" pitchFamily="18" charset="0"/>
                <a:cs typeface="Times New Roman" pitchFamily="18" charset="0"/>
              </a:rPr>
              <a:t>: потери своего фронта они полагали в 100 932 человека, из них 46 500 — безвозвратными. Если, вопреки советским документам периода войны, считать официальные числа немецкого командования верными, то с учётом немецких потерь на южном фасе в 29 102 человек, соотношение потерь советской и немецкой сторон составляет здесь 4,95:1.</a:t>
            </a:r>
          </a:p>
          <a:p>
            <a:pPr>
              <a:buFont typeface="Wingdings" pitchFamily="2" charset="2"/>
              <a:buChar char="v"/>
            </a:pPr>
            <a:r>
              <a:rPr lang="ru-RU" sz="1400" dirty="0" smtClean="0">
                <a:latin typeface="Times New Roman" pitchFamily="18" charset="0"/>
                <a:cs typeface="Times New Roman" pitchFamily="18" charset="0"/>
              </a:rPr>
              <a:t>        По советским данным только в Курской оборонительной операции с 5 по 23 июля 1943 немцы потеряли 70000 убитыми, 3095 танков и самоходок, 844 полевых орудия, 1392 самолета и свыше 5000 автомашин.</a:t>
            </a:r>
          </a:p>
          <a:p>
            <a:pPr>
              <a:buFont typeface="Wingdings" pitchFamily="2" charset="2"/>
              <a:buChar char="v"/>
            </a:pPr>
            <a:r>
              <a:rPr lang="ru-RU" sz="1400" dirty="0" smtClean="0">
                <a:latin typeface="Times New Roman" pitchFamily="18" charset="0"/>
                <a:cs typeface="Times New Roman" pitchFamily="18" charset="0"/>
              </a:rPr>
              <a:t>        За период с 5 по 12 июля 1943 года Центральным фронтом было израсходовано 1079 вагонов боеприпасов, а Воронежским — 417 вагонов, почти в два с половиной раза меньше.</a:t>
            </a:r>
          </a:p>
          <a:p>
            <a:pPr>
              <a:buFont typeface="Wingdings" pitchFamily="2" charset="2"/>
              <a:buChar char="v"/>
            </a:pPr>
            <a:r>
              <a:rPr lang="ru-RU" sz="1400" dirty="0" smtClean="0">
                <a:latin typeface="Times New Roman" pitchFamily="18" charset="0"/>
                <a:cs typeface="Times New Roman" pitchFamily="18" charset="0"/>
              </a:rPr>
              <a:t>        Причина того, что потери Воронежского фронта столь резко превзошли потери Центрального — в меньшем массировании сил и средств на направлении немецкого удара, позволившем немцам фактически добиться оперативного прорыва на южном фасе Курской дуги. Хотя прорыв и удалось закрыть силами Степного фронта, однако он позволил наступавшим добиться благоприятных тактических условий для своих войск. Следует отметить, что лишь отсутствие однородных самостоятельных танковых соединений не дало немецкому командованию возможность сконцентрировать свои бронетанковые силы на направлении прорыва и развить его в глубину.</a:t>
            </a:r>
          </a:p>
          <a:p>
            <a:pPr>
              <a:buFont typeface="Wingdings" pitchFamily="2" charset="2"/>
              <a:buChar char="v"/>
            </a:pPr>
            <a:r>
              <a:rPr lang="ru-RU" sz="1400" dirty="0" smtClean="0">
                <a:latin typeface="Times New Roman" pitchFamily="18" charset="0"/>
                <a:cs typeface="Times New Roman" pitchFamily="18" charset="0"/>
              </a:rPr>
              <a:t>        По мнению Ивана Баграмяна, сицилийская операция никак не повлияла на Курскую битву, так как немцы перебрасывали силы с запада на восток, поэтому «разгром врага в Курской битве облегчил действия англо-американских войск в Италии».</a:t>
            </a:r>
            <a:endParaRPr lang="ru-RU" sz="1400" dirty="0">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3000">
              <a:srgbClr val="D4DEFF"/>
            </a:gs>
            <a:gs pos="83000">
              <a:srgbClr val="D4DEFF"/>
            </a:gs>
            <a:gs pos="100000">
              <a:srgbClr val="96AB94">
                <a:alpha val="0"/>
              </a:srgbClr>
            </a:gs>
          </a:gsLst>
          <a:lin ang="4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bodyPr>
          <a:lstStyle/>
          <a:p>
            <a:r>
              <a:rPr lang="ru-RU" sz="2800" dirty="0" smtClean="0">
                <a:solidFill>
                  <a:srgbClr val="FF0000"/>
                </a:solidFill>
                <a:latin typeface="Times New Roman" pitchFamily="18" charset="0"/>
                <a:cs typeface="Times New Roman" pitchFamily="18" charset="0"/>
              </a:rPr>
              <a:t>Советские наступательные операции</a:t>
            </a:r>
            <a:r>
              <a:rPr lang="ru-RU" sz="2400" dirty="0" smtClean="0"/>
              <a:t/>
            </a:r>
            <a:br>
              <a:rPr lang="ru-RU" sz="2400" dirty="0" smtClean="0"/>
            </a:br>
            <a:r>
              <a:rPr lang="ru-RU" sz="2400" dirty="0" smtClean="0"/>
              <a:t> </a:t>
            </a:r>
            <a:r>
              <a:rPr lang="ru-RU" sz="2400" i="1" dirty="0" smtClean="0">
                <a:latin typeface="Times New Roman" pitchFamily="18" charset="0"/>
                <a:cs typeface="Times New Roman" pitchFamily="18" charset="0"/>
              </a:rPr>
              <a:t>Орловская наступательная операция</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9144000" cy="5643578"/>
          </a:xfrm>
        </p:spPr>
        <p:txBody>
          <a:bodyPr>
            <a:normAutofit/>
          </a:bodyPr>
          <a:lstStyle/>
          <a:p>
            <a:pPr>
              <a:buNone/>
            </a:pPr>
            <a:r>
              <a:rPr lang="ru-RU" sz="1800" dirty="0" smtClean="0"/>
              <a:t>      </a:t>
            </a:r>
            <a:r>
              <a:rPr lang="ru-RU" sz="1600" dirty="0" smtClean="0">
                <a:latin typeface="Times New Roman" pitchFamily="18" charset="0"/>
                <a:cs typeface="Times New Roman" pitchFamily="18" charset="0"/>
              </a:rPr>
              <a:t>12 июля Западный (командующий генерал-полковник Василий Соколовский) и Брянский (командующий генерал-полковник </a:t>
            </a:r>
            <a:r>
              <a:rPr lang="ru-RU" sz="1600" dirty="0" err="1" smtClean="0">
                <a:latin typeface="Times New Roman" pitchFamily="18" charset="0"/>
                <a:cs typeface="Times New Roman" pitchFamily="18" charset="0"/>
              </a:rPr>
              <a:t>Маркиан</a:t>
            </a:r>
            <a:r>
              <a:rPr lang="ru-RU" sz="1600" dirty="0" smtClean="0">
                <a:latin typeface="Times New Roman" pitchFamily="18" charset="0"/>
                <a:cs typeface="Times New Roman" pitchFamily="18" charset="0"/>
              </a:rPr>
              <a:t> Попов) фронты начали наступление против 2-й танковой и 9-й армий немцев в районе города Орла. К исходу дня 13 июля советские войска прорвали оборону противника. 26 июля немцы оставили Орловский плацдарм и начали отход на оборонительную линию «</a:t>
            </a:r>
            <a:r>
              <a:rPr lang="ru-RU" sz="1600" dirty="0" err="1" smtClean="0">
                <a:latin typeface="Times New Roman" pitchFamily="18" charset="0"/>
                <a:cs typeface="Times New Roman" pitchFamily="18" charset="0"/>
              </a:rPr>
              <a:t>Хаген</a:t>
            </a:r>
            <a:r>
              <a:rPr lang="ru-RU" sz="1600" dirty="0" smtClean="0">
                <a:latin typeface="Times New Roman" pitchFamily="18" charset="0"/>
                <a:cs typeface="Times New Roman" pitchFamily="18" charset="0"/>
              </a:rPr>
              <a:t>» (восточнее Брянска). 5 августа в 05-45 советские войска полностью освободили Орёл. По советским данным в Орловской операции было уничтожено 90.000 гитлеровцев</a:t>
            </a:r>
          </a:p>
          <a:p>
            <a:pPr>
              <a:buNone/>
            </a:pPr>
            <a:r>
              <a:rPr lang="ru-RU" sz="1800" dirty="0" smtClean="0">
                <a:latin typeface="Times New Roman" pitchFamily="18" charset="0"/>
                <a:cs typeface="Times New Roman" pitchFamily="18" charset="0"/>
              </a:rPr>
              <a:t>                                                                </a:t>
            </a:r>
            <a:r>
              <a:rPr lang="vi-VN" sz="1400" i="1" dirty="0" smtClean="0">
                <a:latin typeface="Times New Roman" pitchFamily="18" charset="0"/>
                <a:cs typeface="Times New Roman" pitchFamily="18" charset="0"/>
              </a:rPr>
              <a:t>Василий Данилович Соколовский</a:t>
            </a:r>
            <a:endParaRPr lang="ru-RU" sz="1400" i="1"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400" i="1" dirty="0" smtClean="0">
              <a:latin typeface="Times New Roman" pitchFamily="18" charset="0"/>
              <a:cs typeface="Times New Roman" pitchFamily="18" charset="0"/>
            </a:endParaRPr>
          </a:p>
          <a:p>
            <a:pPr>
              <a:buNone/>
            </a:pPr>
            <a:endParaRPr lang="ru-RU" sz="1400" i="1" dirty="0" smtClean="0">
              <a:latin typeface="Times New Roman" pitchFamily="18" charset="0"/>
              <a:cs typeface="Times New Roman" pitchFamily="18" charset="0"/>
            </a:endParaRPr>
          </a:p>
          <a:p>
            <a:pPr>
              <a:buNone/>
            </a:pPr>
            <a:endParaRPr lang="ru-RU" sz="1400" i="1" dirty="0" smtClean="0">
              <a:latin typeface="Times New Roman" pitchFamily="18" charset="0"/>
              <a:cs typeface="Times New Roman" pitchFamily="18" charset="0"/>
            </a:endParaRPr>
          </a:p>
          <a:p>
            <a:pPr>
              <a:buNone/>
            </a:pPr>
            <a:r>
              <a:rPr lang="ru-RU" sz="1400" i="1" dirty="0" smtClean="0">
                <a:latin typeface="Times New Roman" pitchFamily="18" charset="0"/>
                <a:cs typeface="Times New Roman" pitchFamily="18" charset="0"/>
              </a:rPr>
              <a:t>Немецкие танкист</a:t>
            </a:r>
          </a:p>
          <a:p>
            <a:pPr>
              <a:buNone/>
            </a:pPr>
            <a:r>
              <a:rPr lang="ru-RU" sz="1400" i="1" dirty="0" smtClean="0">
                <a:latin typeface="Times New Roman" pitchFamily="18" charset="0"/>
                <a:cs typeface="Times New Roman" pitchFamily="18" charset="0"/>
              </a:rPr>
              <a:t> в июле-августе 1943 года</a:t>
            </a:r>
          </a:p>
          <a:p>
            <a:pPr>
              <a:buNone/>
            </a:pPr>
            <a:endParaRPr lang="ru-RU" dirty="0"/>
          </a:p>
        </p:txBody>
      </p:sp>
      <p:pic>
        <p:nvPicPr>
          <p:cNvPr id="7" name="Picture 4" descr="C:\Users\Аннушкин\Desktop\.jpg"/>
          <p:cNvPicPr>
            <a:picLocks noChangeAspect="1" noChangeArrowheads="1"/>
          </p:cNvPicPr>
          <p:nvPr/>
        </p:nvPicPr>
        <p:blipFill>
          <a:blip r:embed="rId2" cstate="print"/>
          <a:srcRect/>
          <a:stretch>
            <a:fillRect/>
          </a:stretch>
        </p:blipFill>
        <p:spPr bwMode="auto">
          <a:xfrm>
            <a:off x="2143108" y="4000504"/>
            <a:ext cx="3286148" cy="2643206"/>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6286512" y="2928934"/>
            <a:ext cx="2428892" cy="3786190"/>
          </a:xfrm>
          <a:prstGeom prst="rect">
            <a:avLst/>
          </a:prstGeom>
          <a:noFill/>
          <a:ln w="9525">
            <a:noFill/>
            <a:miter lim="800000"/>
            <a:headEnd/>
            <a:tailEnd/>
          </a:ln>
          <a:effectLst/>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2400" i="1" dirty="0" err="1" smtClean="0">
                <a:latin typeface="Times New Roman" pitchFamily="18" charset="0"/>
                <a:cs typeface="Times New Roman" pitchFamily="18" charset="0"/>
              </a:rPr>
              <a:t>Белгородско-Харьковская</a:t>
            </a:r>
            <a:r>
              <a:rPr lang="ru-RU" sz="2400" i="1" dirty="0" smtClean="0">
                <a:latin typeface="Times New Roman" pitchFamily="18" charset="0"/>
                <a:cs typeface="Times New Roman" pitchFamily="18" charset="0"/>
              </a:rPr>
              <a:t> наступательная операция</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a:xfrm>
            <a:off x="0" y="785794"/>
            <a:ext cx="9144000" cy="6072206"/>
          </a:xfrm>
        </p:spPr>
        <p:txBody>
          <a:bodyPr>
            <a:normAutofit/>
          </a:bodyPr>
          <a:lstStyle/>
          <a:p>
            <a:pPr>
              <a:buNone/>
            </a:pPr>
            <a:r>
              <a:rPr lang="ru-RU" sz="18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 южном фасе контрнаступление силами Воронежского и Степного фронтов началось 3 августа. 5 августа примерно в 18-00 был освобождён Белгород, 7 августа — Богодухов. Развивая наступление, советские войска 11 августа перерезали железную дорогу Харьков-Полтава, 23 августа овладели Харьковом. Контрудары немцев успеха не имели.</a:t>
            </a:r>
          </a:p>
          <a:p>
            <a:pPr>
              <a:buNone/>
            </a:pPr>
            <a:r>
              <a:rPr lang="ru-RU" sz="1600" dirty="0" smtClean="0">
                <a:latin typeface="Times New Roman" pitchFamily="18" charset="0"/>
                <a:cs typeface="Times New Roman" pitchFamily="18" charset="0"/>
              </a:rPr>
              <a:t>      5 августа в Москве был дан первый за всю войну салют — в честь освобождения Орла и Белгорода.</a:t>
            </a:r>
          </a:p>
          <a:p>
            <a:pPr>
              <a:buNone/>
            </a:pP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sp>
        <p:nvSpPr>
          <p:cNvPr id="4" name="Прямоугольник 3"/>
          <p:cNvSpPr/>
          <p:nvPr/>
        </p:nvSpPr>
        <p:spPr>
          <a:xfrm>
            <a:off x="2857488" y="2643182"/>
            <a:ext cx="3429024" cy="4185761"/>
          </a:xfrm>
          <a:prstGeom prst="rect">
            <a:avLst/>
          </a:prstGeom>
        </p:spPr>
        <p:txBody>
          <a:bodyPr wrap="square">
            <a:spAutoFit/>
          </a:bodyPr>
          <a:lstStyle/>
          <a:p>
            <a:r>
              <a:rPr lang="ru-RU" sz="1400" i="1" dirty="0" smtClean="0">
                <a:latin typeface="Times New Roman" pitchFamily="18" charset="0"/>
                <a:cs typeface="Times New Roman" pitchFamily="18" charset="0"/>
              </a:rPr>
              <a:t>Звонница в память о погибших на </a:t>
            </a:r>
            <a:r>
              <a:rPr lang="ru-RU" sz="1400" i="1" dirty="0" err="1" smtClean="0">
                <a:latin typeface="Times New Roman" pitchFamily="18" charset="0"/>
                <a:cs typeface="Times New Roman" pitchFamily="18" charset="0"/>
              </a:rPr>
              <a:t>Прохоровском</a:t>
            </a:r>
            <a:r>
              <a:rPr lang="ru-RU" sz="1400" i="1" dirty="0" smtClean="0">
                <a:latin typeface="Times New Roman" pitchFamily="18" charset="0"/>
                <a:cs typeface="Times New Roman" pitchFamily="18" charset="0"/>
              </a:rPr>
              <a:t> поле</a:t>
            </a: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pPr algn="r"/>
            <a:r>
              <a:rPr lang="ru-RU" sz="1400" i="1" dirty="0" smtClean="0">
                <a:latin typeface="Times New Roman" pitchFamily="18" charset="0"/>
                <a:cs typeface="Times New Roman" pitchFamily="18" charset="0"/>
              </a:rPr>
              <a:t>                 </a:t>
            </a:r>
          </a:p>
          <a:p>
            <a:pPr algn="r"/>
            <a:endParaRPr lang="ru-RU" sz="1400" i="1" dirty="0" smtClean="0">
              <a:latin typeface="Times New Roman" pitchFamily="18" charset="0"/>
              <a:cs typeface="Times New Roman" pitchFamily="18" charset="0"/>
            </a:endParaRPr>
          </a:p>
          <a:p>
            <a:pPr algn="r"/>
            <a:endParaRPr lang="ru-RU" sz="1400" i="1" dirty="0" smtClean="0">
              <a:latin typeface="Times New Roman" pitchFamily="18" charset="0"/>
              <a:cs typeface="Times New Roman" pitchFamily="18" charset="0"/>
            </a:endParaRPr>
          </a:p>
          <a:p>
            <a:pPr algn="r"/>
            <a:r>
              <a:rPr lang="ru-RU" sz="1400" i="1" dirty="0" smtClean="0">
                <a:latin typeface="Times New Roman" pitchFamily="18" charset="0"/>
                <a:cs typeface="Times New Roman" pitchFamily="18" charset="0"/>
              </a:rPr>
              <a:t>Собор в память о погибших на       </a:t>
            </a:r>
            <a:r>
              <a:rPr lang="ru-RU" sz="1400" i="1" dirty="0" err="1" smtClean="0">
                <a:latin typeface="Times New Roman" pitchFamily="18" charset="0"/>
                <a:cs typeface="Times New Roman" pitchFamily="18" charset="0"/>
              </a:rPr>
              <a:t>Прохоровском</a:t>
            </a:r>
            <a:r>
              <a:rPr lang="ru-RU" sz="1400" i="1" dirty="0" smtClean="0">
                <a:latin typeface="Times New Roman" pitchFamily="18" charset="0"/>
                <a:cs typeface="Times New Roman" pitchFamily="18" charset="0"/>
              </a:rPr>
              <a:t> поле</a:t>
            </a:r>
            <a:endParaRPr lang="ru-RU" sz="1400" i="1" dirty="0">
              <a:latin typeface="Times New Roman" pitchFamily="18" charset="0"/>
              <a:cs typeface="Times New Roman" pitchFamily="18" charset="0"/>
            </a:endParaRPr>
          </a:p>
        </p:txBody>
      </p:sp>
      <p:pic>
        <p:nvPicPr>
          <p:cNvPr id="6" name="Picture 2" descr="C:\Users\Аннушкин\Desktop\220px-ProkhorovkaMonument.jpg"/>
          <p:cNvPicPr>
            <a:picLocks noChangeAspect="1" noChangeArrowheads="1"/>
          </p:cNvPicPr>
          <p:nvPr/>
        </p:nvPicPr>
        <p:blipFill>
          <a:blip r:embed="rId2" cstate="print"/>
          <a:srcRect/>
          <a:stretch>
            <a:fillRect/>
          </a:stretch>
        </p:blipFill>
        <p:spPr bwMode="auto">
          <a:xfrm>
            <a:off x="285720" y="2643182"/>
            <a:ext cx="2500330" cy="4000528"/>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6286512" y="2428868"/>
            <a:ext cx="2571768" cy="4286280"/>
          </a:xfrm>
          <a:prstGeom prst="rect">
            <a:avLst/>
          </a:prstGeom>
          <a:noFill/>
          <a:ln w="9525">
            <a:noFill/>
            <a:miter lim="800000"/>
            <a:headEnd/>
            <a:tailEnd/>
          </a:ln>
          <a:effectLst/>
        </p:spPr>
      </p:pic>
      <p:sp>
        <p:nvSpPr>
          <p:cNvPr id="7" name="Стрелка влево 6">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Стрелка вправо 7">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rgbClr val="9CB86E"/>
            </a:gs>
            <a:gs pos="100000">
              <a:srgbClr val="156B13">
                <a:alpha val="0"/>
              </a:srgbClr>
            </a:gs>
          </a:gsLst>
          <a:lin ang="3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a:bodyPr>
          <a:lstStyle/>
          <a:p>
            <a:r>
              <a:rPr lang="ru-RU" sz="2400" i="1" dirty="0" smtClean="0">
                <a:latin typeface="Times New Roman" pitchFamily="18" charset="0"/>
                <a:cs typeface="Times New Roman" pitchFamily="18" charset="0"/>
              </a:rPr>
              <a:t>Итоги Курской битвы</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8715436" cy="5357850"/>
          </a:xfrm>
        </p:spPr>
        <p:txBody>
          <a:bodyPr>
            <a:normAutofit fontScale="62500" lnSpcReduction="20000"/>
          </a:bodyPr>
          <a:lstStyle/>
          <a:p>
            <a:r>
              <a:rPr lang="ru-RU" dirty="0" smtClean="0">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   Победа под Курском ознаменовала переход стратегической инициативы к Красной Армии. К моменту стабилизации фронта советские войска вышли на исходные позиции для наступления на Днепр</a:t>
            </a:r>
          </a:p>
          <a:p>
            <a:r>
              <a:rPr lang="ru-RU" dirty="0" smtClean="0">
                <a:solidFill>
                  <a:schemeClr val="tx2">
                    <a:lumMod val="50000"/>
                  </a:schemeClr>
                </a:solidFill>
                <a:latin typeface="Times New Roman" pitchFamily="18" charset="0"/>
                <a:cs typeface="Times New Roman" pitchFamily="18" charset="0"/>
              </a:rPr>
              <a:t>      После окончания сражения на Курской дуге германское командование утратило возможность проводить стратегические наступательные операции. Локальные массированные наступления, такие как «Вахта на Рейне» или операция на Балатоне, также успеха не имели.</a:t>
            </a:r>
          </a:p>
          <a:p>
            <a:r>
              <a:rPr lang="ru-RU" dirty="0" smtClean="0">
                <a:solidFill>
                  <a:schemeClr val="tx2">
                    <a:lumMod val="50000"/>
                  </a:schemeClr>
                </a:solidFill>
                <a:latin typeface="Times New Roman" pitchFamily="18" charset="0"/>
                <a:cs typeface="Times New Roman" pitchFamily="18" charset="0"/>
              </a:rPr>
              <a:t>      Потери сторон в битве остаются неясными. Так, советские историки, в том числе и академик АН СССР А. М. Самсонов, говорят о более чем 500 тыс. убитых, раненых и пленных, 1500 танков и свыше 3700 самолётов.</a:t>
            </a:r>
          </a:p>
          <a:p>
            <a:r>
              <a:rPr lang="ru-RU" dirty="0" smtClean="0">
                <a:solidFill>
                  <a:schemeClr val="tx2">
                    <a:lumMod val="50000"/>
                  </a:schemeClr>
                </a:solidFill>
                <a:latin typeface="Times New Roman" pitchFamily="18" charset="0"/>
                <a:cs typeface="Times New Roman" pitchFamily="18" charset="0"/>
              </a:rPr>
              <a:t>      Итого общих потерь войск противника, принимавших участие в наступлении на Курский выступ, за весь период 01-31.7.43.: 83545.</a:t>
            </a:r>
          </a:p>
          <a:p>
            <a:r>
              <a:rPr lang="ru-RU" dirty="0" smtClean="0">
                <a:solidFill>
                  <a:schemeClr val="tx2">
                    <a:lumMod val="50000"/>
                  </a:schemeClr>
                </a:solidFill>
                <a:latin typeface="Times New Roman" pitchFamily="18" charset="0"/>
                <a:cs typeface="Times New Roman" pitchFamily="18" charset="0"/>
              </a:rPr>
              <a:t>      По данным немецкого историка </a:t>
            </a:r>
            <a:r>
              <a:rPr lang="ru-RU" dirty="0" err="1" smtClean="0">
                <a:solidFill>
                  <a:schemeClr val="tx2">
                    <a:lumMod val="50000"/>
                  </a:schemeClr>
                </a:solidFill>
                <a:latin typeface="Times New Roman" pitchFamily="18" charset="0"/>
                <a:cs typeface="Times New Roman" pitchFamily="18" charset="0"/>
              </a:rPr>
              <a:t>Рюдигера</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Оверманса</a:t>
            </a:r>
            <a:r>
              <a:rPr lang="ru-RU" dirty="0" smtClean="0">
                <a:solidFill>
                  <a:schemeClr val="tx2">
                    <a:lumMod val="50000"/>
                  </a:schemeClr>
                </a:solidFill>
                <a:latin typeface="Times New Roman" pitchFamily="18" charset="0"/>
                <a:cs typeface="Times New Roman" pitchFamily="18" charset="0"/>
              </a:rPr>
              <a:t>, за июль и август 1943 г. немцы потеряли 130 тыс. 429 человек убитыми. Однако, по советским данным, с 5 июля по 5 сентября 1943 было истреблено 420 тыс. гитлеровцев, и 38600 взято в плен.</a:t>
            </a:r>
          </a:p>
          <a:p>
            <a:r>
              <a:rPr lang="ru-RU" dirty="0" smtClean="0">
                <a:solidFill>
                  <a:schemeClr val="tx2">
                    <a:lumMod val="50000"/>
                  </a:schemeClr>
                </a:solidFill>
                <a:latin typeface="Times New Roman" pitchFamily="18" charset="0"/>
                <a:cs typeface="Times New Roman" pitchFamily="18" charset="0"/>
              </a:rPr>
              <a:t>      Кроме того, по немецким документам, на всём Восточном фронте люфтваффе потеряли за июль-август 1943 г. 1696 самолётов.</a:t>
            </a:r>
            <a:endParaRPr lang="ru-RU" dirty="0">
              <a:solidFill>
                <a:schemeClr val="tx2">
                  <a:lumMod val="50000"/>
                </a:schemeClr>
              </a:solidFill>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alpha val="0"/>
              </a:srgbClr>
            </a:gs>
          </a:gsLst>
          <a:lin ang="2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i="1" dirty="0" smtClean="0">
                <a:solidFill>
                  <a:srgbClr val="FF0000"/>
                </a:solidFill>
                <a:latin typeface="Times New Roman" pitchFamily="18" charset="0"/>
                <a:cs typeface="Times New Roman" pitchFamily="18" charset="0"/>
              </a:rPr>
              <a:t>Укрепление антигитлеровской коалиции. Тегеранская конференция</a:t>
            </a:r>
            <a:endParaRPr lang="ru-RU"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285860"/>
            <a:ext cx="9144000" cy="5572140"/>
          </a:xfrm>
        </p:spPr>
        <p:txBody>
          <a:bodyPr>
            <a:normAutofit/>
          </a:bodyPr>
          <a:lstStyle/>
          <a:p>
            <a:pPr>
              <a:buFont typeface="Wingdings" pitchFamily="2" charset="2"/>
              <a:buChar char="v"/>
            </a:pPr>
            <a:r>
              <a:rPr lang="ru-RU" sz="1550" dirty="0" smtClean="0">
                <a:latin typeface="Times New Roman" pitchFamily="18" charset="0"/>
                <a:cs typeface="Times New Roman" pitchFamily="18" charset="0"/>
              </a:rPr>
              <a:t>А</a:t>
            </a:r>
            <a:r>
              <a:rPr lang="ru-RU" sz="1550" dirty="0" smtClean="0">
                <a:solidFill>
                  <a:schemeClr val="bg2">
                    <a:lumMod val="10000"/>
                  </a:schemeClr>
                </a:solidFill>
                <a:latin typeface="Times New Roman" pitchFamily="18" charset="0"/>
                <a:cs typeface="Times New Roman" pitchFamily="18" charset="0"/>
              </a:rPr>
              <a:t>нтигитлеровская коалиция – начало – 14 августа 1941 г. – подписание президентом США Ф. Рузвельтом и премьер-министром Великобритании У. Черчиллем Атлантической хартии. К ней присоединились в сентябре 1941 г. 10 государств, в том числе СССР.</a:t>
            </a:r>
          </a:p>
          <a:p>
            <a:pPr>
              <a:buFont typeface="Wingdings" pitchFamily="2" charset="2"/>
              <a:buChar char="v"/>
            </a:pPr>
            <a:endParaRPr lang="ru-RU" sz="155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ru-RU" sz="1550" dirty="0" smtClean="0">
                <a:solidFill>
                  <a:schemeClr val="bg2">
                    <a:lumMod val="10000"/>
                  </a:schemeClr>
                </a:solidFill>
                <a:latin typeface="Times New Roman" pitchFamily="18" charset="0"/>
                <a:cs typeface="Times New Roman" pitchFamily="18" charset="0"/>
              </a:rPr>
              <a:t>1 января 1942 г. – 26 государств подписали Декларацию Объединенных Наций, определили пути сотрудничества в борьбе против Германии: подписан протокол о поставках в СССР вооружения и военных материалов в обмен на Советское сырье (в рамках ленд-лиза поставки составили около 4% от производства СССР за 1941 – 1945 гг., по автомобилям – 70%, танкам – 12%, авиации – 29%).</a:t>
            </a:r>
          </a:p>
          <a:p>
            <a:pPr>
              <a:buFont typeface="Wingdings" pitchFamily="2" charset="2"/>
              <a:buChar char="v"/>
            </a:pPr>
            <a:endParaRPr lang="ru-RU" sz="155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ru-RU" sz="1550" dirty="0" smtClean="0">
                <a:solidFill>
                  <a:schemeClr val="bg2">
                    <a:lumMod val="10000"/>
                  </a:schemeClr>
                </a:solidFill>
                <a:latin typeface="Times New Roman" pitchFamily="18" charset="0"/>
                <a:cs typeface="Times New Roman" pitchFamily="18" charset="0"/>
              </a:rPr>
              <a:t>Тегеранская конференция глав правительств СССР, США, Англии – И.В. Сталин, Ф. Рузвельт, У. Черчилль – 28 ноября – 1 декабря 1943 г. Приняла Декларацию о совместных действиях в войне против Германии и послевоенном сотрудничестве трех держав. Речь шла о послевоенном устройстве Германии, но в силу расхождений во взгляде на различные аспекты германского вопроса, не было принято конкретного постановления о судьбе этой страны.</a:t>
            </a:r>
          </a:p>
          <a:p>
            <a:pPr>
              <a:buFont typeface="Wingdings" pitchFamily="2" charset="2"/>
              <a:buChar char="v"/>
            </a:pPr>
            <a:endParaRPr lang="ru-RU" sz="1550" dirty="0" smtClean="0">
              <a:solidFill>
                <a:schemeClr val="bg2">
                  <a:lumMod val="10000"/>
                </a:schemeClr>
              </a:solidFill>
              <a:latin typeface="Times New Roman" pitchFamily="18" charset="0"/>
              <a:cs typeface="Times New Roman" pitchFamily="18" charset="0"/>
            </a:endParaRPr>
          </a:p>
          <a:p>
            <a:pPr>
              <a:buFont typeface="Wingdings" pitchFamily="2" charset="2"/>
              <a:buChar char="v"/>
            </a:pPr>
            <a:r>
              <a:rPr lang="ru-RU" sz="1550" dirty="0" smtClean="0">
                <a:solidFill>
                  <a:schemeClr val="bg2">
                    <a:lumMod val="10000"/>
                  </a:schemeClr>
                </a:solidFill>
                <a:latin typeface="Times New Roman" pitchFamily="18" charset="0"/>
                <a:cs typeface="Times New Roman" pitchFamily="18" charset="0"/>
              </a:rPr>
              <a:t>Договорились о приблизительных послевоенных границах Польши; об открытии второго фронта в Европе в мае 1944 г.; обсуждали вопрос о восстановлении независимости Австрии, о наказании немецких военных преступников; о согласии СССР вступить в войну против Японии после капитуляции Германии.</a:t>
            </a:r>
          </a:p>
          <a:p>
            <a:pPr>
              <a:buFont typeface="Wingdings" pitchFamily="2" charset="2"/>
              <a:buChar char="v"/>
            </a:pPr>
            <a:r>
              <a:rPr lang="ru-RU" sz="1550" dirty="0" smtClean="0">
                <a:solidFill>
                  <a:schemeClr val="bg2">
                    <a:lumMod val="10000"/>
                  </a:schemeClr>
                </a:solidFill>
                <a:latin typeface="Times New Roman" pitchFamily="18" charset="0"/>
                <a:cs typeface="Times New Roman" pitchFamily="18" charset="0"/>
              </a:rPr>
              <a:t> Конференция продемонстрировала единство государств Большой тройки в борьбе с Германией и ее союзниками.</a:t>
            </a:r>
            <a:endParaRPr lang="ru-RU" sz="1550" dirty="0">
              <a:solidFill>
                <a:schemeClr val="bg2">
                  <a:lumMod val="10000"/>
                </a:schemeClr>
              </a:solidFill>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alpha val="0"/>
              </a:srgbClr>
            </a:gs>
          </a:gsLst>
          <a:lin ang="2400000" scaled="0"/>
        </a:gradFill>
        <a:effectLst/>
      </p:bgPr>
    </p:bg>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357167"/>
            <a:ext cx="4040188" cy="1214446"/>
          </a:xfrm>
        </p:spPr>
        <p:txBody>
          <a:bodyPr>
            <a:noAutofit/>
          </a:bodyPr>
          <a:lstStyle/>
          <a:p>
            <a:pPr algn="ctr"/>
            <a:r>
              <a:rPr lang="ru-RU" sz="1600" b="0" dirty="0" smtClean="0">
                <a:latin typeface="Times New Roman" pitchFamily="18" charset="0"/>
                <a:cs typeface="Times New Roman" pitchFamily="18" charset="0"/>
              </a:rPr>
              <a:t>«Большая Тройка»: Иосиф Сталин, Франклин Рузвельт и Уинстон Черчилль встречаются на Тегеранской Конференции, чтобы обсудить Театр военных действий в Европе в 1943 году</a:t>
            </a:r>
            <a:endParaRPr lang="ru-RU" sz="1600" b="0" dirty="0">
              <a:latin typeface="Times New Roman" pitchFamily="18" charset="0"/>
              <a:cs typeface="Times New Roman" pitchFamily="18" charset="0"/>
            </a:endParaRPr>
          </a:p>
        </p:txBody>
      </p:sp>
      <p:sp>
        <p:nvSpPr>
          <p:cNvPr id="7" name="Текст 6"/>
          <p:cNvSpPr>
            <a:spLocks noGrp="1"/>
          </p:cNvSpPr>
          <p:nvPr>
            <p:ph type="body" sz="quarter" idx="3"/>
          </p:nvPr>
        </p:nvSpPr>
        <p:spPr>
          <a:xfrm>
            <a:off x="4714876" y="1785926"/>
            <a:ext cx="4041775" cy="1036631"/>
          </a:xfrm>
        </p:spPr>
        <p:txBody>
          <a:bodyPr>
            <a:normAutofit/>
          </a:bodyPr>
          <a:lstStyle/>
          <a:p>
            <a:pPr algn="ctr"/>
            <a:r>
              <a:rPr lang="ru-RU" sz="1600" b="0" dirty="0" smtClean="0">
                <a:latin typeface="Times New Roman" pitchFamily="18" charset="0"/>
                <a:cs typeface="Times New Roman" pitchFamily="18" charset="0"/>
              </a:rPr>
              <a:t>Монумент в честь содружества стран Антигитлеровской коалиции в Мурманске</a:t>
            </a:r>
            <a:endParaRPr lang="ru-RU" sz="1600" b="0" dirty="0">
              <a:latin typeface="Times New Roman" pitchFamily="18" charset="0"/>
              <a:cs typeface="Times New Roman" pitchFamily="18" charset="0"/>
            </a:endParaRPr>
          </a:p>
        </p:txBody>
      </p:sp>
      <p:pic>
        <p:nvPicPr>
          <p:cNvPr id="2052" name="Picture 4"/>
          <p:cNvPicPr>
            <a:picLocks noGrp="1" noChangeAspect="1" noChangeArrowheads="1"/>
          </p:cNvPicPr>
          <p:nvPr>
            <p:ph sz="quarter" idx="4"/>
          </p:nvPr>
        </p:nvPicPr>
        <p:blipFill>
          <a:blip r:embed="rId2" cstate="print"/>
          <a:srcRect/>
          <a:stretch>
            <a:fillRect/>
          </a:stretch>
        </p:blipFill>
        <p:spPr bwMode="auto">
          <a:xfrm>
            <a:off x="4429124" y="3071810"/>
            <a:ext cx="4357718" cy="3286148"/>
          </a:xfrm>
          <a:prstGeom prst="rect">
            <a:avLst/>
          </a:prstGeom>
          <a:noFill/>
          <a:ln w="9525">
            <a:noFill/>
            <a:miter lim="800000"/>
            <a:headEnd/>
            <a:tailEnd/>
          </a:ln>
          <a:effectLst/>
        </p:spPr>
      </p:pic>
      <p:pic>
        <p:nvPicPr>
          <p:cNvPr id="2053" name="Picture 5"/>
          <p:cNvPicPr>
            <a:picLocks noGrp="1" noChangeAspect="1" noChangeArrowheads="1"/>
          </p:cNvPicPr>
          <p:nvPr>
            <p:ph sz="half" idx="2"/>
          </p:nvPr>
        </p:nvPicPr>
        <p:blipFill>
          <a:blip r:embed="rId3" cstate="print"/>
          <a:srcRect/>
          <a:stretch>
            <a:fillRect/>
          </a:stretch>
        </p:blipFill>
        <p:spPr bwMode="auto">
          <a:xfrm>
            <a:off x="428596" y="1643050"/>
            <a:ext cx="4286280" cy="3500462"/>
          </a:xfrm>
          <a:prstGeom prst="rect">
            <a:avLst/>
          </a:prstGeom>
          <a:noFill/>
          <a:ln w="9525">
            <a:noFill/>
            <a:miter lim="800000"/>
            <a:headEnd/>
            <a:tailEnd/>
          </a:ln>
          <a:effectLst/>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chemeClr val="accent3">
                <a:lumMod val="75000"/>
                <a:alpha val="31000"/>
              </a:schemeClr>
            </a:gs>
          </a:gsLst>
          <a:lin ang="4800000" scaled="0"/>
        </a:gradFill>
        <a:effectLst/>
      </p:bgPr>
    </p:bg>
    <p:spTree>
      <p:nvGrpSpPr>
        <p:cNvPr id="1" name=""/>
        <p:cNvGrpSpPr/>
        <p:nvPr/>
      </p:nvGrpSpPr>
      <p:grpSpPr>
        <a:xfrm>
          <a:off x="0" y="0"/>
          <a:ext cx="0" cy="0"/>
          <a:chOff x="0" y="0"/>
          <a:chExt cx="0" cy="0"/>
        </a:xfrm>
      </p:grpSpPr>
      <p:sp>
        <p:nvSpPr>
          <p:cNvPr id="6" name="Стрелка вниз 5"/>
          <p:cNvSpPr/>
          <p:nvPr/>
        </p:nvSpPr>
        <p:spPr>
          <a:xfrm>
            <a:off x="2500298" y="25717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429388" y="25717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714480" y="1071546"/>
            <a:ext cx="5786478" cy="135732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800" dirty="0" smtClean="0">
                <a:solidFill>
                  <a:schemeClr val="bg1"/>
                </a:solidFill>
                <a:latin typeface="Times New Roman" pitchFamily="18" charset="0"/>
                <a:cs typeface="Times New Roman" pitchFamily="18" charset="0"/>
              </a:rPr>
              <a:t>Этапы Сталинградской битвы</a:t>
            </a:r>
            <a:endParaRPr lang="ru-RU" sz="2800" dirty="0">
              <a:solidFill>
                <a:schemeClr val="bg1"/>
              </a:solidFill>
              <a:latin typeface="Times New Roman" pitchFamily="18" charset="0"/>
              <a:cs typeface="Times New Roman" pitchFamily="18" charset="0"/>
            </a:endParaRPr>
          </a:p>
        </p:txBody>
      </p:sp>
      <p:sp>
        <p:nvSpPr>
          <p:cNvPr id="9" name="Овал 8"/>
          <p:cNvSpPr/>
          <p:nvPr/>
        </p:nvSpPr>
        <p:spPr>
          <a:xfrm>
            <a:off x="785786" y="3643314"/>
            <a:ext cx="378621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itchFamily="18" charset="0"/>
                <a:cs typeface="Times New Roman" pitchFamily="18" charset="0"/>
              </a:rPr>
              <a:t>Оборонительный этап</a:t>
            </a:r>
          </a:p>
          <a:p>
            <a:pPr algn="ctr"/>
            <a:r>
              <a:rPr lang="ru-RU" dirty="0" smtClean="0">
                <a:latin typeface="Times New Roman" pitchFamily="18" charset="0"/>
                <a:cs typeface="Times New Roman" pitchFamily="18" charset="0"/>
              </a:rPr>
              <a:t>(17 июля – 18 ноября 1942)</a:t>
            </a:r>
            <a:endParaRPr lang="ru-RU" dirty="0">
              <a:latin typeface="Times New Roman" pitchFamily="18" charset="0"/>
              <a:cs typeface="Times New Roman" pitchFamily="18" charset="0"/>
            </a:endParaRPr>
          </a:p>
        </p:txBody>
      </p:sp>
      <p:sp>
        <p:nvSpPr>
          <p:cNvPr id="10" name="Содержимое 9"/>
          <p:cNvSpPr>
            <a:spLocks noGrp="1"/>
          </p:cNvSpPr>
          <p:nvPr>
            <p:ph idx="1"/>
          </p:nvPr>
        </p:nvSpPr>
        <p:spPr>
          <a:xfrm>
            <a:off x="5000628" y="3643313"/>
            <a:ext cx="3714776" cy="12858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lnSpcReduction="10000"/>
          </a:bodyPr>
          <a:lstStyle/>
          <a:p>
            <a:pPr>
              <a:buNone/>
            </a:pPr>
            <a:r>
              <a:rPr lang="ru-RU" sz="1800" dirty="0" smtClean="0">
                <a:latin typeface="Times New Roman" pitchFamily="18" charset="0"/>
                <a:cs typeface="Times New Roman" pitchFamily="18" charset="0"/>
              </a:rPr>
              <a:t>Наступательный этап (19 ноября 1942 – 2 февраля 1943)</a:t>
            </a:r>
            <a:endParaRPr lang="ru-RU" sz="1800" dirty="0">
              <a:latin typeface="Times New Roman" pitchFamily="18" charset="0"/>
              <a:cs typeface="Times New Roman" pitchFamily="18" charset="0"/>
            </a:endParaRPr>
          </a:p>
        </p:txBody>
      </p:sp>
      <p:sp>
        <p:nvSpPr>
          <p:cNvPr id="11" name="Стрелка влево 10">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Стрелка вправо 11">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alpha val="0"/>
              </a:srgbClr>
            </a:gs>
          </a:gsLst>
          <a:lin ang="6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2400" i="1" dirty="0" smtClean="0">
                <a:solidFill>
                  <a:srgbClr val="FF0000"/>
                </a:solidFill>
                <a:latin typeface="Times New Roman" pitchFamily="18" charset="0"/>
                <a:cs typeface="Times New Roman" pitchFamily="18" charset="0"/>
              </a:rPr>
              <a:t>Советский тыл в годы войны</a:t>
            </a:r>
            <a:endParaRPr lang="ru-RU" sz="2400"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285860"/>
            <a:ext cx="8229600" cy="4811715"/>
          </a:xfrm>
        </p:spPr>
        <p:txBody>
          <a:bodyPr>
            <a:normAutofit fontScale="62500" lnSpcReduction="20000"/>
          </a:bodyPr>
          <a:lstStyle/>
          <a:p>
            <a:pPr>
              <a:buFont typeface="Wingdings" pitchFamily="2" charset="2"/>
              <a:buChar char="ü"/>
            </a:pPr>
            <a:r>
              <a:rPr lang="ru-RU" dirty="0" smtClean="0">
                <a:solidFill>
                  <a:schemeClr val="bg2">
                    <a:lumMod val="10000"/>
                  </a:schemeClr>
                </a:solidFill>
                <a:latin typeface="Times New Roman" pitchFamily="18" charset="0"/>
                <a:cs typeface="Times New Roman" pitchFamily="18" charset="0"/>
              </a:rPr>
              <a:t>Перевод экономики на военные рельсы: интенсификация труда, увеличение продолжительности рабочего дня, сверхурочные работы; перемещение промышленных предприятий на восток страны; введение политотделов в МТС и совхозах, увеличение числа трудодней для колхозников.</a:t>
            </a:r>
          </a:p>
          <a:p>
            <a:pPr>
              <a:buFont typeface="Wingdings" pitchFamily="2" charset="2"/>
              <a:buChar char="ü"/>
            </a:pPr>
            <a:endParaRPr lang="ru-RU" dirty="0" smtClean="0">
              <a:solidFill>
                <a:schemeClr val="bg2">
                  <a:lumMod val="10000"/>
                </a:schemeClr>
              </a:solidFill>
              <a:latin typeface="Times New Roman" pitchFamily="18" charset="0"/>
              <a:cs typeface="Times New Roman" pitchFamily="18" charset="0"/>
            </a:endParaRPr>
          </a:p>
          <a:p>
            <a:pPr>
              <a:buFont typeface="Wingdings" pitchFamily="2" charset="2"/>
              <a:buChar char="ü"/>
            </a:pPr>
            <a:r>
              <a:rPr lang="ru-RU" dirty="0" smtClean="0">
                <a:solidFill>
                  <a:schemeClr val="bg2">
                    <a:lumMod val="10000"/>
                  </a:schemeClr>
                </a:solidFill>
                <a:latin typeface="Times New Roman" pitchFamily="18" charset="0"/>
                <a:cs typeface="Times New Roman" pitchFamily="18" charset="0"/>
              </a:rPr>
              <a:t>Трудовой подвиг советского народа: Социалистическое соревнование; движение за овладение смежными специальностями; добровольные пожертвования в фонд обороны страны в виде части зарплаты, продовольствия, драгоценностей, одежды.</a:t>
            </a:r>
          </a:p>
          <a:p>
            <a:pPr>
              <a:buFont typeface="Wingdings" pitchFamily="2" charset="2"/>
              <a:buChar char="ü"/>
            </a:pPr>
            <a:endParaRPr lang="ru-RU" dirty="0" smtClean="0">
              <a:solidFill>
                <a:schemeClr val="bg2">
                  <a:lumMod val="10000"/>
                </a:schemeClr>
              </a:solidFill>
              <a:latin typeface="Times New Roman" pitchFamily="18" charset="0"/>
              <a:cs typeface="Times New Roman" pitchFamily="18" charset="0"/>
            </a:endParaRPr>
          </a:p>
          <a:p>
            <a:pPr>
              <a:buFont typeface="Wingdings" pitchFamily="2" charset="2"/>
              <a:buChar char="ü"/>
            </a:pPr>
            <a:r>
              <a:rPr lang="ru-RU" dirty="0" smtClean="0">
                <a:solidFill>
                  <a:schemeClr val="bg2">
                    <a:lumMod val="10000"/>
                  </a:schemeClr>
                </a:solidFill>
                <a:latin typeface="Times New Roman" pitchFamily="18" charset="0"/>
                <a:cs typeface="Times New Roman" pitchFamily="18" charset="0"/>
              </a:rPr>
              <a:t>Примеры трудового героизма трудящихся Беларуси.</a:t>
            </a:r>
          </a:p>
          <a:p>
            <a:pPr>
              <a:buFont typeface="Wingdings" pitchFamily="2" charset="2"/>
              <a:buChar char="ü"/>
            </a:pPr>
            <a:endParaRPr lang="ru-RU" dirty="0" smtClean="0">
              <a:solidFill>
                <a:schemeClr val="bg2">
                  <a:lumMod val="10000"/>
                </a:schemeClr>
              </a:solidFill>
              <a:latin typeface="Times New Roman" pitchFamily="18" charset="0"/>
              <a:cs typeface="Times New Roman" pitchFamily="18" charset="0"/>
            </a:endParaRPr>
          </a:p>
          <a:p>
            <a:pPr>
              <a:buFont typeface="Wingdings" pitchFamily="2" charset="2"/>
              <a:buChar char="ü"/>
            </a:pPr>
            <a:r>
              <a:rPr lang="ru-RU" dirty="0" smtClean="0">
                <a:solidFill>
                  <a:schemeClr val="bg2">
                    <a:lumMod val="10000"/>
                  </a:schemeClr>
                </a:solidFill>
                <a:latin typeface="Times New Roman" pitchFamily="18" charset="0"/>
                <a:cs typeface="Times New Roman" pitchFamily="18" charset="0"/>
              </a:rPr>
              <a:t>Перестройка экономики СССР на нужды войны, мобилизация всех материальных и трудовых ресурсов, самоотверженный труд людей позволили обеспечить Красную Армию всем необходимым для успешного окончания войны.</a:t>
            </a:r>
            <a:endParaRPr lang="ru-RU" dirty="0">
              <a:solidFill>
                <a:schemeClr val="bg2">
                  <a:lumMod val="10000"/>
                </a:schemeClr>
              </a:solidFill>
              <a:latin typeface="Times New Roman" pitchFamily="18" charset="0"/>
              <a:cs typeface="Times New Roman" pitchFamily="18" charset="0"/>
            </a:endParaRPr>
          </a:p>
        </p:txBody>
      </p:sp>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Улыбающееся лицо 5">
            <a:hlinkClick r:id="" action="ppaction://hlinkshowjump?jump=endshow"/>
            <a:hlinkHover r:id="" action="ppaction://hlinkshowjump?jump=endshow"/>
          </p:cNvPr>
          <p:cNvSpPr/>
          <p:nvPr/>
        </p:nvSpPr>
        <p:spPr>
          <a:xfrm>
            <a:off x="8604448" y="6381328"/>
            <a:ext cx="432048" cy="404664"/>
          </a:xfrm>
          <a:prstGeom prst="smileyFac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25400" ty="0" sx="94000" sy="97000" flip="x"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itchFamily="18" charset="0"/>
                <a:cs typeface="Shruti" pitchFamily="34" charset="0"/>
              </a:rPr>
              <a:t>Боевые действия с 7 мая по 23 июля 1942 года</a:t>
            </a:r>
            <a:endParaRPr lang="ru-RU" sz="2400" dirty="0">
              <a:latin typeface="Times New Roman" pitchFamily="18" charset="0"/>
              <a:cs typeface="Shruti" pitchFamily="34" charset="0"/>
            </a:endParaRPr>
          </a:p>
        </p:txBody>
      </p:sp>
      <p:pic>
        <p:nvPicPr>
          <p:cNvPr id="4" name="Содержимое 3" descr="788px-Ww2_map22_May7_July_1942.jpg"/>
          <p:cNvPicPr>
            <a:picLocks noGrp="1" noChangeAspect="1"/>
          </p:cNvPicPr>
          <p:nvPr>
            <p:ph idx="1"/>
          </p:nvPr>
        </p:nvPicPr>
        <p:blipFill>
          <a:blip r:embed="rId3" cstate="print"/>
          <a:stretch>
            <a:fillRect/>
          </a:stretch>
        </p:blipFill>
        <p:spPr>
          <a:xfrm>
            <a:off x="714348" y="1214423"/>
            <a:ext cx="7786742" cy="5357850"/>
          </a:xfrm>
        </p:spPr>
      </p:pic>
      <p:sp>
        <p:nvSpPr>
          <p:cNvPr id="5" name="Стрелка влево 4">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Стрелка вправо 5">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64999">
              <a:srgbClr val="F0EBD5"/>
            </a:gs>
            <a:gs pos="82000">
              <a:srgbClr val="D1C39F"/>
            </a:gs>
          </a:gsLst>
          <a:lin ang="168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500042"/>
            <a:ext cx="9144000" cy="1357322"/>
          </a:xfrm>
        </p:spPr>
        <p:txBody>
          <a:bodyPr>
            <a:normAutofit fontScale="90000"/>
          </a:bodyPr>
          <a:lstStyle/>
          <a:p>
            <a:pPr algn="l"/>
            <a:r>
              <a:rPr lang="ru-RU" sz="1800" dirty="0" smtClean="0">
                <a:latin typeface="Times New Roman" pitchFamily="18" charset="0"/>
                <a:cs typeface="Times New Roman" pitchFamily="18" charset="0"/>
              </a:rPr>
              <a:t>12 июля был создан Сталинградский фронт (командующий — С. К. Тимошенко, с 23 июля — В. Н. </a:t>
            </a:r>
            <a:r>
              <a:rPr lang="ru-RU" sz="1800" dirty="0" err="1" smtClean="0">
                <a:latin typeface="Times New Roman" pitchFamily="18" charset="0"/>
                <a:cs typeface="Times New Roman" pitchFamily="18" charset="0"/>
              </a:rPr>
              <a:t>Гордов</a:t>
            </a:r>
            <a:r>
              <a:rPr lang="ru-RU" sz="1800" dirty="0" smtClean="0">
                <a:latin typeface="Times New Roman" pitchFamily="18" charset="0"/>
                <a:cs typeface="Times New Roman" pitchFamily="18" charset="0"/>
              </a:rPr>
              <a:t>, с 9 </a:t>
            </a:r>
            <a:r>
              <a:rPr lang="ru-RU" sz="1800" dirty="0" err="1" smtClean="0">
                <a:latin typeface="Times New Roman" pitchFamily="18" charset="0"/>
                <a:cs typeface="Times New Roman" pitchFamily="18" charset="0"/>
              </a:rPr>
              <a:t>августа-генерал-полковник</a:t>
            </a:r>
            <a:r>
              <a:rPr lang="ru-RU" sz="1800" dirty="0" smtClean="0">
                <a:latin typeface="Times New Roman" pitchFamily="18" charset="0"/>
                <a:cs typeface="Times New Roman" pitchFamily="18" charset="0"/>
              </a:rPr>
              <a:t> А. И. Ерёменко). В него входили 62-я, 63-я, 64-я, 21-я, 28-я, 38-я и 57-я общевойсковые армии, 8-я воздушная армия и Волжская военная флотилия — 37 дивизий, 3 танковых корпуса, 22 бригады, в которых насчитывалось 547 тыс. человек, 2200 орудий и миномётов, около 400 танков, 454 самолёта, 150—200 бомбардировщиков авиации дальнего действия и 60 истребителей войск ПВО</a:t>
            </a:r>
            <a:r>
              <a:rPr lang="ru-RU" dirty="0" smtClean="0"/>
              <a:t/>
            </a:r>
            <a:br>
              <a:rPr lang="ru-RU" dirty="0" smtClean="0"/>
            </a:br>
            <a:endParaRPr lang="ru-RU" dirty="0"/>
          </a:p>
        </p:txBody>
      </p:sp>
      <p:sp>
        <p:nvSpPr>
          <p:cNvPr id="5" name="Текст 4"/>
          <p:cNvSpPr>
            <a:spLocks noGrp="1"/>
          </p:cNvSpPr>
          <p:nvPr>
            <p:ph type="body" idx="1"/>
          </p:nvPr>
        </p:nvSpPr>
        <p:spPr>
          <a:xfrm>
            <a:off x="428596" y="1571612"/>
            <a:ext cx="2571768" cy="571505"/>
          </a:xfrm>
        </p:spPr>
        <p:txBody>
          <a:bodyPr>
            <a:normAutofit/>
          </a:bodyPr>
          <a:lstStyle/>
          <a:p>
            <a:r>
              <a:rPr lang="ru-RU" dirty="0" smtClean="0">
                <a:latin typeface="Times New Roman" pitchFamily="18" charset="0"/>
                <a:cs typeface="Times New Roman" pitchFamily="18" charset="0"/>
              </a:rPr>
              <a:t> </a:t>
            </a:r>
            <a:r>
              <a:rPr lang="ru-RU" b="0" dirty="0" smtClean="0">
                <a:latin typeface="Times New Roman" pitchFamily="18" charset="0"/>
                <a:cs typeface="Times New Roman" pitchFamily="18" charset="0"/>
              </a:rPr>
              <a:t>С. К. Тимошенко</a:t>
            </a:r>
            <a:endParaRPr lang="ru-RU" b="0" dirty="0">
              <a:latin typeface="Times New Roman" pitchFamily="18" charset="0"/>
              <a:cs typeface="Times New Roman" pitchFamily="18" charset="0"/>
            </a:endParaRPr>
          </a:p>
        </p:txBody>
      </p:sp>
      <p:pic>
        <p:nvPicPr>
          <p:cNvPr id="9" name="Содержимое 8" descr="280px-Semyon_Konstantinovich_Timoshenko_(1895-1970),_Soviet_military_commander.jpg"/>
          <p:cNvPicPr>
            <a:picLocks noGrp="1" noChangeAspect="1"/>
          </p:cNvPicPr>
          <p:nvPr>
            <p:ph sz="half" idx="2"/>
          </p:nvPr>
        </p:nvPicPr>
        <p:blipFill>
          <a:blip r:embed="rId2" cstate="print"/>
          <a:stretch>
            <a:fillRect/>
          </a:stretch>
        </p:blipFill>
        <p:spPr>
          <a:xfrm>
            <a:off x="214282" y="2285992"/>
            <a:ext cx="2857520" cy="4000527"/>
          </a:xfrm>
        </p:spPr>
      </p:pic>
      <p:sp>
        <p:nvSpPr>
          <p:cNvPr id="7" name="Текст 6"/>
          <p:cNvSpPr>
            <a:spLocks noGrp="1"/>
          </p:cNvSpPr>
          <p:nvPr>
            <p:ph type="body" sz="quarter" idx="3"/>
          </p:nvPr>
        </p:nvSpPr>
        <p:spPr>
          <a:xfrm>
            <a:off x="3857620" y="1500174"/>
            <a:ext cx="5000660" cy="674701"/>
          </a:xfrm>
        </p:spPr>
        <p:txBody>
          <a:bodyPr>
            <a:normAutofit fontScale="92500"/>
          </a:bodyPr>
          <a:lstStyle/>
          <a:p>
            <a:r>
              <a:rPr lang="ru-RU" b="0" dirty="0" smtClean="0">
                <a:latin typeface="Times New Roman" pitchFamily="18" charset="0"/>
                <a:cs typeface="Times New Roman" pitchFamily="18" charset="0"/>
              </a:rPr>
              <a:t>В. Н. </a:t>
            </a:r>
            <a:r>
              <a:rPr lang="ru-RU" b="0" dirty="0" err="1" smtClean="0">
                <a:latin typeface="Times New Roman" pitchFamily="18" charset="0"/>
                <a:cs typeface="Times New Roman" pitchFamily="18" charset="0"/>
              </a:rPr>
              <a:t>Гордов</a:t>
            </a:r>
            <a:r>
              <a:rPr lang="ru-RU" b="0" dirty="0" smtClean="0">
                <a:latin typeface="Times New Roman" pitchFamily="18" charset="0"/>
                <a:cs typeface="Times New Roman" pitchFamily="18" charset="0"/>
              </a:rPr>
              <a:t>                  А. И. Еременко</a:t>
            </a:r>
            <a:endParaRPr lang="ru-RU" b="0" dirty="0">
              <a:latin typeface="Times New Roman" pitchFamily="18" charset="0"/>
              <a:cs typeface="Times New Roman" pitchFamily="18" charset="0"/>
            </a:endParaRPr>
          </a:p>
        </p:txBody>
      </p:sp>
      <p:pic>
        <p:nvPicPr>
          <p:cNvPr id="10" name="Содержимое 9" descr="200px-GordovVN.jpg"/>
          <p:cNvPicPr>
            <a:picLocks noGrp="1" noChangeAspect="1"/>
          </p:cNvPicPr>
          <p:nvPr>
            <p:ph sz="quarter" idx="4"/>
          </p:nvPr>
        </p:nvPicPr>
        <p:blipFill>
          <a:blip r:embed="rId3" cstate="print"/>
          <a:stretch>
            <a:fillRect/>
          </a:stretch>
        </p:blipFill>
        <p:spPr>
          <a:xfrm>
            <a:off x="3357554" y="2285992"/>
            <a:ext cx="2786082" cy="3940176"/>
          </a:xfrm>
        </p:spPr>
      </p:pic>
      <p:pic>
        <p:nvPicPr>
          <p:cNvPr id="2050" name="Picture 2" descr="C:\Users\Аннушкин\Desktop\200px-AI_Eremenko_01.jpg"/>
          <p:cNvPicPr>
            <a:picLocks noChangeAspect="1" noChangeArrowheads="1"/>
          </p:cNvPicPr>
          <p:nvPr/>
        </p:nvPicPr>
        <p:blipFill>
          <a:blip r:embed="rId4" cstate="print"/>
          <a:srcRect/>
          <a:stretch>
            <a:fillRect/>
          </a:stretch>
        </p:blipFill>
        <p:spPr bwMode="auto">
          <a:xfrm>
            <a:off x="6429388" y="2285992"/>
            <a:ext cx="2500298" cy="3929090"/>
          </a:xfrm>
          <a:prstGeom prst="rect">
            <a:avLst/>
          </a:prstGeom>
          <a:noFill/>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Стрелка вправо 10">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0000">
              <a:srgbClr val="9CB86E"/>
            </a:gs>
            <a:gs pos="100000">
              <a:schemeClr val="accent4">
                <a:lumMod val="60000"/>
                <a:lumOff val="40000"/>
              </a:schemeClr>
            </a:gs>
          </a:gsLst>
          <a:lin ang="168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2800" dirty="0" smtClean="0">
                <a:latin typeface="Cambria Math" pitchFamily="18" charset="0"/>
                <a:ea typeface="Cambria Math" pitchFamily="18" charset="0"/>
              </a:rPr>
              <a:t>Начало битвы</a:t>
            </a:r>
            <a:endParaRPr lang="ru-RU" sz="2800" dirty="0">
              <a:latin typeface="Cambria Math" pitchFamily="18" charset="0"/>
              <a:ea typeface="Cambria Math" pitchFamily="18" charset="0"/>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0" y="857232"/>
            <a:ext cx="4497388" cy="6000768"/>
          </a:xfrm>
        </p:spPr>
        <p:txBody>
          <a:bodyPr>
            <a:normAutofit fontScale="70000" lnSpcReduction="20000"/>
          </a:bodyPr>
          <a:lstStyle/>
          <a:p>
            <a:pPr>
              <a:buNone/>
            </a:pPr>
            <a:r>
              <a:rPr lang="ru-RU" dirty="0" smtClean="0">
                <a:solidFill>
                  <a:schemeClr val="tx2">
                    <a:lumMod val="50000"/>
                  </a:schemeClr>
                </a:solidFill>
                <a:latin typeface="Times New Roman" pitchFamily="18" charset="0"/>
                <a:cs typeface="Times New Roman" pitchFamily="18" charset="0"/>
              </a:rPr>
              <a:t>      В его В состав Сталинградского фронта вошли выдвинутые из резерва 62-я армия под командованием Василия Чуйкова, 63, 64-е армии, также 21, 28, 38, 57-я общевойсковые и 8-я воздушная армии </a:t>
            </a:r>
            <a:r>
              <a:rPr lang="ru-RU" dirty="0" smtClean="0">
                <a:solidFill>
                  <a:schemeClr val="tx2">
                    <a:lumMod val="50000"/>
                  </a:schemeClr>
                </a:solidFill>
                <a:latin typeface="Times New Roman" pitchFamily="18" charset="0"/>
                <a:cs typeface="Times New Roman" pitchFamily="18" charset="0"/>
              </a:rPr>
              <a:t>бывшего Юго-Западного фронта</a:t>
            </a:r>
            <a:r>
              <a:rPr lang="ru-RU" dirty="0" smtClean="0">
                <a:solidFill>
                  <a:schemeClr val="tx2">
                    <a:lumMod val="50000"/>
                  </a:schemeClr>
                </a:solidFill>
                <a:latin typeface="Times New Roman" pitchFamily="18" charset="0"/>
                <a:cs typeface="Times New Roman" pitchFamily="18" charset="0"/>
              </a:rPr>
              <a:t>, а с 30 июля — 51-я армия Северо-Кавказского фронта. Сталинградский фронт получил Основной задачей фронта была</a:t>
            </a:r>
          </a:p>
          <a:p>
            <a:pPr>
              <a:buNone/>
            </a:pPr>
            <a:r>
              <a:rPr lang="ru-RU" dirty="0" smtClean="0">
                <a:solidFill>
                  <a:schemeClr val="tx2">
                    <a:lumMod val="50000"/>
                  </a:schemeClr>
                </a:solidFill>
                <a:latin typeface="Times New Roman" pitchFamily="18" charset="0"/>
                <a:cs typeface="Times New Roman" pitchFamily="18" charset="0"/>
              </a:rPr>
              <a:t>      оборона полосы фронта шириной 530 км и остановка дальнейшего продвижения противника. К 17 июля Сталинградский фронт имел в своем составе 12 дивизий, всего 160 тыс. человек, 2200 орудий и минометов, около 400 танков и свыше 450 самолетов. Кроме того, в его полосе действовали 150—200 бомбардировщиков дальней авиации и до 60 истребителей 102-й авиационной дивизии ПВО. Таким образом, к началу Сталинградской битвы противник имел превосходство над советскими войсками в людях в 1,7 раза, в танках и артиллерии — в 1,3 и в самолетах — более чем в 2 раза</a:t>
            </a:r>
            <a:endParaRPr lang="ru-RU" dirty="0">
              <a:solidFill>
                <a:schemeClr val="tx2">
                  <a:lumMod val="50000"/>
                </a:schemeClr>
              </a:solidFill>
              <a:latin typeface="Times New Roman" pitchFamily="18" charset="0"/>
              <a:cs typeface="Times New Roman" pitchFamily="18" charset="0"/>
            </a:endParaRPr>
          </a:p>
        </p:txBody>
      </p:sp>
      <p:sp>
        <p:nvSpPr>
          <p:cNvPr id="5" name="Текст 4"/>
          <p:cNvSpPr>
            <a:spLocks noGrp="1"/>
          </p:cNvSpPr>
          <p:nvPr>
            <p:ph type="body" sz="quarter" idx="3"/>
          </p:nvPr>
        </p:nvSpPr>
        <p:spPr>
          <a:xfrm>
            <a:off x="4645025" y="642919"/>
            <a:ext cx="4041775" cy="571503"/>
          </a:xfrm>
        </p:spPr>
        <p:txBody>
          <a:bodyPr/>
          <a:lstStyle/>
          <a:p>
            <a:pPr algn="ctr"/>
            <a:r>
              <a:rPr lang="ru-RU" b="0" dirty="0" smtClean="0">
                <a:latin typeface="Cambria Math" pitchFamily="18" charset="0"/>
                <a:ea typeface="Cambria Math" pitchFamily="18" charset="0"/>
              </a:rPr>
              <a:t>В. И. Чуйков</a:t>
            </a:r>
            <a:endParaRPr lang="ru-RU" b="0" dirty="0">
              <a:latin typeface="Cambria Math" pitchFamily="18" charset="0"/>
              <a:ea typeface="Cambria Math" pitchFamily="18" charset="0"/>
            </a:endParaRPr>
          </a:p>
        </p:txBody>
      </p:sp>
      <p:pic>
        <p:nvPicPr>
          <p:cNvPr id="7" name="Содержимое 6" descr="Cujkov.jpg"/>
          <p:cNvPicPr>
            <a:picLocks noGrp="1" noChangeAspect="1"/>
          </p:cNvPicPr>
          <p:nvPr>
            <p:ph sz="quarter" idx="4"/>
          </p:nvPr>
        </p:nvPicPr>
        <p:blipFill>
          <a:blip r:embed="rId2" cstate="print"/>
          <a:stretch>
            <a:fillRect/>
          </a:stretch>
        </p:blipFill>
        <p:spPr>
          <a:xfrm>
            <a:off x="4857752" y="1357298"/>
            <a:ext cx="3786214" cy="5286412"/>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79000">
              <a:schemeClr val="accent4">
                <a:lumMod val="40000"/>
                <a:lumOff val="60000"/>
                <a:alpha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a:xfrm>
            <a:off x="285720" y="642919"/>
            <a:ext cx="4429156" cy="714380"/>
          </a:xfrm>
        </p:spPr>
        <p:txBody>
          <a:bodyPr>
            <a:normAutofit fontScale="92500" lnSpcReduction="10000"/>
          </a:bodyPr>
          <a:lstStyle/>
          <a:p>
            <a:pPr algn="ctr"/>
            <a:r>
              <a:rPr lang="ru-RU" b="0" i="1" dirty="0" smtClean="0">
                <a:solidFill>
                  <a:schemeClr val="accent6">
                    <a:lumMod val="50000"/>
                  </a:schemeClr>
                </a:solidFill>
                <a:latin typeface="Times New Roman" pitchFamily="18" charset="0"/>
                <a:cs typeface="Times New Roman" pitchFamily="18" charset="0"/>
              </a:rPr>
              <a:t>Пехота на броне штурмового орудия </a:t>
            </a:r>
            <a:r>
              <a:rPr lang="ru-RU" b="0" i="1" dirty="0" err="1" smtClean="0">
                <a:solidFill>
                  <a:schemeClr val="accent6">
                    <a:lumMod val="50000"/>
                  </a:schemeClr>
                </a:solidFill>
                <a:latin typeface="Times New Roman" pitchFamily="18" charset="0"/>
                <a:cs typeface="Times New Roman" pitchFamily="18" charset="0"/>
              </a:rPr>
              <a:t>StuG</a:t>
            </a:r>
            <a:r>
              <a:rPr lang="ru-RU" b="0" i="1" dirty="0" smtClean="0">
                <a:solidFill>
                  <a:schemeClr val="accent6">
                    <a:lumMod val="50000"/>
                  </a:schemeClr>
                </a:solidFill>
                <a:latin typeface="Times New Roman" pitchFamily="18" charset="0"/>
                <a:cs typeface="Times New Roman" pitchFamily="18" charset="0"/>
              </a:rPr>
              <a:t> III</a:t>
            </a:r>
            <a:endParaRPr lang="ru-RU" b="0" i="1" dirty="0">
              <a:solidFill>
                <a:schemeClr val="accent6">
                  <a:lumMod val="50000"/>
                </a:schemeClr>
              </a:solidFill>
              <a:latin typeface="Times New Roman" pitchFamily="18" charset="0"/>
              <a:cs typeface="Times New Roman" pitchFamily="18" charset="0"/>
            </a:endParaRPr>
          </a:p>
        </p:txBody>
      </p:sp>
      <p:pic>
        <p:nvPicPr>
          <p:cNvPr id="11" name="Содержимое 10" descr="i_149.jpg"/>
          <p:cNvPicPr>
            <a:picLocks noGrp="1" noChangeAspect="1"/>
          </p:cNvPicPr>
          <p:nvPr>
            <p:ph sz="half" idx="2"/>
          </p:nvPr>
        </p:nvPicPr>
        <p:blipFill>
          <a:blip r:embed="rId2" cstate="print"/>
          <a:stretch>
            <a:fillRect/>
          </a:stretch>
        </p:blipFill>
        <p:spPr>
          <a:xfrm>
            <a:off x="214282" y="1500174"/>
            <a:ext cx="4572032" cy="3643338"/>
          </a:xfrm>
        </p:spPr>
      </p:pic>
      <p:sp>
        <p:nvSpPr>
          <p:cNvPr id="7" name="Текст 6"/>
          <p:cNvSpPr>
            <a:spLocks noGrp="1"/>
          </p:cNvSpPr>
          <p:nvPr>
            <p:ph type="body" sz="quarter" idx="3"/>
          </p:nvPr>
        </p:nvSpPr>
        <p:spPr>
          <a:xfrm>
            <a:off x="4714875" y="2071678"/>
            <a:ext cx="4214843" cy="1214446"/>
          </a:xfrm>
        </p:spPr>
        <p:txBody>
          <a:bodyPr>
            <a:noAutofit/>
          </a:bodyPr>
          <a:lstStyle/>
          <a:p>
            <a:pPr algn="ctr"/>
            <a:r>
              <a:rPr lang="ru-RU" sz="2200" b="0" i="1" dirty="0" smtClean="0">
                <a:solidFill>
                  <a:schemeClr val="accent6">
                    <a:lumMod val="50000"/>
                  </a:schemeClr>
                </a:solidFill>
                <a:latin typeface="Times New Roman" pitchFamily="18" charset="0"/>
                <a:cs typeface="Times New Roman" pitchFamily="18" charset="0"/>
              </a:rPr>
              <a:t>Полугусеничный бронетранспортёр </a:t>
            </a:r>
            <a:r>
              <a:rPr lang="ru-RU" sz="2200" b="0" i="1" dirty="0" err="1" smtClean="0">
                <a:solidFill>
                  <a:schemeClr val="accent6">
                    <a:lumMod val="50000"/>
                  </a:schemeClr>
                </a:solidFill>
                <a:latin typeface="Times New Roman" pitchFamily="18" charset="0"/>
                <a:cs typeface="Times New Roman" pitchFamily="18" charset="0"/>
              </a:rPr>
              <a:t>Sd</a:t>
            </a:r>
            <a:r>
              <a:rPr lang="ru-RU" sz="2200" b="0" i="1" dirty="0" smtClean="0">
                <a:solidFill>
                  <a:schemeClr val="accent6">
                    <a:lumMod val="50000"/>
                  </a:schemeClr>
                </a:solidFill>
                <a:latin typeface="Times New Roman" pitchFamily="18" charset="0"/>
                <a:cs typeface="Times New Roman" pitchFamily="18" charset="0"/>
              </a:rPr>
              <a:t>. </a:t>
            </a:r>
            <a:r>
              <a:rPr lang="ru-RU" sz="2200" b="0" i="1" dirty="0" err="1" smtClean="0">
                <a:solidFill>
                  <a:schemeClr val="accent6">
                    <a:lumMod val="50000"/>
                  </a:schemeClr>
                </a:solidFill>
                <a:latin typeface="Times New Roman" pitchFamily="18" charset="0"/>
                <a:cs typeface="Times New Roman" pitchFamily="18" charset="0"/>
              </a:rPr>
              <a:t>Kfz</a:t>
            </a:r>
            <a:r>
              <a:rPr lang="ru-RU" sz="2200" b="0" i="1" dirty="0" smtClean="0">
                <a:solidFill>
                  <a:schemeClr val="accent6">
                    <a:lumMod val="50000"/>
                  </a:schemeClr>
                </a:solidFill>
                <a:latin typeface="Times New Roman" pitchFamily="18" charset="0"/>
                <a:cs typeface="Times New Roman" pitchFamily="18" charset="0"/>
              </a:rPr>
              <a:t>. 250/1 из подразделения войск СС</a:t>
            </a:r>
            <a:endParaRPr lang="ru-RU" sz="2200" b="0" i="1" dirty="0">
              <a:solidFill>
                <a:schemeClr val="accent6">
                  <a:lumMod val="50000"/>
                </a:schemeClr>
              </a:solidFill>
              <a:latin typeface="Times New Roman" pitchFamily="18" charset="0"/>
              <a:cs typeface="Times New Roman" pitchFamily="18" charset="0"/>
            </a:endParaRPr>
          </a:p>
        </p:txBody>
      </p:sp>
      <p:pic>
        <p:nvPicPr>
          <p:cNvPr id="12" name="Содержимое 11" descr="i_127.jpg"/>
          <p:cNvPicPr>
            <a:picLocks noGrp="1" noChangeAspect="1"/>
          </p:cNvPicPr>
          <p:nvPr>
            <p:ph sz="quarter" idx="4"/>
          </p:nvPr>
        </p:nvPicPr>
        <p:blipFill>
          <a:blip r:embed="rId3" cstate="print"/>
          <a:stretch>
            <a:fillRect/>
          </a:stretch>
        </p:blipFill>
        <p:spPr>
          <a:xfrm>
            <a:off x="4500562" y="3429000"/>
            <a:ext cx="4471990" cy="3011997"/>
          </a:xfrm>
        </p:spPr>
      </p:pic>
      <p:sp>
        <p:nvSpPr>
          <p:cNvPr id="8" name="Стрелка влево 7">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Стрелка вправо 8">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86874" cy="6500834"/>
          </a:xfrm>
        </p:spPr>
        <p:txBody>
          <a:bodyPr>
            <a:normAutofit fontScale="90000"/>
          </a:bodyPr>
          <a:lstStyle/>
          <a:p>
            <a:pPr algn="l">
              <a:buFont typeface="Arial" pitchFamily="34" charset="0"/>
              <a:buChar char="•"/>
            </a:pPr>
            <a:r>
              <a:rPr lang="ru-RU" sz="1800" dirty="0" smtClean="0">
                <a:latin typeface="Times New Roman" pitchFamily="18" charset="0"/>
                <a:cs typeface="Times New Roman" pitchFamily="18" charset="0"/>
              </a:rPr>
              <a:t>К концу июля немцы оттеснили советские войска за Дон. Линия обороны протянулась на сотни километров с севера на юг вдоль Дона. Чтобы пробить оборону вдоль реки, немцам пришлось использовать помимо своей 2-й армии, армии своих итальянских, венгерских и румынских союзников. 6-я армия была всего лишь в нескольких десятках километров от Сталинграда, и 4-я танковая, находясь на юге от него, повернула на север, чтобы помочь взять город. Южнее группа армий «Юг» (А) продолжала углубляться дальше на Кавказ, но её наступление замедлилось. Группа армий «Юг» А была слишком далеко на юге и не могла обеспечить поддержку группе армий «Юг» Б на севере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Три снимка авангарда танковой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дивизии на пути к Сталинграду,</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июль — август 1942 г. Танк </a:t>
            </a:r>
            <a:r>
              <a:rPr lang="ru-RU" sz="1800" dirty="0" err="1" smtClean="0">
                <a:latin typeface="Times New Roman" pitchFamily="18" charset="0"/>
                <a:cs typeface="Times New Roman" pitchFamily="18" charset="0"/>
              </a:rPr>
              <a:t>Pz</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Kpfw</a:t>
            </a:r>
            <a:r>
              <a:rPr lang="ru-RU" sz="1800" dirty="0" smtClean="0">
                <a:latin typeface="Times New Roman" pitchFamily="18" charset="0"/>
                <a:cs typeface="Times New Roman" pitchFamily="18" charset="0"/>
              </a:rPr>
              <a:t>.</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III </a:t>
            </a:r>
            <a:r>
              <a:rPr lang="ru-RU" sz="1800" dirty="0" smtClean="0">
                <a:latin typeface="Times New Roman" pitchFamily="18" charset="0"/>
                <a:cs typeface="Times New Roman" pitchFamily="18" charset="0"/>
              </a:rPr>
              <a:t>принадлежит 24-й танковой дивизии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t/>
            </a:r>
            <a:br>
              <a:rPr lang="ru-RU" sz="1800" dirty="0" smtClean="0"/>
            </a:br>
            <a:r>
              <a:rPr lang="ru-RU" sz="1800" dirty="0" smtClean="0"/>
              <a:t>                                              </a:t>
            </a:r>
            <a:br>
              <a:rPr lang="ru-RU" sz="1800" dirty="0" smtClean="0"/>
            </a:br>
            <a:endParaRPr lang="ru-RU" sz="2400" dirty="0">
              <a:latin typeface="Times New Roman" pitchFamily="18" charset="0"/>
              <a:cs typeface="Times New Roman" pitchFamily="18" charset="0"/>
            </a:endParaRPr>
          </a:p>
        </p:txBody>
      </p:sp>
      <p:pic>
        <p:nvPicPr>
          <p:cNvPr id="3074" name="Picture 2" descr="C:\Users\Аннушкин\Desktop\практика\i_083.jpg"/>
          <p:cNvPicPr>
            <a:picLocks noGrp="1" noChangeAspect="1" noChangeArrowheads="1"/>
          </p:cNvPicPr>
          <p:nvPr>
            <p:ph idx="1"/>
          </p:nvPr>
        </p:nvPicPr>
        <p:blipFill>
          <a:blip r:embed="rId2" cstate="print"/>
          <a:srcRect/>
          <a:stretch>
            <a:fillRect/>
          </a:stretch>
        </p:blipFill>
        <p:spPr bwMode="auto">
          <a:xfrm>
            <a:off x="3857620" y="2000240"/>
            <a:ext cx="5000660" cy="4500594"/>
          </a:xfrm>
          <a:prstGeom prst="rect">
            <a:avLst/>
          </a:prstGeom>
          <a:noFill/>
        </p:spPr>
      </p:pic>
      <p:sp>
        <p:nvSpPr>
          <p:cNvPr id="4" name="Стрелка влево 3">
            <a:hlinkClick r:id="" action="ppaction://hlinkshowjump?jump=previousslide"/>
          </p:cNvPr>
          <p:cNvSpPr/>
          <p:nvPr/>
        </p:nvSpPr>
        <p:spPr>
          <a:xfrm>
            <a:off x="7812360" y="6381328"/>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Стрелка вправо 4">
            <a:hlinkClick r:id="" action="ppaction://hlinkshowjump?jump=nextslide"/>
            <a:hlinkHover r:id="" action="ppaction://hlinkshowjump?jump=nextslide"/>
          </p:cNvPr>
          <p:cNvSpPr/>
          <p:nvPr/>
        </p:nvSpPr>
        <p:spPr>
          <a:xfrm>
            <a:off x="8460432" y="638132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3277</TotalTime>
  <Words>5854</Words>
  <Application>Microsoft Office PowerPoint</Application>
  <PresentationFormat>Экран (4:3)</PresentationFormat>
  <Paragraphs>221</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1. Расширение масштабов Второй мировой войны. Победа союзных войск в Африке, Средиземноморье и на Тихом океане 2. Сталинградская битва 3. Курская битвы. Коренной перелом в войне 4. Укрепление антигитлеровской коалиции. Тегеранская конференция 5. Советский тыл в годы войны</vt:lpstr>
      <vt:lpstr>Расширение масштабов Второй мировой войны. Победа союзных войск в Африке, Средиземноморье и на Тихом океане</vt:lpstr>
      <vt:lpstr>Сталинградская битва</vt:lpstr>
      <vt:lpstr>Презентация PowerPoint</vt:lpstr>
      <vt:lpstr>Боевые действия с 7 мая по 23 июля 1942 года</vt:lpstr>
      <vt:lpstr>12 июля был создан Сталинградский фронт (командующий — С. К. Тимошенко, с 23 июля — В. Н. Гордов, с 9 августа-генерал-полковник А. И. Ерёменко). В него входили 62-я, 63-я, 64-я, 21-я, 28-я, 38-я и 57-я общевойсковые армии, 8-я воздушная армия и Волжская военная флотилия — 37 дивизий, 3 танковых корпуса, 22 бригады, в которых насчитывалось 547 тыс. человек, 2200 орудий и миномётов, около 400 танков, 454 самолёта, 150—200 бомбардировщиков авиации дальнего действия и 60 истребителей войск ПВО </vt:lpstr>
      <vt:lpstr>Начало битвы</vt:lpstr>
      <vt:lpstr>Презентация PowerPoint</vt:lpstr>
      <vt:lpstr>К концу июля немцы оттеснили советские войска за Дон. Линия обороны протянулась на сотни километров с севера на юг вдоль Дона. Чтобы пробить оборону вдоль реки, немцам пришлось использовать помимо своей 2-й армии, армии своих итальянских, венгерских и румынских союзников. 6-я армия была всего лишь в нескольких десятках километров от Сталинграда, и 4-я танковая, находясь на юге от него, повернула на север, чтобы помочь взять город. Южнее группа армий «Юг» (А) продолжала углубляться дальше на Кавказ, но её наступление замедлилось. Группа армий «Юг» А была слишком далеко на юге и не могла обеспечить поддержку группе армий «Юг» Б на севере        Три снимка авангарда танковой  дивизии на пути к Сталинграду, июль — август 1942 г. Танк Pz. Kpfw. III принадлежит 24-й танковой дивизии                                                     </vt:lpstr>
      <vt:lpstr>Презентация PowerPoint</vt:lpstr>
      <vt:lpstr>Сражение в городе</vt:lpstr>
      <vt:lpstr>Презентация PowerPoint</vt:lpstr>
      <vt:lpstr>«Дом Павлова»</vt:lpstr>
      <vt:lpstr>Презентация PowerPoint</vt:lpstr>
      <vt:lpstr>Подготовка советских войск к контрнаступлению</vt:lpstr>
      <vt:lpstr>Расстановка сил в операции «Уран»</vt:lpstr>
      <vt:lpstr>Наступление советских войск. Операция «Уран»</vt:lpstr>
      <vt:lpstr>Операция «Винтергевиттер»</vt:lpstr>
      <vt:lpstr>Операция «Малый Сатурн»</vt:lpstr>
      <vt:lpstr>Боевые действия в ходе операции «Кольцо»</vt:lpstr>
      <vt:lpstr>Презентация PowerPoint</vt:lpstr>
      <vt:lpstr>Результаты битвы</vt:lpstr>
      <vt:lpstr>Курская битвы. Коренной перелом в войне</vt:lpstr>
      <vt:lpstr>Презентация PowerPoint</vt:lpstr>
      <vt:lpstr>5 июля 1943 г. День первый. Оборона Черкасского</vt:lpstr>
      <vt:lpstr>Презентация PowerPoint</vt:lpstr>
      <vt:lpstr>Пауль Хауссер</vt:lpstr>
      <vt:lpstr>Презентация PowerPoint</vt:lpstr>
      <vt:lpstr>Сражение под Прохоровкой</vt:lpstr>
      <vt:lpstr>Презентация PowerPoint</vt:lpstr>
      <vt:lpstr>Презентация PowerPoint</vt:lpstr>
      <vt:lpstr>Операция «Цитадель» — совместные действия штурмового орудия Stud III и пехоты. Танки и штурмовые орудия являлись ключом к победе в сражении, однако под Курском то ли ключ сломался, то ли замок другим был… Под Курском штурмовым орудиям приходилось не столько взламывать оборону советских войск, сколько бороться с советскими танками. Говорят, что только один батальон штурмовых орудий войск СС уничтожил 124 советских танков, ценой потери всего двух самоходок.</vt:lpstr>
      <vt:lpstr>Презентация PowerPoint</vt:lpstr>
      <vt:lpstr>Итоги оборонительной фазы сражения</vt:lpstr>
      <vt:lpstr>Советские наступательные операции  Орловская наступательная операция</vt:lpstr>
      <vt:lpstr>Белгородско-Харьковская наступательная операция</vt:lpstr>
      <vt:lpstr>Итоги Курской битвы</vt:lpstr>
      <vt:lpstr>Укрепление антигитлеровской коалиции. Тегеранская конференция</vt:lpstr>
      <vt:lpstr>Презентация PowerPoint</vt:lpstr>
      <vt:lpstr>Советский тыл в годы войны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Аннушкин</dc:creator>
  <cp:lastModifiedBy>Admin</cp:lastModifiedBy>
  <cp:revision>134</cp:revision>
  <dcterms:created xsi:type="dcterms:W3CDTF">2012-05-01T14:26:29Z</dcterms:created>
  <dcterms:modified xsi:type="dcterms:W3CDTF">2012-12-05T11:54:07Z</dcterms:modified>
</cp:coreProperties>
</file>