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  <p:sldMasterId id="2147483808" r:id="rId2"/>
  </p:sldMasterIdLst>
  <p:notesMasterIdLst>
    <p:notesMasterId r:id="rId16"/>
  </p:notesMasterIdLst>
  <p:sldIdLst>
    <p:sldId id="861" r:id="rId3"/>
    <p:sldId id="869" r:id="rId4"/>
    <p:sldId id="852" r:id="rId5"/>
    <p:sldId id="863" r:id="rId6"/>
    <p:sldId id="862" r:id="rId7"/>
    <p:sldId id="854" r:id="rId8"/>
    <p:sldId id="866" r:id="rId9"/>
    <p:sldId id="867" r:id="rId10"/>
    <p:sldId id="868" r:id="rId11"/>
    <p:sldId id="865" r:id="rId12"/>
    <p:sldId id="857" r:id="rId13"/>
    <p:sldId id="858" r:id="rId14"/>
    <p:sldId id="8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66"/>
    <a:srgbClr val="FFFF99"/>
    <a:srgbClr val="FFCC99"/>
    <a:srgbClr val="FFD765"/>
    <a:srgbClr val="FFE989"/>
    <a:srgbClr val="FFC5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7697" autoAdjust="0"/>
  </p:normalViewPr>
  <p:slideViewPr>
    <p:cSldViewPr>
      <p:cViewPr varScale="1">
        <p:scale>
          <a:sx n="106" d="100"/>
          <a:sy n="106" d="100"/>
        </p:scale>
        <p:origin x="1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80B4BF-8AE8-4441-965B-A248928BF61B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0AEEAE5-8341-4709-A2C2-F8A248C93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071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5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570A52-7D9E-4D0A-A54A-E85AE96BE978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0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6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D40AB-C6E6-4F75-9600-EC5D246DB8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8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7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B0A20B-69B3-434B-8FCD-F233839E45F1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501F8D-C4F7-47CD-BF7D-9B08E14B3E34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9B7937-EF23-4B09-8564-13930B2B743A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7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5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E9E266-C8F7-452C-BF0E-32F0DB41D16B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2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5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79B608-22BB-47B9-9CAD-B2E87DE378FA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3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../slides/slide3.xml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BBA0-9029-4DEB-BCAA-28CBC869C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87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65FD-866C-4093-BDEF-453AAF5CB0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8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0106-AA55-44F2-9665-03766E4531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02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79049224-084E-4D8E-BADA-6120D459F9F5}" type="datetime1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62626"/>
                </a:solidFill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  <a:p>
            <a:fld id="{6198E06A-C843-44A2-AD56-07F0D8FC9F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57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7E154292-F51D-4309-BEF6-914E18190CC2}" type="datetime1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62626"/>
                </a:solidFill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  <a:p>
            <a:fld id="{FE57FFFC-37CC-4A0F-A2EC-3CDF1AB39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25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56582" y="63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hlinkClick r:id="rId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96337" y="22320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2663" y="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2663" y="55401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>
            <a:hlinkClick r:id="" action="ppaction://hlinkshowjump?jump=lastslideviewed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2663" y="163352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2663" y="108901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587F9B82-B4EA-4FF0-9A7B-0F9DEFD0A475}" type="datetime1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62626"/>
                </a:solidFill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  <a:p>
            <a:fld id="{8A280E2E-EF50-4BC2-B2A3-944DF2276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6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7214CB62-A277-466E-9B4A-123FA6C6AAE4}" type="datetime1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26B13DDA-2FEE-4B26-A737-0F56790E8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8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3CC7D-A557-4831-9C88-3F3AD13CC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4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CFBB2-92D5-4539-952F-99B047D17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97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8902-840E-444E-82C6-7918DA43B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1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E716-5660-457B-84F0-34C56B60F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C0B6-4D82-414C-A946-1428D48E0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76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91DC-4526-482B-A2B6-9F3750A04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85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1C5A-102F-4309-952B-10ACFE01FB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4C8E-2581-46C0-97AC-EB121120C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3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9"/>
            </a:gs>
            <a:gs pos="100000">
              <a:srgbClr val="FFDD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75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62626"/>
                </a:solidFill>
                <a:latin typeface="+mn-lt"/>
              </a:defRPr>
            </a:lvl1pPr>
          </a:lstStyle>
          <a:p>
            <a:fld id="{A189F901-CC45-42F5-838C-2842D7BC61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822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  <p:sldLayoutId id="2147483810" r:id="rId3"/>
    <p:sldLayoutId id="214748381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3.jpeg"/><Relationship Id="rId21" Type="http://schemas.openxmlformats.org/officeDocument/2006/relationships/image" Target="../media/image22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5" Type="http://schemas.openxmlformats.org/officeDocument/2006/relationships/audio" Target="../media/audio1.wav"/><Relationship Id="rId10" Type="http://schemas.openxmlformats.org/officeDocument/2006/relationships/image" Target="../media/image4.png"/><Relationship Id="rId19" Type="http://schemas.openxmlformats.org/officeDocument/2006/relationships/image" Target="../media/image20.png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../&#1058;&#1077;&#1089;&#1090;&#1086;&#1074;&#1099;&#1077;%20&#1079;&#1072;&#1076;&#1072;&#1085;&#1080;&#1103;_&#1044;&#1080;&#1089;&#1089;&#1080;&#1076;&#1077;&#1085;&#1090;&#1089;&#1074;&#1086;" TargetMode="Externa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27.emf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29.emf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per.bmp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185738" y="3429000"/>
            <a:ext cx="8958262" cy="14700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6699"/>
                </a:solidFill>
                <a:latin typeface="Tahoma" panose="020B0604030504040204" pitchFamily="34" charset="0"/>
              </a:rPr>
              <a:t>Советское государство и общество </a:t>
            </a:r>
            <a:br>
              <a:rPr lang="ru-RU" altLang="ru-RU" sz="3600" b="1" smtClean="0">
                <a:solidFill>
                  <a:srgbClr val="006699"/>
                </a:solidFill>
                <a:latin typeface="Tahoma" panose="020B0604030504040204" pitchFamily="34" charset="0"/>
              </a:rPr>
            </a:br>
            <a:r>
              <a:rPr lang="ru-RU" altLang="ru-RU" sz="3600" b="1" smtClean="0">
                <a:solidFill>
                  <a:srgbClr val="006699"/>
                </a:solidFill>
                <a:latin typeface="Tahoma" panose="020B0604030504040204" pitchFamily="34" charset="0"/>
              </a:rPr>
              <a:t>в 1964 – 1985 гг.</a:t>
            </a:r>
          </a:p>
        </p:txBody>
      </p:sp>
      <p:pic>
        <p:nvPicPr>
          <p:cNvPr id="6" name="Содержимое 10" descr="brezhnev_32.jpg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638675"/>
            <a:ext cx="2292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11" descr="y1peZMa-BugG1HZJXe8MR5a1O-_TE-TGWAvJha6coABh8ybAs4zDUdyiMQK_Gcp8a085Qb5-p7riqgnXqnP8iSZDA.jpeg"/>
          <p:cNvPicPr>
            <a:picLocks noChangeAspect="1" noChangeArrowheads="1"/>
          </p:cNvPicPr>
          <p:nvPr/>
        </p:nvPicPr>
        <p:blipFill>
          <a:blip r:embed="rId5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11700"/>
            <a:ext cx="1931987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73613"/>
            <a:ext cx="1931988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5688" y="188913"/>
            <a:ext cx="4214812" cy="857250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Tahoma" pitchFamily="34" charset="0"/>
              </a:rPr>
              <a:t>Причины кризисных явлений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617663"/>
            <a:ext cx="2286000" cy="1857375"/>
          </a:xfrm>
          <a:prstGeom prst="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900">
                <a:solidFill>
                  <a:srgbClr val="000000"/>
                </a:solidFill>
                <a:latin typeface="Tahoma" pitchFamily="34" charset="0"/>
              </a:rPr>
              <a:t>Неэффективность социалистической экономической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8688" y="1617663"/>
            <a:ext cx="2143125" cy="1857375"/>
          </a:xfrm>
          <a:prstGeom prst="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>
                <a:solidFill>
                  <a:srgbClr val="000000"/>
                </a:solidFill>
                <a:latin typeface="Tahoma" pitchFamily="34" charset="0"/>
              </a:rPr>
              <a:t>Господство государственной и отсутствие частной собственности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4750" y="1617663"/>
            <a:ext cx="2143125" cy="1857375"/>
          </a:xfrm>
          <a:prstGeom prst="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>
                <a:solidFill>
                  <a:srgbClr val="000000"/>
                </a:solidFill>
                <a:latin typeface="Tahoma" pitchFamily="34" charset="0"/>
              </a:rPr>
              <a:t>Отсутствие нормальной конкурентной экономической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191000"/>
            <a:ext cx="3929063" cy="785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Господство командно-административной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4191000"/>
            <a:ext cx="4071938" cy="785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Отсутствие у населения  реальных экономических стимулов к труду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6019800"/>
            <a:ext cx="6429375" cy="642938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Tahoma" pitchFamily="34" charset="0"/>
              </a:rPr>
              <a:t>Отрицание основ рыночного хозяйства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09800" y="1066800"/>
            <a:ext cx="714375" cy="3571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206081" y="1280319"/>
            <a:ext cx="428625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19800" y="1066800"/>
            <a:ext cx="928688" cy="3571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>
            <a:off x="2895600" y="2514600"/>
            <a:ext cx="500063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>
            <a:off x="5638800" y="2514600"/>
            <a:ext cx="5715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550194" y="3858419"/>
            <a:ext cx="5715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71800" y="3429000"/>
            <a:ext cx="1857375" cy="64293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9036845" y="1034256"/>
            <a:ext cx="2143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9036845" y="1034256"/>
            <a:ext cx="2143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ата 23"/>
          <p:cNvSpPr txBox="1">
            <a:spLocks noGrp="1"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C9329E-C767-4352-A44C-C4CAEC6AC6F9}" type="datetime1">
              <a:rPr lang="ru-RU"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24.05.2015</a:t>
            </a:fld>
            <a:endParaRPr lang="ru-RU" sz="90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Номер слайда 2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3F95FCC-2F10-4831-9FBE-51D9A04D1EAF}" type="slidenum">
              <a:rPr lang="ru-RU" altLang="ru-RU" sz="900">
                <a:solidFill>
                  <a:srgbClr val="262626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90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2500306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597900" y="3071811"/>
            <a:ext cx="539751" cy="5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26" name="AutoShape 26"/>
          <p:cNvSpPr>
            <a:spLocks/>
          </p:cNvSpPr>
          <p:nvPr/>
        </p:nvSpPr>
        <p:spPr bwMode="auto">
          <a:xfrm rot="16200000">
            <a:off x="4213225" y="1052513"/>
            <a:ext cx="865187" cy="8643938"/>
          </a:xfrm>
          <a:prstGeom prst="leftBrace">
            <a:avLst>
              <a:gd name="adj1" fmla="val 61749"/>
              <a:gd name="adj2" fmla="val 50014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/>
      <p:bldP spid="12802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Рисунок 10" descr="2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1" descr="2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143000" y="3429000"/>
            <a:ext cx="6858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Рисунок 14" descr="фильм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0" descr="фильм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455988"/>
            <a:ext cx="4643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0" descr="обложка ебу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2" descr="содержани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0"/>
            <a:ext cx="51038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3" descr="страница ебук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00438"/>
            <a:ext cx="51435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571500" y="3429000"/>
            <a:ext cx="6858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00500" y="3500438"/>
            <a:ext cx="51435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636588" y="357188"/>
            <a:ext cx="25066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00"/>
                </a:solidFill>
              </a:rPr>
              <a:t>Библиографический справочник </a:t>
            </a:r>
            <a:r>
              <a:rPr lang="en-US" altLang="ru-RU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US" altLang="ru-RU" sz="3200">
                <a:solidFill>
                  <a:srgbClr val="FFFF00"/>
                </a:solidFill>
              </a:rPr>
              <a:t>E-book</a:t>
            </a:r>
            <a:endParaRPr lang="ru-RU" altLang="ru-RU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2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fld id="{5DD89D84-032E-41F8-9019-97F47A93EC5C}" type="datetime1">
              <a:rPr lang="ru-RU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24.05.2015</a:t>
            </a:fld>
            <a:endParaRPr lang="ru-RU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eaLnBrk="1" hangingPunct="1"/>
            <a:fld id="{B2F0878C-453A-497C-B5EC-3002FE3392F9}" type="slidenum">
              <a:rPr lang="ru-RU" altLang="ru-RU">
                <a:solidFill>
                  <a:srgbClr val="262626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14875"/>
            <a:ext cx="1285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5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1071563" y="3429000"/>
            <a:ext cx="6858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Рисунок 4" descr="гол2.jpg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463"/>
            <a:ext cx="450215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0" y="2357438"/>
            <a:ext cx="9144000" cy="17557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3333FF"/>
                </a:solidFill>
                <a:latin typeface="Tahoma" pitchFamily="34" charset="0"/>
              </a:rPr>
              <a:t>Советское государство и общество в 1964 – 1985 гг.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85750" y="71438"/>
            <a:ext cx="8001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Tahoma" pitchFamily="34" charset="0"/>
              </a:rPr>
              <a:t>МИНИСТЕРСТВО ОБРАЗОВАНИЯ РЕСПУБЛИКИ БЕЛАРУСЬ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latin typeface="Tahoma" pitchFamily="34" charset="0"/>
              </a:rPr>
              <a:t>БЕЛОРУССКИЙ ГОСУДАРСТВЕННЫЙ УНИВЕРСИТЕТ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latin typeface="Tahoma" pitchFamily="34" charset="0"/>
              </a:rPr>
              <a:t>ИСТОРИЧЕСКИЙ ФАКУЛЬТЕТ</a:t>
            </a:r>
          </a:p>
          <a:p>
            <a:pPr algn="r">
              <a:spcBef>
                <a:spcPct val="50000"/>
              </a:spcBef>
            </a:pPr>
            <a:endParaRPr lang="ru-RU" sz="1600" b="1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ru-RU" sz="1600" b="1">
                <a:latin typeface="Tahoma" pitchFamily="34" charset="0"/>
              </a:rPr>
              <a:t>Кафедра источниковедения                                                                                                 </a:t>
            </a:r>
          </a:p>
          <a:p>
            <a:pPr algn="r">
              <a:spcBef>
                <a:spcPct val="50000"/>
              </a:spcBef>
            </a:pPr>
            <a:r>
              <a:rPr lang="ru-RU" sz="1600" b="1">
                <a:latin typeface="Tahoma" pitchFamily="34" charset="0"/>
              </a:rPr>
              <a:t>Кафедра истории России</a:t>
            </a:r>
          </a:p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sz="2000">
                <a:solidFill>
                  <a:srgbClr val="D2A010"/>
                </a:solidFill>
                <a:latin typeface="Calibri" pitchFamily="34" charset="0"/>
              </a:rPr>
              <a:t>                       </a:t>
            </a:r>
          </a:p>
        </p:txBody>
      </p:sp>
      <p:pic>
        <p:nvPicPr>
          <p:cNvPr id="20484" name="Picture 4" descr="б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10477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banne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2786063" y="4854575"/>
            <a:ext cx="6357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Tahoma" pitchFamily="34" charset="0"/>
              </a:rPr>
              <a:t>Авторы: </a:t>
            </a:r>
            <a:r>
              <a:rPr lang="ru-RU" sz="1600" b="1" dirty="0" smtClean="0">
                <a:latin typeface="Tahoma" pitchFamily="34" charset="0"/>
              </a:rPr>
              <a:t>Бригадина О. В.</a:t>
            </a:r>
            <a:r>
              <a:rPr lang="ru-RU" sz="1600" b="1" dirty="0">
                <a:latin typeface="Tahoma" pitchFamily="34" charset="0"/>
              </a:rPr>
              <a:t>,</a:t>
            </a:r>
            <a:r>
              <a:rPr lang="en-US" sz="1600" b="1" dirty="0" smtClean="0">
                <a:latin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</a:rPr>
              <a:t>Балыкина Е. Н., </a:t>
            </a:r>
          </a:p>
          <a:p>
            <a:pPr algn="r"/>
            <a:r>
              <a:rPr lang="ru-RU" sz="1600" b="1" dirty="0" err="1" smtClean="0">
                <a:latin typeface="Tahoma" pitchFamily="34" charset="0"/>
              </a:rPr>
              <a:t>Добриян</a:t>
            </a:r>
            <a:r>
              <a:rPr lang="ru-RU" sz="1600" b="1" dirty="0" smtClean="0">
                <a:latin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</a:rPr>
              <a:t>Т., </a:t>
            </a:r>
            <a:r>
              <a:rPr lang="ru-RU" sz="1600" b="1" dirty="0" err="1">
                <a:latin typeface="Tahoma" pitchFamily="34" charset="0"/>
              </a:rPr>
              <a:t>Карпович</a:t>
            </a:r>
            <a:r>
              <a:rPr lang="ru-RU" sz="1600" b="1" dirty="0">
                <a:latin typeface="Tahoma" pitchFamily="34" charset="0"/>
              </a:rPr>
              <a:t> А., </a:t>
            </a:r>
            <a:r>
              <a:rPr lang="ru-RU" sz="1600" b="1" dirty="0" err="1">
                <a:latin typeface="Tahoma" pitchFamily="34" charset="0"/>
              </a:rPr>
              <a:t>Полуян</a:t>
            </a:r>
            <a:r>
              <a:rPr lang="ru-RU" sz="1600" b="1" dirty="0">
                <a:latin typeface="Tahoma" pitchFamily="34" charset="0"/>
              </a:rPr>
              <a:t> А., </a:t>
            </a:r>
            <a:r>
              <a:rPr lang="ru-RU" sz="1600" b="1" dirty="0" err="1">
                <a:latin typeface="Tahoma" pitchFamily="34" charset="0"/>
              </a:rPr>
              <a:t>Цвор</a:t>
            </a:r>
            <a:r>
              <a:rPr lang="ru-RU" sz="1600" b="1" dirty="0">
                <a:latin typeface="Tahoma" pitchFamily="34" charset="0"/>
              </a:rPr>
              <a:t> А., Шульга А. 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4500563" y="5640388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Tahoma" pitchFamily="34" charset="0"/>
              </a:rPr>
              <a:t>Научные руководители: Балыкина Е. Н., Бригадина О. В.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500438" y="6376988"/>
            <a:ext cx="242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ahoma" pitchFamily="34" charset="0"/>
              </a:rPr>
              <a:t>МИНСК </a:t>
            </a:r>
            <a:r>
              <a:rPr lang="ru-RU" sz="1600" b="1" dirty="0">
                <a:latin typeface="Arial Black" panose="020B0A04020102020204" pitchFamily="34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9072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defRPr/>
            </a:pPr>
            <a:fld id="{8B174753-9828-43EB-85C5-E9E52CD97E5B}" type="datetime1">
              <a:rPr lang="ru-RU">
                <a:solidFill>
                  <a:schemeClr val="tx1"/>
                </a:solidFill>
              </a:rPr>
              <a:pPr>
                <a:defRPr/>
              </a:pPr>
              <a:t>24.05.2015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626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fld id="{7173BDB5-9FD7-4AB4-832C-0B5DDDDF17D5}" type="slidenum">
              <a:rPr lang="ru-RU" altLang="ru-RU" sz="1100">
                <a:solidFill>
                  <a:srgbClr val="262626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pPr eaLnBrk="1" hangingPunct="1"/>
              <a:t>3</a:t>
            </a:fld>
            <a:endParaRPr lang="ru-RU" altLang="ru-RU" sz="1100">
              <a:solidFill>
                <a:srgbClr val="262626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9286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157161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20"/>
          <p:cNvSpPr txBox="1">
            <a:spLocks noChangeArrowheads="1"/>
          </p:cNvSpPr>
          <p:nvPr/>
        </p:nvSpPr>
        <p:spPr bwMode="auto">
          <a:xfrm>
            <a:off x="1000125" y="1000125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Содержанию</a:t>
            </a:r>
          </a:p>
        </p:txBody>
      </p:sp>
      <p:sp>
        <p:nvSpPr>
          <p:cNvPr id="14343" name="TextBox 21"/>
          <p:cNvSpPr txBox="1">
            <a:spLocks noChangeArrowheads="1"/>
          </p:cNvSpPr>
          <p:nvPr/>
        </p:nvSpPr>
        <p:spPr bwMode="auto">
          <a:xfrm>
            <a:off x="928688" y="164306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Переход к Навигатору</a:t>
            </a:r>
          </a:p>
        </p:txBody>
      </p:sp>
      <p:pic>
        <p:nvPicPr>
          <p:cNvPr id="11" name="Picture 15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228599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23"/>
          <p:cNvSpPr txBox="1">
            <a:spLocks noChangeArrowheads="1"/>
          </p:cNvSpPr>
          <p:nvPr/>
        </p:nvSpPr>
        <p:spPr bwMode="auto">
          <a:xfrm>
            <a:off x="1000125" y="2357438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Закончить работу</a:t>
            </a:r>
          </a:p>
        </p:txBody>
      </p:sp>
      <p:pic>
        <p:nvPicPr>
          <p:cNvPr id="13" name="Picture 1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00037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1000125" y="2928938"/>
            <a:ext cx="3643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последнему просмотренному слайду</a:t>
            </a:r>
          </a:p>
        </p:txBody>
      </p:sp>
      <p:pic>
        <p:nvPicPr>
          <p:cNvPr id="1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71475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1000125" y="3786188"/>
            <a:ext cx="4000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следующему слайду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500063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1000125" y="5143500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следующему разделу</a:t>
            </a:r>
          </a:p>
        </p:txBody>
      </p:sp>
      <p:pic>
        <p:nvPicPr>
          <p:cNvPr id="19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435769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Box 26"/>
          <p:cNvSpPr txBox="1">
            <a:spLocks noChangeArrowheads="1"/>
          </p:cNvSpPr>
          <p:nvPr/>
        </p:nvSpPr>
        <p:spPr bwMode="auto">
          <a:xfrm>
            <a:off x="1000125" y="4500563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предыдущему слайду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564357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27"/>
          <p:cNvSpPr txBox="1">
            <a:spLocks noChangeArrowheads="1"/>
          </p:cNvSpPr>
          <p:nvPr/>
        </p:nvSpPr>
        <p:spPr bwMode="auto">
          <a:xfrm>
            <a:off x="1000125" y="5715000"/>
            <a:ext cx="464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в начало раздела</a:t>
            </a:r>
          </a:p>
        </p:txBody>
      </p:sp>
      <p:pic>
        <p:nvPicPr>
          <p:cNvPr id="23" name="Picture 11">
            <a:hlinkClick r:id="" action="ppaction://noaction" highlightClick="1" endSnd="1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100010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Box 28"/>
          <p:cNvSpPr txBox="1">
            <a:spLocks noChangeArrowheads="1"/>
          </p:cNvSpPr>
          <p:nvPr/>
        </p:nvSpPr>
        <p:spPr bwMode="auto">
          <a:xfrm>
            <a:off x="5643563" y="1071563"/>
            <a:ext cx="278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Выключить звук</a:t>
            </a:r>
          </a:p>
        </p:txBody>
      </p:sp>
      <p:pic>
        <p:nvPicPr>
          <p:cNvPr id="25" name="Picture 10">
            <a:hlinkClick r:id="" action="ppaction://noaction">
              <a:snd r:embed="rId15" name="click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1714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TextBox 29"/>
          <p:cNvSpPr txBox="1">
            <a:spLocks noChangeArrowheads="1"/>
          </p:cNvSpPr>
          <p:nvPr/>
        </p:nvSpPr>
        <p:spPr bwMode="auto">
          <a:xfrm>
            <a:off x="5643563" y="1785938"/>
            <a:ext cx="221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Включить звук</a:t>
            </a: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242886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TextBox 30"/>
          <p:cNvSpPr txBox="1">
            <a:spLocks noChangeArrowheads="1"/>
          </p:cNvSpPr>
          <p:nvPr/>
        </p:nvSpPr>
        <p:spPr bwMode="auto">
          <a:xfrm>
            <a:off x="5643563" y="2500313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Аудиофрагмент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307181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TextBox 31"/>
          <p:cNvSpPr txBox="1">
            <a:spLocks noChangeArrowheads="1"/>
          </p:cNvSpPr>
          <p:nvPr/>
        </p:nvSpPr>
        <p:spPr bwMode="auto">
          <a:xfrm>
            <a:off x="5643563" y="3143250"/>
            <a:ext cx="203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Видеофрагмент</a:t>
            </a:r>
          </a:p>
        </p:txBody>
      </p:sp>
      <p:pic>
        <p:nvPicPr>
          <p:cNvPr id="31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378619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TextBox 32"/>
          <p:cNvSpPr txBox="1">
            <a:spLocks noChangeArrowheads="1"/>
          </p:cNvSpPr>
          <p:nvPr/>
        </p:nvSpPr>
        <p:spPr bwMode="auto">
          <a:xfrm>
            <a:off x="5643563" y="3643313"/>
            <a:ext cx="4214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биографическому 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справочнику</a:t>
            </a:r>
          </a:p>
        </p:txBody>
      </p:sp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450057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TextBox 33"/>
          <p:cNvSpPr txBox="1">
            <a:spLocks noChangeArrowheads="1"/>
          </p:cNvSpPr>
          <p:nvPr/>
        </p:nvSpPr>
        <p:spPr bwMode="auto">
          <a:xfrm>
            <a:off x="5715000" y="4643438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документам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521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TextBox 35"/>
          <p:cNvSpPr txBox="1">
            <a:spLocks noChangeArrowheads="1"/>
          </p:cNvSpPr>
          <p:nvPr/>
        </p:nvSpPr>
        <p:spPr bwMode="auto">
          <a:xfrm>
            <a:off x="5715000" y="5286375"/>
            <a:ext cx="392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Переход к медиатеке</a:t>
            </a:r>
          </a:p>
        </p:txBody>
      </p:sp>
      <p:pic>
        <p:nvPicPr>
          <p:cNvPr id="37" name="Picture 15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5143504" y="592933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4" name="TextBox 25"/>
          <p:cNvSpPr txBox="1">
            <a:spLocks noChangeArrowheads="1"/>
          </p:cNvSpPr>
          <p:nvPr/>
        </p:nvSpPr>
        <p:spPr bwMode="auto">
          <a:xfrm>
            <a:off x="5715000" y="5857875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Схемы, таблицы, диаграммы</a:t>
            </a:r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28575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Навигатор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285750" y="-230188"/>
            <a:ext cx="82296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Содержание</a:t>
            </a:r>
          </a:p>
        </p:txBody>
      </p:sp>
      <p:sp>
        <p:nvSpPr>
          <p:cNvPr id="15363" name="Содержимое 2"/>
          <p:cNvSpPr txBox="1">
            <a:spLocks/>
          </p:cNvSpPr>
          <p:nvPr/>
        </p:nvSpPr>
        <p:spPr bwMode="auto">
          <a:xfrm>
            <a:off x="252413" y="620713"/>
            <a:ext cx="504031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Введение.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4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Раздел </a:t>
            </a:r>
            <a:r>
              <a:rPr lang="en-US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I.</a:t>
            </a: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 Особенности и противоречия политической жизни общества.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Раздел </a:t>
            </a:r>
            <a:r>
              <a:rPr lang="en-US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II. </a:t>
            </a: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Тенденции социально-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экономического развития.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Раздел </a:t>
            </a:r>
            <a:r>
              <a:rPr lang="en-US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III.</a:t>
            </a: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 Культура </a:t>
            </a:r>
            <a:endParaRPr lang="ru-RU" altLang="ru-RU" sz="2800">
              <a:solidFill>
                <a:srgbClr val="5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«развитого</a:t>
            </a:r>
            <a:r>
              <a:rPr lang="ru-RU" altLang="ru-RU" sz="2800">
                <a:solidFill>
                  <a:srgbClr val="500000"/>
                </a:solidFill>
              </a:rPr>
              <a:t> </a:t>
            </a: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социализма».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500000"/>
                </a:solidFill>
                <a:latin typeface="Tahoma" panose="020B0604030504040204" pitchFamily="34" charset="0"/>
              </a:rPr>
              <a:t>А) Образование и наука.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500000"/>
                </a:solidFill>
                <a:latin typeface="Tahoma" panose="020B0604030504040204" pitchFamily="34" charset="0"/>
              </a:rPr>
              <a:t>Б) Литература и искусство.</a:t>
            </a:r>
            <a:endParaRPr lang="en-US" altLang="ru-RU" sz="20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>
                <a:solidFill>
                  <a:srgbClr val="500000"/>
                </a:solidFill>
                <a:latin typeface="Tahoma" panose="020B0604030504040204" pitchFamily="34" charset="0"/>
              </a:rPr>
              <a:t>			</a:t>
            </a:r>
            <a:endParaRPr lang="ru-RU" altLang="ru-RU">
              <a:solidFill>
                <a:srgbClr val="5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500000"/>
                </a:solidFill>
              </a:rPr>
              <a:t>	</a:t>
            </a:r>
            <a:r>
              <a:rPr lang="ru-RU" altLang="ru-RU" sz="2000">
                <a:solidFill>
                  <a:srgbClr val="500000"/>
                </a:solidFill>
                <a:latin typeface="Tahoma" panose="020B0604030504040204" pitchFamily="34" charset="0"/>
              </a:rPr>
              <a:t>Карта проекта</a:t>
            </a:r>
            <a:r>
              <a:rPr lang="en-US" altLang="ru-RU" sz="2000">
                <a:solidFill>
                  <a:srgbClr val="500000"/>
                </a:solidFill>
                <a:latin typeface="Tahoma" panose="020B0604030504040204" pitchFamily="34" charset="0"/>
              </a:rPr>
              <a:t>				</a:t>
            </a:r>
            <a:r>
              <a:rPr lang="ru-RU" altLang="ru-RU" sz="2000">
                <a:solidFill>
                  <a:srgbClr val="500000"/>
                </a:solidFill>
                <a:latin typeface="Tahoma" panose="020B0604030504040204" pitchFamily="34" charset="0"/>
              </a:rPr>
              <a:t>Обратная связь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000">
              <a:solidFill>
                <a:srgbClr val="5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148263" y="476250"/>
            <a:ext cx="3786187" cy="6143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50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038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602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013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900">
              <a:latin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Медиатека</a:t>
            </a:r>
            <a:r>
              <a:rPr lang="ru-RU" altLang="ru-RU" sz="2600">
                <a:solidFill>
                  <a:srgbClr val="500000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Документы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Изображения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Видеоматериалы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Аудиоматериалы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Галерея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9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Библиографический справочник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Политические деятели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Деятели культуры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altLang="ru-RU" sz="9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Глоссарий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9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Puzzle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9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Тестовый тренаж</a:t>
            </a:r>
            <a:r>
              <a:rPr lang="ru-RU" altLang="ru-RU" sz="2600">
                <a:solidFill>
                  <a:srgbClr val="500000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 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I</a:t>
            </a:r>
            <a:endParaRPr lang="ru-RU" altLang="ru-RU" sz="17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 II</a:t>
            </a:r>
            <a:endParaRPr lang="ru-RU" altLang="ru-RU" sz="17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 III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Итоговый тренаж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500000"/>
                </a:solidFill>
              </a:rPr>
              <a:t>Тест</a:t>
            </a:r>
            <a:r>
              <a:rPr lang="ru-RU" altLang="ru-RU" sz="2800">
                <a:solidFill>
                  <a:srgbClr val="500000"/>
                </a:solidFill>
                <a:latin typeface="Tahoma" panose="020B0604030504040204" pitchFamily="34" charset="0"/>
              </a:rPr>
              <a:t>овый контроль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ru-RU" sz="9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 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I</a:t>
            </a:r>
            <a:endParaRPr lang="ru-RU" altLang="ru-RU" sz="17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 II</a:t>
            </a:r>
            <a:endParaRPr lang="ru-RU" altLang="ru-RU" sz="1700">
              <a:solidFill>
                <a:srgbClr val="5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Раздел</a:t>
            </a:r>
            <a:r>
              <a:rPr lang="en-US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 III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700">
                <a:solidFill>
                  <a:srgbClr val="500000"/>
                </a:solidFill>
                <a:latin typeface="Tahoma" panose="020B0604030504040204" pitchFamily="34" charset="0"/>
              </a:rPr>
              <a:t>Итоговый контроль</a:t>
            </a:r>
            <a:endParaRPr lang="ru-RU" altLang="ru-RU" sz="1700">
              <a:solidFill>
                <a:srgbClr val="5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  <a:p>
            <a:pPr>
              <a:defRPr/>
            </a:pPr>
            <a:fld id="{8B174753-9828-43EB-85C5-E9E52CD97E5B}" type="datetime1">
              <a:rPr lang="ru-RU">
                <a:solidFill>
                  <a:schemeClr val="tx1"/>
                </a:solidFill>
              </a:rPr>
              <a:pPr>
                <a:defRPr/>
              </a:pPr>
              <a:t>24.05.2015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eaLnBrk="1" hangingPunct="1"/>
            <a:fld id="{DD45EA74-AD66-42A5-93F4-A91AB0E2BCE7}" type="slidenum">
              <a:rPr lang="ru-RU" altLang="ru-RU">
                <a:solidFill>
                  <a:srgbClr val="262626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963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35831-71D7-45AA-B5AC-679042800978}" type="datetime1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24.05.2015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555875" y="649287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7BDC37-B2DC-4EF5-913A-53544F2B46B0}" type="slidenum">
              <a:rPr lang="ru-RU" altLang="ru-RU">
                <a:solidFill>
                  <a:srgbClr val="262626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-165100" y="4918075"/>
            <a:ext cx="287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Карта проекта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572500" y="5957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12А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500688" y="5314950"/>
            <a:ext cx="1143000" cy="500063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III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hlinkClick r:id="" action="ppaction://hlinkshowjump?jump=firstslide"/>
          </p:cNvPr>
          <p:cNvSpPr/>
          <p:nvPr/>
        </p:nvSpPr>
        <p:spPr bwMode="auto">
          <a:xfrm>
            <a:off x="395288" y="331788"/>
            <a:ext cx="1214437" cy="500062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Calibri" panose="020F0502020204030204" pitchFamily="34" charset="0"/>
              </a:rPr>
              <a:t>Заставка</a:t>
            </a: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 bwMode="auto">
          <a:xfrm>
            <a:off x="2395538" y="331788"/>
            <a:ext cx="1279525" cy="50006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Calibri" panose="020F0502020204030204" pitchFamily="34" charset="0"/>
              </a:rPr>
              <a:t>Титул</a:t>
            </a: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 bwMode="auto">
          <a:xfrm>
            <a:off x="2643188" y="1344613"/>
            <a:ext cx="2428875" cy="5715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 bwMode="auto">
          <a:xfrm>
            <a:off x="4324350" y="331788"/>
            <a:ext cx="1511300" cy="50006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Мотивация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 bwMode="auto">
          <a:xfrm>
            <a:off x="6538913" y="331788"/>
            <a:ext cx="1428750" cy="50006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Навигатор</a:t>
            </a: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1622425" y="546100"/>
            <a:ext cx="7604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>
            <a:off x="3681413" y="582613"/>
            <a:ext cx="6492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5861050" y="617538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435600" y="2636838"/>
            <a:ext cx="1368425" cy="6429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Тестовый тренаж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348038" y="3598863"/>
            <a:ext cx="1285875" cy="500062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РАЗДЕЛ</a:t>
            </a:r>
            <a:r>
              <a:rPr lang="en-US" sz="1400" dirty="0">
                <a:solidFill>
                  <a:srgbClr val="C00000"/>
                </a:solidFill>
              </a:rPr>
              <a:t> I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58800" y="2263775"/>
            <a:ext cx="1584325" cy="5778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</a:rPr>
              <a:t>Медиатека</a:t>
            </a: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 bwMode="auto">
          <a:xfrm>
            <a:off x="539750" y="3200400"/>
            <a:ext cx="1655763" cy="5715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</a:rPr>
              <a:t>Биографический справочник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00063" y="4208463"/>
            <a:ext cx="1655762" cy="5715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C00000"/>
                </a:solidFill>
              </a:rPr>
              <a:t>Картинная галерея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346450" y="4525963"/>
            <a:ext cx="1285875" cy="500062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РАЗДЕЛ</a:t>
            </a:r>
            <a:r>
              <a:rPr lang="en-US" sz="1400" dirty="0">
                <a:solidFill>
                  <a:srgbClr val="C00000"/>
                </a:solidFill>
              </a:rPr>
              <a:t> II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357563" y="5314950"/>
            <a:ext cx="1289050" cy="500063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РАЗДЕЛ</a:t>
            </a:r>
            <a:r>
              <a:rPr lang="en-US" sz="1400" dirty="0">
                <a:solidFill>
                  <a:srgbClr val="C00000"/>
                </a:solidFill>
              </a:rPr>
              <a:t> III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989263" y="2713038"/>
            <a:ext cx="2000250" cy="357187"/>
          </a:xfrm>
          <a:prstGeom prst="rect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Е-лекции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500688" y="3600450"/>
            <a:ext cx="1143000" cy="500063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</a:t>
            </a:r>
            <a:r>
              <a:rPr lang="ru-RU" dirty="0">
                <a:solidFill>
                  <a:srgbClr val="C00000"/>
                </a:solidFill>
                <a:hlinkClick r:id="rId6" action="ppaction://hlinkfile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92725" y="6192838"/>
            <a:ext cx="1584325" cy="503237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Итоговые ТЗ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500688" y="4529138"/>
            <a:ext cx="1143000" cy="500062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II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9" name="Прямая со стрелкой 28"/>
          <p:cNvCxnSpPr>
            <a:endCxn id="10" idx="1"/>
          </p:cNvCxnSpPr>
          <p:nvPr/>
        </p:nvCxnSpPr>
        <p:spPr bwMode="auto">
          <a:xfrm>
            <a:off x="201613" y="1630363"/>
            <a:ext cx="24288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 rot="5400000">
            <a:off x="3679032" y="2166144"/>
            <a:ext cx="50006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rot="5400000">
            <a:off x="3917950" y="3284538"/>
            <a:ext cx="4302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 noChangeShapeType="1"/>
            <a:stCxn id="28" idx="1"/>
            <a:endCxn id="24" idx="3"/>
          </p:cNvCxnSpPr>
          <p:nvPr/>
        </p:nvCxnSpPr>
        <p:spPr bwMode="auto">
          <a:xfrm flipH="1">
            <a:off x="4659313" y="4779963"/>
            <a:ext cx="828675" cy="785812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 стрелкой 33"/>
          <p:cNvCxnSpPr>
            <a:cxnSpLocks noChangeShapeType="1"/>
            <a:stCxn id="23" idx="3"/>
            <a:endCxn id="28" idx="1"/>
          </p:cNvCxnSpPr>
          <p:nvPr/>
        </p:nvCxnSpPr>
        <p:spPr bwMode="auto">
          <a:xfrm>
            <a:off x="4645025" y="4776788"/>
            <a:ext cx="842963" cy="3175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Прямая со стрелкой 34"/>
          <p:cNvCxnSpPr>
            <a:cxnSpLocks noChangeShapeType="1"/>
            <a:stCxn id="26" idx="1"/>
            <a:endCxn id="23" idx="3"/>
          </p:cNvCxnSpPr>
          <p:nvPr/>
        </p:nvCxnSpPr>
        <p:spPr bwMode="auto">
          <a:xfrm flipH="1">
            <a:off x="4645025" y="3851275"/>
            <a:ext cx="842963" cy="925513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Прямая со стрелкой 35"/>
          <p:cNvCxnSpPr>
            <a:cxnSpLocks noChangeShapeType="1"/>
            <a:stCxn id="24" idx="3"/>
            <a:endCxn id="4" idx="1"/>
          </p:cNvCxnSpPr>
          <p:nvPr/>
        </p:nvCxnSpPr>
        <p:spPr bwMode="auto">
          <a:xfrm>
            <a:off x="4659313" y="5565775"/>
            <a:ext cx="828675" cy="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 стрелкой 36"/>
          <p:cNvCxnSpPr>
            <a:cxnSpLocks noChangeShapeType="1"/>
            <a:stCxn id="18" idx="3"/>
            <a:endCxn id="26" idx="1"/>
          </p:cNvCxnSpPr>
          <p:nvPr/>
        </p:nvCxnSpPr>
        <p:spPr bwMode="auto">
          <a:xfrm>
            <a:off x="4646613" y="3849688"/>
            <a:ext cx="841375" cy="1587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-1143000" y="3127376"/>
            <a:ext cx="27146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rot="5400000">
            <a:off x="3631407" y="3283744"/>
            <a:ext cx="430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 noChangeShapeType="1"/>
            <a:stCxn id="18" idx="2"/>
            <a:endCxn id="23" idx="0"/>
          </p:cNvCxnSpPr>
          <p:nvPr/>
        </p:nvCxnSpPr>
        <p:spPr bwMode="auto">
          <a:xfrm flipH="1">
            <a:off x="3989388" y="4111625"/>
            <a:ext cx="1587" cy="40163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Прямая со стрелкой 40"/>
          <p:cNvCxnSpPr>
            <a:cxnSpLocks noChangeShapeType="1"/>
            <a:stCxn id="23" idx="2"/>
            <a:endCxn id="24" idx="0"/>
          </p:cNvCxnSpPr>
          <p:nvPr/>
        </p:nvCxnSpPr>
        <p:spPr bwMode="auto">
          <a:xfrm>
            <a:off x="3989388" y="5038725"/>
            <a:ext cx="12700" cy="263525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Прямая со стрелкой 44"/>
          <p:cNvCxnSpPr>
            <a:endCxn id="21" idx="1"/>
          </p:cNvCxnSpPr>
          <p:nvPr/>
        </p:nvCxnSpPr>
        <p:spPr bwMode="auto">
          <a:xfrm>
            <a:off x="241300" y="348456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2" idx="1"/>
          </p:cNvCxnSpPr>
          <p:nvPr/>
        </p:nvCxnSpPr>
        <p:spPr bwMode="auto">
          <a:xfrm>
            <a:off x="201613" y="44926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Левая фигурная скобка 47"/>
          <p:cNvSpPr/>
          <p:nvPr/>
        </p:nvSpPr>
        <p:spPr bwMode="auto">
          <a:xfrm>
            <a:off x="3000375" y="3135313"/>
            <a:ext cx="285750" cy="2786062"/>
          </a:xfrm>
          <a:prstGeom prst="leftBrace">
            <a:avLst>
              <a:gd name="adj1" fmla="val 8333"/>
              <a:gd name="adj2" fmla="val 45768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9" name="Прямая со стрелкой 48"/>
          <p:cNvCxnSpPr>
            <a:cxnSpLocks noChangeShapeType="1"/>
            <a:stCxn id="48" idx="1"/>
            <a:endCxn id="20" idx="3"/>
          </p:cNvCxnSpPr>
          <p:nvPr/>
        </p:nvCxnSpPr>
        <p:spPr bwMode="auto">
          <a:xfrm flipH="1" flipV="1">
            <a:off x="2155825" y="2552700"/>
            <a:ext cx="825500" cy="197643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 type="arrow" w="med" len="med"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 стрелкой 49"/>
          <p:cNvCxnSpPr>
            <a:cxnSpLocks noChangeShapeType="1"/>
            <a:stCxn id="21" idx="3"/>
          </p:cNvCxnSpPr>
          <p:nvPr/>
        </p:nvCxnSpPr>
        <p:spPr bwMode="auto">
          <a:xfrm>
            <a:off x="2208213" y="3486150"/>
            <a:ext cx="771525" cy="1063625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1" name="Прямая со стрелкой 50"/>
          <p:cNvCxnSpPr>
            <a:stCxn id="22" idx="3"/>
          </p:cNvCxnSpPr>
          <p:nvPr/>
        </p:nvCxnSpPr>
        <p:spPr bwMode="auto">
          <a:xfrm>
            <a:off x="2168525" y="4494213"/>
            <a:ext cx="844550" cy="61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1824038" y="260350"/>
            <a:ext cx="28575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3752850" y="260350"/>
            <a:ext cx="28575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5967413" y="260350"/>
            <a:ext cx="28575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5395913" y="812800"/>
            <a:ext cx="357187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4000500" y="2419350"/>
            <a:ext cx="28575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3357563" y="3213100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6Б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4214813" y="3213100"/>
            <a:ext cx="500062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6А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5143500" y="3300413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7А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4500563" y="4306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8А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5143500" y="4229100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9А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4500563" y="5235575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10А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5143500" y="5014913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11А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5357813" y="5957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12А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3286125" y="49926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8Б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3286125" y="3992563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7Б</a:t>
            </a:r>
          </a:p>
        </p:txBody>
      </p:sp>
      <p:cxnSp>
        <p:nvCxnSpPr>
          <p:cNvPr id="68" name="Прямая со стрелкой 67"/>
          <p:cNvCxnSpPr>
            <a:stCxn id="26" idx="2"/>
          </p:cNvCxnSpPr>
          <p:nvPr/>
        </p:nvCxnSpPr>
        <p:spPr bwMode="auto">
          <a:xfrm rot="16200000" flipH="1">
            <a:off x="5864225" y="4321176"/>
            <a:ext cx="415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 bwMode="auto">
          <a:xfrm rot="5400000">
            <a:off x="5942807" y="518239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 bwMode="auto">
          <a:xfrm>
            <a:off x="6643688" y="3743325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9Б</a:t>
            </a:r>
          </a:p>
        </p:txBody>
      </p:sp>
      <p:cxnSp>
        <p:nvCxnSpPr>
          <p:cNvPr id="72" name="Прямая со стрелкой 71"/>
          <p:cNvCxnSpPr>
            <a:stCxn id="4" idx="2"/>
          </p:cNvCxnSpPr>
          <p:nvPr/>
        </p:nvCxnSpPr>
        <p:spPr bwMode="auto">
          <a:xfrm rot="5400000">
            <a:off x="5715000" y="5827713"/>
            <a:ext cx="357187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" idx="2"/>
          </p:cNvCxnSpPr>
          <p:nvPr/>
        </p:nvCxnSpPr>
        <p:spPr bwMode="auto">
          <a:xfrm rot="16200000" flipH="1">
            <a:off x="6036469" y="5863432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 bwMode="auto">
          <a:xfrm>
            <a:off x="6429375" y="5957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9Б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643688" y="4672013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9Б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6643688" y="5457825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9Б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092950" y="2671763"/>
            <a:ext cx="1408113" cy="642937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Тестовый контроль</a:t>
            </a:r>
          </a:p>
        </p:txBody>
      </p:sp>
      <p:cxnSp>
        <p:nvCxnSpPr>
          <p:cNvPr id="110" name="Прямая со стрелкой 109"/>
          <p:cNvCxnSpPr/>
          <p:nvPr/>
        </p:nvCxnSpPr>
        <p:spPr bwMode="auto">
          <a:xfrm>
            <a:off x="214313" y="2555875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 bwMode="auto">
          <a:xfrm>
            <a:off x="7286625" y="5314950"/>
            <a:ext cx="1143000" cy="500063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III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7286625" y="3600450"/>
            <a:ext cx="1143000" cy="500063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</a:t>
            </a:r>
            <a:r>
              <a:rPr lang="ru-RU" dirty="0">
                <a:solidFill>
                  <a:srgbClr val="FF0000"/>
                </a:solidFill>
                <a:hlinkClick r:id="rId6" action="ppaction://hlinkfile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7072313" y="6172200"/>
            <a:ext cx="1603375" cy="523875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Итоговые ТЗ</a:t>
            </a: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7286625" y="4529138"/>
            <a:ext cx="1143000" cy="500062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ТЗ</a:t>
            </a:r>
            <a:r>
              <a:rPr lang="en-US" dirty="0">
                <a:solidFill>
                  <a:srgbClr val="C00000"/>
                </a:solidFill>
              </a:rPr>
              <a:t> II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9" name="Прямая со стрелкой 98"/>
          <p:cNvCxnSpPr/>
          <p:nvPr/>
        </p:nvCxnSpPr>
        <p:spPr bwMode="auto">
          <a:xfrm rot="5400000">
            <a:off x="7715250" y="3457575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 bwMode="auto">
          <a:xfrm>
            <a:off x="8429625" y="3671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7А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8429625" y="4600575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9А</a:t>
            </a: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8429625" y="53863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11А</a:t>
            </a:r>
          </a:p>
        </p:txBody>
      </p:sp>
      <p:cxnSp>
        <p:nvCxnSpPr>
          <p:cNvPr id="104" name="Прямая со стрелкой 103"/>
          <p:cNvCxnSpPr>
            <a:stCxn id="96" idx="2"/>
            <a:endCxn id="98" idx="0"/>
          </p:cNvCxnSpPr>
          <p:nvPr/>
        </p:nvCxnSpPr>
        <p:spPr bwMode="auto">
          <a:xfrm rot="5400000">
            <a:off x="7644606" y="431403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 bwMode="auto">
          <a:xfrm rot="5400000">
            <a:off x="7716044" y="517128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95" idx="2"/>
          </p:cNvCxnSpPr>
          <p:nvPr/>
        </p:nvCxnSpPr>
        <p:spPr bwMode="auto">
          <a:xfrm rot="5400000">
            <a:off x="7500938" y="5827713"/>
            <a:ext cx="357187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95" idx="2"/>
          </p:cNvCxnSpPr>
          <p:nvPr/>
        </p:nvCxnSpPr>
        <p:spPr bwMode="auto">
          <a:xfrm rot="16200000" flipH="1">
            <a:off x="7822406" y="5863432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 bwMode="auto">
          <a:xfrm>
            <a:off x="8215313" y="5957888"/>
            <a:ext cx="4286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00000"/>
                </a:solidFill>
                <a:latin typeface="+mn-lt"/>
                <a:cs typeface="+mn-cs"/>
              </a:rPr>
              <a:t>9Б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 bwMode="auto">
          <a:xfrm>
            <a:off x="5076825" y="1412875"/>
            <a:ext cx="27352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 bwMode="auto">
          <a:xfrm rot="5400000">
            <a:off x="7620000" y="24923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 bwMode="auto">
          <a:xfrm>
            <a:off x="5072063" y="1557338"/>
            <a:ext cx="1000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 bwMode="auto">
          <a:xfrm rot="5400000">
            <a:off x="5965032" y="1664494"/>
            <a:ext cx="2143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cxnSpLocks noChangeShapeType="1"/>
          </p:cNvCxnSpPr>
          <p:nvPr/>
        </p:nvCxnSpPr>
        <p:spPr bwMode="auto">
          <a:xfrm>
            <a:off x="3752850" y="1028700"/>
            <a:ext cx="0" cy="25241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" name="Прямая со стрелкой 68"/>
          <p:cNvCxnSpPr/>
          <p:nvPr/>
        </p:nvCxnSpPr>
        <p:spPr bwMode="auto">
          <a:xfrm rot="5400000">
            <a:off x="5941219" y="34536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15"/>
          <p:cNvCxnSpPr>
            <a:cxnSpLocks noChangeShapeType="1"/>
          </p:cNvCxnSpPr>
          <p:nvPr/>
        </p:nvCxnSpPr>
        <p:spPr bwMode="auto">
          <a:xfrm>
            <a:off x="3748088" y="1028700"/>
            <a:ext cx="35274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 стрелкой 68"/>
          <p:cNvCxnSpPr>
            <a:cxnSpLocks noChangeShapeType="1"/>
          </p:cNvCxnSpPr>
          <p:nvPr/>
        </p:nvCxnSpPr>
        <p:spPr bwMode="auto">
          <a:xfrm rot="5400000">
            <a:off x="7148512" y="938213"/>
            <a:ext cx="252413" cy="158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16"/>
          <p:cNvSpPr/>
          <p:nvPr/>
        </p:nvSpPr>
        <p:spPr bwMode="auto">
          <a:xfrm>
            <a:off x="5435600" y="1773238"/>
            <a:ext cx="1368425" cy="642937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Calibri" panose="020F0502020204030204" pitchFamily="34" charset="0"/>
              </a:rPr>
              <a:t>Мозаика</a:t>
            </a:r>
          </a:p>
        </p:txBody>
      </p:sp>
      <p:cxnSp>
        <p:nvCxnSpPr>
          <p:cNvPr id="16" name="Прямая со стрелкой 68"/>
          <p:cNvCxnSpPr/>
          <p:nvPr/>
        </p:nvCxnSpPr>
        <p:spPr bwMode="auto">
          <a:xfrm rot="5400000">
            <a:off x="5942807" y="2563019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 descr="1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3" descr="2.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8" descr="1.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0" y="3357563"/>
            <a:ext cx="9144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r="5573" b="4048"/>
          <a:stretch>
            <a:fillRect/>
          </a:stretch>
        </p:blipFill>
        <p:spPr bwMode="auto">
          <a:xfrm>
            <a:off x="4643438" y="0"/>
            <a:ext cx="45005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rot="5400000">
            <a:off x="1214438" y="3429000"/>
            <a:ext cx="68580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-468313" y="933450"/>
          <a:ext cx="9112251" cy="602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Диаграмма" r:id="rId3" imgW="6096000" imgH="4067243" progId="MSGraph.Chart.8">
                  <p:embed followColorScheme="full"/>
                </p:oleObj>
              </mc:Choice>
              <mc:Fallback>
                <p:oleObj name="Диаграмма" r:id="rId3" imgW="6096000" imgH="406724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933450"/>
                        <a:ext cx="9112251" cy="602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1214422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57148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1857364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15206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9586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 txBox="1">
            <a:spLocks noGrp="1"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EE1325-323A-482C-927A-B577A70D901B}" type="datetime1">
              <a:rPr lang="ru-RU"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24.05.2015</a:t>
            </a:fld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70BAF8-DBA0-43D3-B8CC-42E3F0D09C65}" type="slidenum">
              <a:rPr lang="ru-RU" altLang="ru-RU" sz="900">
                <a:solidFill>
                  <a:srgbClr val="262626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ru-RU" altLang="ru-RU" sz="90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8604250" y="2500306"/>
            <a:ext cx="539750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0" y="106363"/>
            <a:ext cx="7129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Валовый общественный продукт и национальный доход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1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51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1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4514" grpId="0" uiExpand="1" bld="category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Экономические показатели относительно предыдущего года ( 1960 г.=100%)</a:t>
            </a: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4925" y="1857375"/>
          <a:ext cx="912018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Диаграмма" r:id="rId3" imgW="8229600" imgH="6305685" progId="MSGraph.Chart.8">
                  <p:embed followColorScheme="full"/>
                </p:oleObj>
              </mc:Choice>
              <mc:Fallback>
                <p:oleObj name="Диаграмма" r:id="rId3" imgW="8229600" imgH="63056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857375"/>
                        <a:ext cx="9120188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EE1325-323A-482C-927A-B577A70D901B}" type="datetime1">
              <a:rPr lang="ru-RU"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24.05.2015</a:t>
            </a:fld>
            <a:endParaRPr lang="ru-RU" sz="90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8E76390-9AC5-497C-9667-6C52EFB5E207}" type="slidenum">
              <a:rPr lang="ru-RU" altLang="ru-RU" sz="900">
                <a:solidFill>
                  <a:srgbClr val="262626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ru-RU" altLang="ru-RU" sz="90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8604250" y="2500306"/>
            <a:ext cx="539750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oleChartEl type="ptIn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5539">
                                            <p:oleChartEl type="ptIn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5539">
                                            <p:oleChartEl type="ptIn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oleChartEl type="ptIn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5539">
                                            <p:oleChartEl type="ptInSeries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5539">
                                            <p:oleChartEl type="ptInSeries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5539">
                                            <p:oleChartEl type="ptInSeries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5539">
                                            <p:oleChartEl type="ptInSeries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5539">
                                            <p:oleChartEl type="ptInSeries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5539">
                                            <p:oleChartEl type="ptInSeries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539">
                                            <p:oleChartEl type="ptInSeries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oleChartEl type="ptInSeries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5539">
                                            <p:oleChartEl type="ptInSeries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539" grpId="0" bld="seriesEl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65"/>
            </a:gs>
            <a:gs pos="100000">
              <a:srgbClr val="FFE9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333375"/>
          <a:ext cx="9144000" cy="619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Диаграмма" r:id="rId3" imgW="8210449" imgH="6391343" progId="MSGraph.Chart.8">
                  <p:embed followColorScheme="full"/>
                </p:oleObj>
              </mc:Choice>
              <mc:Fallback>
                <p:oleObj name="Диаграмма" r:id="rId3" imgW="8210449" imgH="639134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9144000" cy="619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25988" y="7922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04250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73688" y="4742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9950" y="475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15206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929586" y="1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 txBox="1">
            <a:spLocks noGrp="1"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EE1325-323A-482C-927A-B577A70D901B}" type="datetime1">
              <a:rPr lang="ru-RU"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24.05.2015</a:t>
            </a:fld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2D5658-CB28-40F9-AE51-8F3A8F0DFA1C}" type="slidenum">
              <a:rPr lang="ru-RU" altLang="ru-RU" sz="900">
                <a:solidFill>
                  <a:srgbClr val="262626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ru-RU" altLang="ru-RU" sz="90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6597650" y="6343"/>
            <a:ext cx="539750" cy="5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656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656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6562" grpId="0" uiExpand="1" bld="series"/>
    </p:bldLst>
  </p:timing>
</p:sld>
</file>

<file path=ppt/theme/theme1.xml><?xml version="1.0" encoding="utf-8"?>
<a:theme xmlns:a="http://schemas.openxmlformats.org/drawingml/2006/main" name="12_Тема Office">
  <a:themeElements>
    <a:clrScheme name="12_Тема Office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00B0F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D4F6"/>
      </a:accent5>
      <a:accent6>
        <a:srgbClr val="E7B900"/>
      </a:accent6>
      <a:hlink>
        <a:srgbClr val="C00000"/>
      </a:hlink>
      <a:folHlink>
        <a:srgbClr val="7030A0"/>
      </a:folHlink>
    </a:clrScheme>
    <a:fontScheme name="12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Тема Office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00B0F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D4F6"/>
        </a:accent5>
        <a:accent6>
          <a:srgbClr val="E7B900"/>
        </a:accent6>
        <a:hlink>
          <a:srgbClr val="C00000"/>
        </a:hlink>
        <a:folHlink>
          <a:srgbClr val="703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B0F0"/>
      </a:accent1>
      <a:accent2>
        <a:srgbClr val="FFCC00"/>
      </a:accent2>
      <a:accent3>
        <a:srgbClr val="006600"/>
      </a:accent3>
      <a:accent4>
        <a:srgbClr val="C3986D"/>
      </a:accent4>
      <a:accent5>
        <a:srgbClr val="FF0000"/>
      </a:accent5>
      <a:accent6>
        <a:srgbClr val="C17529"/>
      </a:accent6>
      <a:hlink>
        <a:srgbClr val="C0000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6334</TotalTime>
  <Words>340</Words>
  <Application>Microsoft Office PowerPoint</Application>
  <PresentationFormat>Экран (4:3)</PresentationFormat>
  <Paragraphs>160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12_Тема Office</vt:lpstr>
      <vt:lpstr>6_Тема Office</vt:lpstr>
      <vt:lpstr>Диаграмма Microsoft Graph</vt:lpstr>
      <vt:lpstr>Диаграмма</vt:lpstr>
      <vt:lpstr>Советское государство и общество  в 1964 – 1985 гг.</vt:lpstr>
      <vt:lpstr>Советское государство и общество в 1964 – 1985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Экономические показатели относительно предыдущего года ( 1960 г.=100%)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противоречия политической жизни советского общества 1964 – 1985 гг.</dc:title>
  <dc:creator>XTreme</dc:creator>
  <cp:lastModifiedBy>Dmitry N. Buzun</cp:lastModifiedBy>
  <cp:revision>594</cp:revision>
  <dcterms:created xsi:type="dcterms:W3CDTF">2010-09-23T16:37:17Z</dcterms:created>
  <dcterms:modified xsi:type="dcterms:W3CDTF">2015-05-24T16:42:52Z</dcterms:modified>
</cp:coreProperties>
</file>