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4" r:id="rId8"/>
    <p:sldId id="261" r:id="rId9"/>
    <p:sldId id="265" r:id="rId10"/>
    <p:sldId id="262" r:id="rId11"/>
    <p:sldId id="266" r:id="rId12"/>
    <p:sldId id="263" r:id="rId13"/>
    <p:sldId id="271" r:id="rId14"/>
    <p:sldId id="268" r:id="rId15"/>
    <p:sldId id="267" r:id="rId16"/>
    <p:sldId id="269" r:id="rId17"/>
    <p:sldId id="270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4877093-B252-4D0F-9C07-550FF8B9F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C4B9C-2FFA-4957-AF1A-0AD623384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E6547-F5E0-425E-BE1E-212D140A3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67760-0764-45F8-B9D8-2951D72CE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59BCF-D392-480F-9D18-EA39FFFED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30CA-DC6C-48B6-8FC9-904E19D0C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EB387-5C8D-46A0-A891-0A44B9F65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60F7B-8EDB-4AF0-BDFF-4D1A60D57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6A12F-6150-4EE5-8F44-0FFA84751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3428-A956-40C0-8A17-06EA92402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B6C16-CDD9-4096-BADA-9CC4870D6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uk-UA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uk-UA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uk-UA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uk-UA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uk-UA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uk-UA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uk-UA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648955C-B359-4EDE-8343-4E61D41F8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676400"/>
            <a:ext cx="7920038" cy="1462088"/>
          </a:xfrm>
        </p:spPr>
        <p:txBody>
          <a:bodyPr/>
          <a:lstStyle/>
          <a:p>
            <a:pPr algn="ctr" eaLnBrk="1" hangingPunct="1"/>
            <a:r>
              <a:rPr lang="uk-UA" sz="4000" dirty="0" err="1" smtClean="0"/>
              <a:t>Ключевая</a:t>
            </a:r>
            <a:r>
              <a:rPr lang="uk-UA" sz="4000" dirty="0" smtClean="0"/>
              <a:t> роль </a:t>
            </a:r>
            <a:r>
              <a:rPr lang="uk-UA" sz="4000" dirty="0" err="1" smtClean="0"/>
              <a:t>библиотеки</a:t>
            </a:r>
            <a:r>
              <a:rPr lang="uk-UA" sz="40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uk-UA" sz="4000" dirty="0" smtClean="0"/>
              <a:t>в </a:t>
            </a:r>
            <a:r>
              <a:rPr lang="uk-UA" sz="4000" dirty="0" err="1" smtClean="0"/>
              <a:t>продвижении</a:t>
            </a:r>
            <a:r>
              <a:rPr lang="uk-UA" sz="4000" dirty="0" smtClean="0"/>
              <a:t> </a:t>
            </a:r>
            <a:r>
              <a:rPr lang="uk-UA" sz="4000" dirty="0" err="1" smtClean="0"/>
              <a:t>результатов</a:t>
            </a:r>
            <a:r>
              <a:rPr lang="uk-UA" sz="4000" dirty="0" smtClean="0"/>
              <a:t> </a:t>
            </a:r>
            <a:r>
              <a:rPr lang="uk-UA" sz="4000" dirty="0" err="1" smtClean="0"/>
              <a:t>научных</a:t>
            </a:r>
            <a:r>
              <a:rPr lang="uk-UA" sz="4000" dirty="0" smtClean="0"/>
              <a:t> </a:t>
            </a:r>
            <a:r>
              <a:rPr lang="uk-UA" sz="4000" dirty="0" err="1" smtClean="0"/>
              <a:t>исследований</a:t>
            </a:r>
            <a:r>
              <a:rPr lang="uk-UA" sz="4000" dirty="0" smtClean="0"/>
              <a:t> </a:t>
            </a:r>
            <a:r>
              <a:rPr lang="uk-UA" sz="4000" dirty="0" err="1" smtClean="0"/>
              <a:t>университета</a:t>
            </a:r>
            <a:r>
              <a:rPr lang="ru-RU" sz="4000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Друченко Марина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НТБ НТУУ «КПИ»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Гомель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85875"/>
          </a:xfrm>
        </p:spPr>
        <p:txBody>
          <a:bodyPr/>
          <a:lstStyle/>
          <a:p>
            <a:pPr eaLnBrk="1" hangingPunct="1"/>
            <a:r>
              <a:rPr lang="uk-UA" smtClean="0"/>
              <a:t>Конвертирование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Э-архив </a:t>
            </a:r>
            <a:r>
              <a:rPr lang="en-US" smtClean="0"/>
              <a:t>(Dspace) </a:t>
            </a:r>
            <a:r>
              <a:rPr lang="ru-RU" smtClean="0"/>
              <a:t>- </a:t>
            </a:r>
            <a:r>
              <a:rPr lang="en-US" smtClean="0"/>
              <a:t>ALEPH</a:t>
            </a:r>
          </a:p>
          <a:p>
            <a:pPr eaLnBrk="1" hangingPunct="1"/>
            <a:r>
              <a:rPr lang="ru-RU" smtClean="0"/>
              <a:t>Э-архив </a:t>
            </a:r>
            <a:r>
              <a:rPr lang="en-US" smtClean="0"/>
              <a:t>(Dspace) - </a:t>
            </a:r>
            <a:r>
              <a:rPr lang="ru-RU" smtClean="0"/>
              <a:t>УРЖ «Джерело» (ИПРИ)</a:t>
            </a:r>
            <a:endParaRPr lang="en-US" smtClean="0"/>
          </a:p>
          <a:p>
            <a:pPr eaLnBrk="1" hangingPunct="1"/>
            <a:r>
              <a:rPr lang="ru-RU" smtClean="0"/>
              <a:t>Э-архив </a:t>
            </a:r>
            <a:r>
              <a:rPr lang="en-US" smtClean="0"/>
              <a:t>(Dspace) - </a:t>
            </a:r>
            <a:r>
              <a:rPr lang="ru-RU" smtClean="0"/>
              <a:t>БД Российский индекс научного цитирования (Россия)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14375"/>
          </a:xfrm>
        </p:spPr>
        <p:txBody>
          <a:bodyPr/>
          <a:lstStyle/>
          <a:p>
            <a:pPr eaLnBrk="1" hangingPunct="1"/>
            <a:r>
              <a:rPr lang="ru-RU" smtClean="0"/>
              <a:t>Научное издание в РИНЦ</a:t>
            </a:r>
            <a:endParaRPr lang="uk-UA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/>
          <a:srcRect l="7774" b="18262"/>
          <a:stretch>
            <a:fillRect/>
          </a:stretch>
        </p:blipFill>
        <p:spPr bwMode="auto">
          <a:xfrm>
            <a:off x="323850" y="1125538"/>
            <a:ext cx="864076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dirty="0" smtClean="0"/>
              <a:t>«</a:t>
            </a:r>
            <a:r>
              <a:rPr lang="uk-UA" sz="2800" dirty="0" err="1" smtClean="0"/>
              <a:t>Научная</a:t>
            </a:r>
            <a:r>
              <a:rPr lang="uk-UA" sz="2800" dirty="0" smtClean="0"/>
              <a:t> </a:t>
            </a:r>
            <a:r>
              <a:rPr lang="uk-UA" sz="2800" dirty="0" err="1" smtClean="0"/>
              <a:t>периодика</a:t>
            </a:r>
            <a:r>
              <a:rPr lang="uk-UA" sz="2800" dirty="0" smtClean="0"/>
              <a:t> </a:t>
            </a:r>
            <a:r>
              <a:rPr lang="uk-UA" sz="2800" dirty="0" err="1" smtClean="0"/>
              <a:t>Украины</a:t>
            </a:r>
            <a:r>
              <a:rPr lang="uk-UA" sz="2800" dirty="0" smtClean="0"/>
              <a:t>» - </a:t>
            </a:r>
            <a:r>
              <a:rPr lang="uk-UA" sz="2800" dirty="0" err="1" smtClean="0"/>
              <a:t>издательская</a:t>
            </a:r>
            <a:r>
              <a:rPr lang="uk-UA" sz="2800" dirty="0" smtClean="0"/>
              <a:t> </a:t>
            </a:r>
            <a:r>
              <a:rPr lang="uk-UA" sz="2800" dirty="0" err="1" smtClean="0"/>
              <a:t>технологическая</a:t>
            </a:r>
            <a:r>
              <a:rPr lang="uk-UA" sz="2800" dirty="0" smtClean="0"/>
              <a:t> платформа на </a:t>
            </a:r>
            <a:r>
              <a:rPr lang="uk-UA" sz="2800" dirty="0" err="1" smtClean="0"/>
              <a:t>базе</a:t>
            </a:r>
            <a:r>
              <a:rPr lang="uk-UA" sz="2800" dirty="0" smtClean="0"/>
              <a:t> </a:t>
            </a:r>
            <a:r>
              <a:rPr lang="en-US" sz="2800" dirty="0" smtClean="0"/>
              <a:t>Open Journal Systems (OJS)</a:t>
            </a:r>
            <a:endParaRPr lang="uk-UA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17712"/>
            <a:ext cx="8312178" cy="434024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200" dirty="0" err="1" smtClean="0"/>
              <a:t>Обеспечивает</a:t>
            </a:r>
            <a:r>
              <a:rPr lang="uk-UA" sz="2200" dirty="0" smtClean="0"/>
              <a:t> </a:t>
            </a:r>
            <a:r>
              <a:rPr lang="uk-UA" sz="2200" dirty="0" err="1" smtClean="0"/>
              <a:t>редакционную</a:t>
            </a:r>
            <a:r>
              <a:rPr lang="uk-UA" sz="2200" dirty="0" smtClean="0"/>
              <a:t> </a:t>
            </a:r>
            <a:r>
              <a:rPr lang="uk-UA" sz="2200" dirty="0" err="1" smtClean="0"/>
              <a:t>обработку</a:t>
            </a:r>
            <a:r>
              <a:rPr lang="uk-UA" sz="2200" dirty="0" smtClean="0"/>
              <a:t>, </a:t>
            </a:r>
            <a:r>
              <a:rPr lang="uk-UA" sz="2200" dirty="0" err="1" smtClean="0"/>
              <a:t>процессы</a:t>
            </a:r>
            <a:r>
              <a:rPr lang="uk-UA" sz="2200" dirty="0" smtClean="0"/>
              <a:t> </a:t>
            </a:r>
            <a:r>
              <a:rPr lang="uk-UA" sz="2200" dirty="0" err="1" smtClean="0"/>
              <a:t>публикации</a:t>
            </a:r>
            <a:r>
              <a:rPr lang="uk-UA" sz="2200" dirty="0" smtClean="0"/>
              <a:t> и </a:t>
            </a:r>
            <a:r>
              <a:rPr lang="uk-UA" sz="2200" dirty="0" err="1" smtClean="0"/>
              <a:t>послепубликационную</a:t>
            </a:r>
            <a:r>
              <a:rPr lang="uk-UA" sz="2200" dirty="0" smtClean="0"/>
              <a:t> </a:t>
            </a:r>
            <a:r>
              <a:rPr lang="uk-UA" sz="2200" dirty="0" err="1" smtClean="0"/>
              <a:t>поддержку</a:t>
            </a:r>
            <a:r>
              <a:rPr lang="uk-UA" sz="2200" dirty="0" smtClean="0"/>
              <a:t> </a:t>
            </a:r>
            <a:r>
              <a:rPr lang="uk-UA" sz="2200" dirty="0" err="1" smtClean="0"/>
              <a:t>научных</a:t>
            </a:r>
            <a:r>
              <a:rPr lang="uk-UA" sz="2200" dirty="0" smtClean="0"/>
              <a:t> </a:t>
            </a:r>
            <a:r>
              <a:rPr lang="uk-UA" sz="2200" dirty="0" err="1" smtClean="0"/>
              <a:t>периодических</a:t>
            </a:r>
            <a:r>
              <a:rPr lang="uk-UA" sz="2200" dirty="0" smtClean="0"/>
              <a:t> </a:t>
            </a:r>
            <a:r>
              <a:rPr lang="uk-UA" sz="2200" dirty="0" err="1" smtClean="0"/>
              <a:t>изданий</a:t>
            </a:r>
            <a:r>
              <a:rPr lang="uk-UA" sz="2200" dirty="0" smtClean="0"/>
              <a:t> </a:t>
            </a:r>
            <a:r>
              <a:rPr lang="uk-UA" sz="2200" dirty="0" err="1" smtClean="0"/>
              <a:t>Украины</a:t>
            </a:r>
            <a:endParaRPr lang="uk-UA" sz="2200" dirty="0" smtClean="0"/>
          </a:p>
          <a:p>
            <a:pPr eaLnBrk="1" hangingPunct="1">
              <a:defRPr/>
            </a:pPr>
            <a:r>
              <a:rPr lang="uk-UA" sz="2200" dirty="0" smtClean="0"/>
              <a:t>Ресурс </a:t>
            </a:r>
            <a:r>
              <a:rPr lang="uk-UA" sz="2200" dirty="0" err="1" smtClean="0"/>
              <a:t>развивается</a:t>
            </a:r>
            <a:r>
              <a:rPr lang="uk-UA" sz="2200" dirty="0" smtClean="0"/>
              <a:t> на </a:t>
            </a:r>
            <a:r>
              <a:rPr lang="uk-UA" sz="2200" dirty="0" err="1" smtClean="0"/>
              <a:t>основе</a:t>
            </a:r>
            <a:r>
              <a:rPr lang="uk-UA" sz="2200" dirty="0" smtClean="0"/>
              <a:t> партнерства </a:t>
            </a:r>
            <a:r>
              <a:rPr lang="uk-UA" sz="2200" dirty="0" err="1" smtClean="0"/>
              <a:t>издателей</a:t>
            </a:r>
            <a:r>
              <a:rPr lang="uk-UA" sz="2200" dirty="0" smtClean="0"/>
              <a:t> и </a:t>
            </a:r>
            <a:r>
              <a:rPr lang="uk-UA" sz="2200" dirty="0" err="1" smtClean="0"/>
              <a:t>библиотек</a:t>
            </a:r>
            <a:r>
              <a:rPr lang="uk-UA" sz="2200" dirty="0" smtClean="0"/>
              <a:t> </a:t>
            </a:r>
            <a:r>
              <a:rPr lang="uk-UA" sz="2200" dirty="0" err="1" smtClean="0"/>
              <a:t>Украины</a:t>
            </a:r>
            <a:endParaRPr lang="uk-UA" sz="2200" dirty="0" smtClean="0"/>
          </a:p>
          <a:p>
            <a:pPr eaLnBrk="1" hangingPunct="1">
              <a:defRPr/>
            </a:pPr>
            <a:r>
              <a:rPr lang="uk-UA" sz="2200" dirty="0" err="1" smtClean="0"/>
              <a:t>Цель</a:t>
            </a:r>
            <a:r>
              <a:rPr lang="uk-UA" sz="2200" dirty="0" smtClean="0"/>
              <a:t> </a:t>
            </a:r>
            <a:r>
              <a:rPr lang="uk-UA" sz="2200" dirty="0" smtClean="0"/>
              <a:t>- </a:t>
            </a:r>
            <a:r>
              <a:rPr lang="uk-UA" sz="2200" dirty="0" err="1" smtClean="0"/>
              <a:t>собрать</a:t>
            </a:r>
            <a:r>
              <a:rPr lang="uk-UA" sz="2200" dirty="0" smtClean="0"/>
              <a:t> на </a:t>
            </a:r>
            <a:r>
              <a:rPr lang="uk-UA" sz="2200" dirty="0" err="1" smtClean="0"/>
              <a:t>единой</a:t>
            </a:r>
            <a:r>
              <a:rPr lang="uk-UA" sz="2200" dirty="0" smtClean="0"/>
              <a:t> </a:t>
            </a:r>
            <a:r>
              <a:rPr lang="uk-UA" sz="2200" dirty="0" err="1" smtClean="0"/>
              <a:t>технологической</a:t>
            </a:r>
            <a:r>
              <a:rPr lang="uk-UA" sz="2200" dirty="0" smtClean="0"/>
              <a:t> </a:t>
            </a:r>
            <a:r>
              <a:rPr lang="uk-UA" sz="2200" dirty="0" err="1" smtClean="0"/>
              <a:t>платформе</a:t>
            </a:r>
            <a:r>
              <a:rPr lang="uk-UA" sz="2200" dirty="0" smtClean="0"/>
              <a:t> все </a:t>
            </a:r>
            <a:r>
              <a:rPr lang="uk-UA" sz="2200" dirty="0" err="1" smtClean="0"/>
              <a:t>национальные</a:t>
            </a:r>
            <a:r>
              <a:rPr lang="uk-UA" sz="2200" dirty="0" smtClean="0"/>
              <a:t> </a:t>
            </a:r>
            <a:r>
              <a:rPr lang="uk-UA" sz="2200" dirty="0" err="1" smtClean="0"/>
              <a:t>научные</a:t>
            </a:r>
            <a:r>
              <a:rPr lang="uk-UA" sz="2200" dirty="0" smtClean="0"/>
              <a:t> </a:t>
            </a:r>
            <a:r>
              <a:rPr lang="uk-UA" sz="2200" dirty="0" err="1" smtClean="0"/>
              <a:t>журналы</a:t>
            </a:r>
            <a:r>
              <a:rPr lang="uk-UA" sz="2200" dirty="0" smtClean="0"/>
              <a:t>, </a:t>
            </a:r>
            <a:r>
              <a:rPr lang="uk-UA" sz="2200" dirty="0" err="1" smtClean="0"/>
              <a:t>редакции</a:t>
            </a:r>
            <a:r>
              <a:rPr lang="uk-UA" sz="2200" dirty="0" smtClean="0"/>
              <a:t> </a:t>
            </a:r>
            <a:r>
              <a:rPr lang="uk-UA" sz="2200" dirty="0" err="1" smtClean="0"/>
              <a:t>которых</a:t>
            </a:r>
            <a:r>
              <a:rPr lang="uk-UA" sz="2200" dirty="0" smtClean="0"/>
              <a:t> </a:t>
            </a:r>
            <a:r>
              <a:rPr lang="uk-UA" sz="2200" dirty="0" err="1" smtClean="0"/>
              <a:t>способны</a:t>
            </a:r>
            <a:r>
              <a:rPr lang="uk-UA" sz="2200" dirty="0" smtClean="0"/>
              <a:t> и </a:t>
            </a:r>
            <a:r>
              <a:rPr lang="uk-UA" sz="2200" dirty="0" err="1" smtClean="0"/>
              <a:t>готовы</a:t>
            </a:r>
            <a:r>
              <a:rPr lang="uk-UA" sz="2200" dirty="0" smtClean="0"/>
              <a:t> </a:t>
            </a:r>
            <a:r>
              <a:rPr lang="uk-UA" sz="2200" dirty="0" err="1" smtClean="0"/>
              <a:t>работать</a:t>
            </a:r>
            <a:r>
              <a:rPr lang="uk-UA" sz="2200" dirty="0" smtClean="0"/>
              <a:t> в </a:t>
            </a:r>
            <a:r>
              <a:rPr lang="uk-UA" sz="2200" dirty="0" err="1" smtClean="0"/>
              <a:t>высокотехнологичной</a:t>
            </a:r>
            <a:r>
              <a:rPr lang="uk-UA" sz="2200" dirty="0" smtClean="0"/>
              <a:t> </a:t>
            </a:r>
            <a:r>
              <a:rPr lang="uk-UA" sz="2200" dirty="0" err="1" smtClean="0"/>
              <a:t>среде</a:t>
            </a:r>
            <a:r>
              <a:rPr lang="uk-UA" sz="2200" dirty="0" smtClean="0"/>
              <a:t>  </a:t>
            </a:r>
            <a:r>
              <a:rPr lang="en-US" sz="2200" dirty="0" smtClean="0"/>
              <a:t>OJS</a:t>
            </a:r>
          </a:p>
          <a:p>
            <a:pPr eaLnBrk="1" hangingPunct="1">
              <a:defRPr/>
            </a:pPr>
            <a:r>
              <a:rPr lang="uk-UA" sz="2200" dirty="0" err="1" smtClean="0"/>
              <a:t>Технологический</a:t>
            </a:r>
            <a:r>
              <a:rPr lang="uk-UA" sz="2200" dirty="0" smtClean="0"/>
              <a:t> </a:t>
            </a:r>
            <a:r>
              <a:rPr lang="uk-UA" sz="2200" dirty="0" err="1" smtClean="0"/>
              <a:t>интегратор</a:t>
            </a:r>
            <a:r>
              <a:rPr lang="uk-UA" sz="2200" dirty="0" smtClean="0"/>
              <a:t> </a:t>
            </a:r>
            <a:r>
              <a:rPr lang="uk-UA" sz="2200" dirty="0" err="1" smtClean="0"/>
              <a:t>проекта</a:t>
            </a:r>
            <a:r>
              <a:rPr lang="uk-UA" sz="2200" dirty="0" smtClean="0"/>
              <a:t> - </a:t>
            </a:r>
            <a:r>
              <a:rPr lang="uk-UA" sz="2200" dirty="0" err="1" smtClean="0"/>
              <a:t>Ассоциация</a:t>
            </a:r>
            <a:r>
              <a:rPr lang="uk-UA" sz="2200" dirty="0" smtClean="0"/>
              <a:t> УРАН (</a:t>
            </a:r>
            <a:r>
              <a:rPr lang="uk-UA" sz="2200" dirty="0" err="1" smtClean="0"/>
              <a:t>Украинская</a:t>
            </a:r>
            <a:r>
              <a:rPr lang="uk-UA" sz="2200" dirty="0" smtClean="0"/>
              <a:t> </a:t>
            </a:r>
            <a:r>
              <a:rPr lang="uk-UA" sz="2200" dirty="0" err="1" smtClean="0"/>
              <a:t>научно-образовательная</a:t>
            </a:r>
            <a:r>
              <a:rPr lang="uk-UA" sz="2200" dirty="0" smtClean="0"/>
              <a:t> </a:t>
            </a:r>
            <a:r>
              <a:rPr lang="uk-UA" sz="2200" dirty="0" err="1" smtClean="0"/>
              <a:t>сеть</a:t>
            </a:r>
            <a:r>
              <a:rPr lang="uk-UA" sz="2200" dirty="0" smtClean="0"/>
              <a:t>)</a:t>
            </a:r>
            <a:endParaRPr lang="uk-UA" sz="2200" dirty="0" smtClean="0"/>
          </a:p>
          <a:p>
            <a:pPr eaLnBrk="1" hangingPunct="1">
              <a:defRPr/>
            </a:pPr>
            <a:r>
              <a:rPr lang="uk-UA" sz="2200" dirty="0" err="1" smtClean="0"/>
              <a:t>Национальный</a:t>
            </a:r>
            <a:r>
              <a:rPr lang="uk-UA" sz="2200" dirty="0" smtClean="0"/>
              <a:t> </a:t>
            </a:r>
            <a:r>
              <a:rPr lang="uk-UA" sz="2200" dirty="0" smtClean="0"/>
              <a:t>центр </a:t>
            </a:r>
            <a:r>
              <a:rPr lang="uk-UA" sz="2200" dirty="0" err="1" smtClean="0"/>
              <a:t>локализации</a:t>
            </a:r>
            <a:r>
              <a:rPr lang="uk-UA" sz="2200" dirty="0" smtClean="0"/>
              <a:t> и </a:t>
            </a:r>
            <a:r>
              <a:rPr lang="uk-UA" sz="2200" dirty="0" err="1" smtClean="0"/>
              <a:t>адаптации</a:t>
            </a:r>
            <a:r>
              <a:rPr lang="uk-UA" sz="2200" dirty="0" smtClean="0"/>
              <a:t> </a:t>
            </a:r>
            <a:r>
              <a:rPr lang="en-US" sz="2200" dirty="0" smtClean="0"/>
              <a:t>OJS </a:t>
            </a:r>
            <a:r>
              <a:rPr lang="uk-UA" sz="2200" dirty="0" smtClean="0"/>
              <a:t>- НТУУ «КПИ»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PKP is a multi-university initiative developing (free) open source software and conducting research to improve the quality and reach of scholarly publishing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89296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5715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333399"/>
                </a:solidFill>
              </a:rPr>
              <a:t>           http://journals.uran.ua</a:t>
            </a:r>
            <a:endParaRPr lang="uk-UA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500062"/>
          </a:xfrm>
        </p:spPr>
        <p:txBody>
          <a:bodyPr/>
          <a:lstStyle/>
          <a:p>
            <a:pPr eaLnBrk="1" hangingPunct="1"/>
            <a:r>
              <a:rPr lang="en-US" sz="2800" smtClean="0"/>
              <a:t>             http://journals.uran.ua</a:t>
            </a:r>
            <a:endParaRPr lang="uk-UA" sz="280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928688"/>
            <a:ext cx="919162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Конференции НТУУ «КПИ»</a:t>
            </a:r>
            <a:endParaRPr lang="uk-UA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 Conference Systems (OCS) </a:t>
            </a:r>
            <a:r>
              <a:rPr lang="ru-RU" smtClean="0"/>
              <a:t>- организационная платформа</a:t>
            </a:r>
          </a:p>
          <a:p>
            <a:pPr eaLnBrk="1" hangingPunct="1"/>
            <a:r>
              <a:rPr lang="en-US" smtClean="0"/>
              <a:t>Open Journal Systems</a:t>
            </a:r>
            <a:r>
              <a:rPr lang="ru-RU" smtClean="0"/>
              <a:t> (</a:t>
            </a:r>
            <a:r>
              <a:rPr lang="en-US" smtClean="0"/>
              <a:t>OJS) </a:t>
            </a:r>
            <a:r>
              <a:rPr lang="ru-RU" smtClean="0"/>
              <a:t>- для публикаций материалов конференции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625" y="2017712"/>
            <a:ext cx="8501093" cy="4340245"/>
          </a:xfrm>
        </p:spPr>
        <p:txBody>
          <a:bodyPr/>
          <a:lstStyle/>
          <a:p>
            <a:pPr eaLnBrk="1" hangingPunct="1"/>
            <a:r>
              <a:rPr lang="en-US" dirty="0" smtClean="0"/>
              <a:t>DOI - </a:t>
            </a:r>
            <a:r>
              <a:rPr lang="en-US" dirty="0" smtClean="0">
                <a:latin typeface="Arial" charset="0"/>
              </a:rPr>
              <a:t>Digital Object Identifier</a:t>
            </a:r>
            <a:endParaRPr lang="uk-UA" dirty="0" smtClean="0"/>
          </a:p>
          <a:p>
            <a:pPr eaLnBrk="1" hangingPunct="1"/>
            <a:r>
              <a:rPr lang="uk-UA" dirty="0" smtClean="0"/>
              <a:t>УРАН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uk-UA" dirty="0" smtClean="0"/>
              <a:t>агент</a:t>
            </a:r>
            <a:r>
              <a:rPr lang="en-US" dirty="0" smtClean="0"/>
              <a:t> </a:t>
            </a:r>
            <a:r>
              <a:rPr lang="en-US" dirty="0" err="1" smtClean="0"/>
              <a:t>CrossRef</a:t>
            </a:r>
            <a:endParaRPr lang="en-US" dirty="0" smtClean="0"/>
          </a:p>
          <a:p>
            <a:pPr eaLnBrk="1" hangingPunct="1"/>
            <a:r>
              <a:rPr lang="en-US" dirty="0" err="1" smtClean="0"/>
              <a:t>CrossRef</a:t>
            </a:r>
            <a:r>
              <a:rPr lang="en-US" dirty="0" smtClean="0"/>
              <a:t> - </a:t>
            </a:r>
            <a:r>
              <a:rPr lang="uk-UA" dirty="0" err="1" smtClean="0"/>
              <a:t>сообщество</a:t>
            </a:r>
            <a:r>
              <a:rPr lang="uk-UA" dirty="0" smtClean="0"/>
              <a:t> </a:t>
            </a:r>
            <a:r>
              <a:rPr lang="uk-UA" dirty="0" err="1" smtClean="0"/>
              <a:t>издателей</a:t>
            </a:r>
            <a:r>
              <a:rPr lang="uk-UA" dirty="0" smtClean="0"/>
              <a:t> </a:t>
            </a:r>
            <a:r>
              <a:rPr lang="uk-UA" dirty="0" err="1" smtClean="0"/>
              <a:t>научной</a:t>
            </a:r>
            <a:r>
              <a:rPr lang="uk-UA" dirty="0" smtClean="0"/>
              <a:t> </a:t>
            </a:r>
            <a:r>
              <a:rPr lang="uk-UA" dirty="0" err="1" smtClean="0"/>
              <a:t>периодики</a:t>
            </a:r>
            <a:endParaRPr lang="en-US" dirty="0" smtClean="0"/>
          </a:p>
          <a:p>
            <a:pPr eaLnBrk="1" hangingPunct="1"/>
            <a:r>
              <a:rPr lang="ru-RU" dirty="0" smtClean="0"/>
              <a:t>Цель </a:t>
            </a:r>
            <a:r>
              <a:rPr lang="en-US" dirty="0" err="1" smtClean="0"/>
              <a:t>CrossRef</a:t>
            </a:r>
            <a:r>
              <a:rPr lang="en-US" dirty="0" smtClean="0"/>
              <a:t> </a:t>
            </a:r>
            <a:r>
              <a:rPr lang="ru-RU" dirty="0" smtClean="0"/>
              <a:t>- создание и развитие общей базы метаданных и взаимного вторичного цитирования</a:t>
            </a:r>
          </a:p>
          <a:p>
            <a:pPr eaLnBrk="1" hangingPunct="1"/>
            <a:endParaRPr lang="uk-UA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Получение</a:t>
            </a:r>
            <a:r>
              <a:rPr lang="uk-UA" dirty="0" smtClean="0"/>
              <a:t> </a:t>
            </a:r>
            <a:r>
              <a:rPr lang="en-US" dirty="0" smtClean="0"/>
              <a:t>DOI </a:t>
            </a:r>
            <a:r>
              <a:rPr lang="ru-RU" dirty="0" smtClean="0"/>
              <a:t>для </a:t>
            </a:r>
            <a:r>
              <a:rPr lang="ru-RU" dirty="0" err="1" smtClean="0"/>
              <a:t>жураналов</a:t>
            </a:r>
            <a:r>
              <a:rPr lang="ru-RU" dirty="0" smtClean="0"/>
              <a:t> НТУУ «КПИ»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50938" y="0"/>
            <a:ext cx="7793037" cy="1714500"/>
          </a:xfrm>
        </p:spPr>
        <p:txBody>
          <a:bodyPr/>
          <a:lstStyle/>
          <a:p>
            <a:pPr eaLnBrk="1" hangingPunct="1"/>
            <a:r>
              <a:rPr lang="uk-UA" sz="3200" smtClean="0"/>
              <a:t>Продвижение научных журналов в информационные центры и наукометрические базы данных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071688"/>
            <a:ext cx="8383588" cy="40608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dirty="0" smtClean="0"/>
              <a:t>Анализ издания (26 журналов НТУУ «КПИ»)</a:t>
            </a:r>
          </a:p>
          <a:p>
            <a:pPr eaLnBrk="1" hangingPunct="1">
              <a:defRPr/>
            </a:pPr>
            <a:r>
              <a:rPr lang="ru-RU" dirty="0" smtClean="0"/>
              <a:t>Рекомендации каждому</a:t>
            </a:r>
          </a:p>
          <a:p>
            <a:pPr eaLnBrk="1" hangingPunct="1">
              <a:defRPr/>
            </a:pPr>
            <a:r>
              <a:rPr lang="ru-RU" dirty="0" smtClean="0"/>
              <a:t>Поддержка</a:t>
            </a:r>
          </a:p>
          <a:p>
            <a:pPr eaLnBrk="1" hangingPunct="1">
              <a:defRPr/>
            </a:pPr>
            <a:r>
              <a:rPr lang="ru-RU" dirty="0" smtClean="0"/>
              <a:t>Консультирование</a:t>
            </a:r>
          </a:p>
          <a:p>
            <a:pPr eaLnBrk="1" hangingPunct="1">
              <a:defRPr/>
            </a:pPr>
            <a:r>
              <a:rPr lang="ru-RU" dirty="0" smtClean="0"/>
              <a:t>Переход на </a:t>
            </a:r>
            <a:r>
              <a:rPr lang="en-US" dirty="0" smtClean="0"/>
              <a:t>OJC - </a:t>
            </a:r>
            <a:r>
              <a:rPr lang="ru-RU" dirty="0" smtClean="0"/>
              <a:t>автоматическое включение по каналу OAI-PMH через платформу</a:t>
            </a:r>
            <a:r>
              <a:rPr lang="en-US" dirty="0" smtClean="0"/>
              <a:t> </a:t>
            </a:r>
            <a:r>
              <a:rPr lang="ru-RU" dirty="0" smtClean="0"/>
              <a:t>«Научная периодика Украины»</a:t>
            </a:r>
          </a:p>
          <a:p>
            <a:pPr eaLnBrk="1" hangingPunct="1"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313"/>
            <a:ext cx="8715436" cy="1000109"/>
          </a:xfrm>
        </p:spPr>
        <p:txBody>
          <a:bodyPr/>
          <a:lstStyle/>
          <a:p>
            <a:r>
              <a:rPr lang="uk-UA" sz="4000" dirty="0" smtClean="0"/>
              <a:t>Роль </a:t>
            </a:r>
            <a:r>
              <a:rPr lang="uk-UA" sz="4000" dirty="0" err="1" smtClean="0"/>
              <a:t>библиотеки</a:t>
            </a:r>
            <a:r>
              <a:rPr lang="uk-UA" sz="4000" dirty="0" smtClean="0"/>
              <a:t> </a:t>
            </a:r>
            <a:r>
              <a:rPr lang="uk-UA" sz="4000" dirty="0" err="1" smtClean="0"/>
              <a:t>университета</a:t>
            </a:r>
            <a:r>
              <a:rPr lang="uk-UA" sz="4000" dirty="0" smtClean="0"/>
              <a:t> в: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Организации системы научных публикаций</a:t>
            </a:r>
          </a:p>
          <a:p>
            <a:r>
              <a:rPr lang="uk-UA" dirty="0" err="1" smtClean="0"/>
              <a:t>Продвижении</a:t>
            </a:r>
            <a:r>
              <a:rPr lang="uk-UA" dirty="0" smtClean="0"/>
              <a:t> </a:t>
            </a:r>
            <a:r>
              <a:rPr lang="uk-UA" dirty="0" err="1" smtClean="0"/>
              <a:t>результатов</a:t>
            </a:r>
            <a:r>
              <a:rPr lang="uk-UA" dirty="0" smtClean="0"/>
              <a:t> </a:t>
            </a:r>
            <a:r>
              <a:rPr lang="uk-UA" dirty="0" err="1" smtClean="0"/>
              <a:t>научных</a:t>
            </a:r>
            <a:r>
              <a:rPr lang="uk-UA" dirty="0" smtClean="0"/>
              <a:t> </a:t>
            </a:r>
            <a:r>
              <a:rPr lang="uk-UA" dirty="0" err="1" smtClean="0"/>
              <a:t>исследований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Развитие платформы Открытого доступа университета</a:t>
            </a:r>
            <a:endParaRPr lang="uk-UA" sz="320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14313" y="2143116"/>
            <a:ext cx="8929687" cy="4429134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Выработка и принятие политик открытого доступа НТУУ«КПИ» и оформление их в соответствующих документах</a:t>
            </a:r>
          </a:p>
          <a:p>
            <a:pPr eaLnBrk="1" hangingPunct="1"/>
            <a:r>
              <a:rPr lang="ru-RU" sz="2800" dirty="0" smtClean="0"/>
              <a:t>Мандат Открытого доступа (принят)</a:t>
            </a:r>
          </a:p>
          <a:p>
            <a:pPr eaLnBrk="1" hangingPunct="1"/>
            <a:r>
              <a:rPr lang="ru-RU" sz="2800" dirty="0" smtClean="0"/>
              <a:t>Координация взаимодействия Электронного архива и Электронного кампуса университета</a:t>
            </a:r>
          </a:p>
          <a:p>
            <a:pPr eaLnBrk="1" hangingPunct="1"/>
            <a:r>
              <a:rPr lang="ru-RU" sz="2800" dirty="0" smtClean="0"/>
              <a:t>Просвещение научного сообщества университета</a:t>
            </a:r>
          </a:p>
          <a:p>
            <a:pPr eaLnBrk="1" hangingPunct="1"/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Научные издания</a:t>
            </a:r>
          </a:p>
          <a:p>
            <a:pPr eaLnBrk="1" hangingPunct="1"/>
            <a:r>
              <a:rPr lang="ru-RU" dirty="0" smtClean="0"/>
              <a:t>Конференции</a:t>
            </a:r>
          </a:p>
          <a:p>
            <a:pPr eaLnBrk="1" hangingPunct="1"/>
            <a:r>
              <a:rPr lang="ru-RU" dirty="0" smtClean="0"/>
              <a:t>Электронный </a:t>
            </a:r>
            <a:r>
              <a:rPr lang="ru-RU" dirty="0" smtClean="0"/>
              <a:t>архив - открытый доступ</a:t>
            </a:r>
            <a:endParaRPr lang="uk-UA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285875" y="2000250"/>
            <a:ext cx="642937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smtClean="0"/>
              <a:t>Марина Друченко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НТБ НТУУ «КПИ»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mdruchenko@gmail.com</a:t>
            </a: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20713"/>
            <a:ext cx="7793037" cy="1655762"/>
          </a:xfrm>
        </p:spPr>
        <p:txBody>
          <a:bodyPr/>
          <a:lstStyle/>
          <a:p>
            <a:pPr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Организация системы научных публикаций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Публикации в научных изданиях НТУУ «КПИ»</a:t>
            </a:r>
          </a:p>
          <a:p>
            <a:pPr eaLnBrk="1" hangingPunct="1"/>
            <a:r>
              <a:rPr lang="uk-UA" smtClean="0"/>
              <a:t>Размещения статей в ELAKPI – Электронном архиве научных и образовательных материалов НТУУ «КПИ»</a:t>
            </a:r>
          </a:p>
          <a:p>
            <a:pPr eaLnBrk="1" hangingPunct="1"/>
            <a:r>
              <a:rPr lang="uk-UA" smtClean="0"/>
              <a:t>Создание рабочей группы в НТБ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2135187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Повышение уровня научных изданий НТУУ «КПИ»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17713"/>
            <a:ext cx="8559800" cy="41148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ru-RU" sz="2800" dirty="0" smtClean="0"/>
              <a:t>Определение и повышения состояния соответствия каждого издания университета: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ru-RU" sz="2800" dirty="0" smtClean="0"/>
          </a:p>
          <a:p>
            <a:pPr marL="838200" lvl="1" indent="-381000" eaLnBrk="1" hangingPunct="1">
              <a:lnSpc>
                <a:spcPct val="80000"/>
              </a:lnSpc>
            </a:pPr>
            <a:r>
              <a:rPr lang="ru-RU" dirty="0" smtClean="0"/>
              <a:t>современным международным издательским стандартам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ru-RU" dirty="0" smtClean="0"/>
              <a:t>требованиям </a:t>
            </a:r>
            <a:r>
              <a:rPr lang="ru-RU" dirty="0" smtClean="0"/>
              <a:t>включения в Перечень научных специализированных изданий Украины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ru-RU" dirty="0" smtClean="0"/>
              <a:t>готовности </a:t>
            </a:r>
            <a:r>
              <a:rPr lang="ru-RU" dirty="0" smtClean="0"/>
              <a:t>включения в авторитетные реферативные, полнотекстовые, </a:t>
            </a:r>
            <a:r>
              <a:rPr lang="ru-RU" dirty="0" err="1" smtClean="0"/>
              <a:t>наукометрические</a:t>
            </a:r>
            <a:r>
              <a:rPr lang="ru-RU" dirty="0" smtClean="0"/>
              <a:t> базы данных</a:t>
            </a:r>
          </a:p>
          <a:p>
            <a:pPr marL="838200" lvl="1" indent="-381000"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7018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Продвижение изданий в информационные и </a:t>
            </a:r>
            <a:r>
              <a:rPr lang="ru-RU" sz="3600" dirty="0" err="1" smtClean="0"/>
              <a:t>наукометрические</a:t>
            </a:r>
            <a:r>
              <a:rPr lang="ru-RU" sz="3600" dirty="0" smtClean="0"/>
              <a:t> базы данных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8820150" cy="4506912"/>
          </a:xfrm>
        </p:spPr>
        <p:txBody>
          <a:bodyPr/>
          <a:lstStyle/>
          <a:p>
            <a:pPr eaLnBrk="1" hangingPunct="1"/>
            <a:r>
              <a:rPr lang="ru-RU" sz="2600" dirty="0" smtClean="0"/>
              <a:t>БД «</a:t>
            </a:r>
            <a:r>
              <a:rPr lang="ru-RU" sz="2600" dirty="0" err="1" smtClean="0"/>
              <a:t>Наукова</a:t>
            </a:r>
            <a:r>
              <a:rPr lang="ru-RU" sz="2600" dirty="0" smtClean="0"/>
              <a:t> </a:t>
            </a:r>
            <a:r>
              <a:rPr lang="ru-RU" sz="2600" dirty="0" err="1" smtClean="0"/>
              <a:t>періодика</a:t>
            </a:r>
            <a:r>
              <a:rPr lang="ru-RU" sz="2600" dirty="0" smtClean="0"/>
              <a:t> </a:t>
            </a:r>
            <a:r>
              <a:rPr lang="ru-RU" sz="2600" dirty="0" err="1" smtClean="0"/>
              <a:t>України</a:t>
            </a:r>
            <a:r>
              <a:rPr lang="ru-RU" sz="2600" dirty="0" smtClean="0"/>
              <a:t>» (НБУВ им. В.И. Вернадского), УРБД «</a:t>
            </a:r>
            <a:r>
              <a:rPr lang="ru-RU" sz="2600" dirty="0" err="1" smtClean="0"/>
              <a:t>Україніка</a:t>
            </a:r>
            <a:r>
              <a:rPr lang="ru-RU" sz="2600" dirty="0" smtClean="0"/>
              <a:t> </a:t>
            </a:r>
            <a:r>
              <a:rPr lang="ru-RU" sz="2600" dirty="0" err="1" smtClean="0"/>
              <a:t>наукова</a:t>
            </a:r>
            <a:r>
              <a:rPr lang="ru-RU" sz="2600" dirty="0" smtClean="0"/>
              <a:t>» и УРЖ «</a:t>
            </a:r>
            <a:r>
              <a:rPr lang="ru-RU" sz="2600" dirty="0" err="1" smtClean="0"/>
              <a:t>Джерело</a:t>
            </a:r>
            <a:r>
              <a:rPr lang="ru-RU" sz="2600" dirty="0" smtClean="0"/>
              <a:t>» (ИПРИ) - национальные центры научной реферативной и полнотекстовой информации</a:t>
            </a:r>
          </a:p>
          <a:p>
            <a:pPr eaLnBrk="1" hangingPunct="1"/>
            <a:r>
              <a:rPr lang="ru-RU" sz="2600" dirty="0" smtClean="0"/>
              <a:t>БД Российский индекс научного цитирования (Россия)</a:t>
            </a:r>
          </a:p>
          <a:p>
            <a:pPr eaLnBrk="1" hangingPunct="1"/>
            <a:r>
              <a:rPr lang="en-US" sz="2600" dirty="0" smtClean="0"/>
              <a:t>БД DOAJ (Directory of Open Access Journals)</a:t>
            </a:r>
            <a:endParaRPr lang="ru-RU" sz="2600" dirty="0" smtClean="0"/>
          </a:p>
          <a:p>
            <a:pPr eaLnBrk="1" hangingPunct="1"/>
            <a:r>
              <a:rPr lang="ru-RU" sz="2600" dirty="0" smtClean="0"/>
              <a:t>БД ВИНИТИ (Россия)</a:t>
            </a:r>
          </a:p>
          <a:p>
            <a:pPr eaLnBrk="1" hangingPunct="1"/>
            <a:r>
              <a:rPr lang="ru-RU" sz="2600" dirty="0" smtClean="0"/>
              <a:t>Электронный архив научных и образовательных материалов НТУУ «КПИ»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17713"/>
            <a:ext cx="8270875" cy="4114800"/>
          </a:xfrm>
        </p:spPr>
        <p:txBody>
          <a:bodyPr/>
          <a:lstStyle/>
          <a:p>
            <a:pPr eaLnBrk="1" hangingPunct="1"/>
            <a:r>
              <a:rPr lang="ru-RU" dirty="0" smtClean="0"/>
              <a:t>Создание специальных разделов на сайте НТБ - методическая и информационная поддержка для редакций и ученых университета</a:t>
            </a:r>
          </a:p>
          <a:p>
            <a:pPr eaLnBrk="1" hangingPunct="1"/>
            <a:r>
              <a:rPr lang="ru-RU" dirty="0" smtClean="0"/>
              <a:t>Проведение семинаров и тренингов, устное и письменное консультирование</a:t>
            </a:r>
            <a:endParaRPr lang="en-US" dirty="0" smtClean="0"/>
          </a:p>
          <a:p>
            <a:pPr eaLnBrk="1" hangingPunct="1"/>
            <a:r>
              <a:rPr lang="en-US" dirty="0" smtClean="0"/>
              <a:t>OJS - </a:t>
            </a:r>
            <a:r>
              <a:rPr lang="ru-RU" dirty="0" smtClean="0"/>
              <a:t>издательская платформа (</a:t>
            </a:r>
            <a:r>
              <a:rPr lang="ru-RU" dirty="0" smtClean="0"/>
              <a:t>2009-2014)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357187"/>
          </a:xfrm>
        </p:spPr>
        <p:txBody>
          <a:bodyPr/>
          <a:lstStyle/>
          <a:p>
            <a:pPr eaLnBrk="1" hangingPunct="1"/>
            <a:r>
              <a:rPr lang="ru-RU" sz="2800" smtClean="0"/>
              <a:t>             Сайт НТБ НТУУ «КПИ»</a:t>
            </a:r>
            <a:endParaRPr lang="uk-UA" sz="280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 l="1973" r="2972" b="37263"/>
          <a:stretch>
            <a:fillRect/>
          </a:stretch>
        </p:blipFill>
        <p:spPr bwMode="auto">
          <a:xfrm>
            <a:off x="71438" y="714375"/>
            <a:ext cx="89281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821637" cy="1714500"/>
          </a:xfrm>
        </p:spPr>
        <p:txBody>
          <a:bodyPr/>
          <a:lstStyle/>
          <a:p>
            <a:pPr eaLnBrk="1" hangingPunct="1"/>
            <a:r>
              <a:rPr lang="ru-RU" sz="3200" dirty="0" err="1" smtClean="0"/>
              <a:t>Э-архив</a:t>
            </a:r>
            <a:r>
              <a:rPr lang="ru-RU" sz="3200" dirty="0" smtClean="0"/>
              <a:t> - единственная точка доступа к результатам научных исследований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49500"/>
            <a:ext cx="8343900" cy="3783013"/>
          </a:xfrm>
        </p:spPr>
        <p:txBody>
          <a:bodyPr/>
          <a:lstStyle/>
          <a:p>
            <a:pPr eaLnBrk="1" hangingPunct="1"/>
            <a:r>
              <a:rPr lang="ru-RU" dirty="0" smtClean="0"/>
              <a:t>ТРИ уровня доступа к полным текстам (открытый доступ, сеть университета, один компьютер не в сети)</a:t>
            </a:r>
          </a:p>
          <a:p>
            <a:pPr eaLnBrk="1" hangingPunct="1"/>
            <a:r>
              <a:rPr lang="ru-RU" dirty="0" smtClean="0"/>
              <a:t>Открытый доступ к метаданным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14375"/>
          </a:xfrm>
        </p:spPr>
        <p:txBody>
          <a:bodyPr/>
          <a:lstStyle/>
          <a:p>
            <a:pPr eaLnBrk="1" hangingPunct="1"/>
            <a:r>
              <a:rPr lang="ru-RU" smtClean="0"/>
              <a:t>    </a:t>
            </a:r>
            <a:r>
              <a:rPr lang="ru-RU" sz="2800" smtClean="0"/>
              <a:t>Электронный архив НТУУ «КПИ»</a:t>
            </a:r>
            <a:endParaRPr lang="uk-UA" sz="280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/>
          <a:srcRect b="12482"/>
          <a:stretch>
            <a:fillRect/>
          </a:stretch>
        </p:blipFill>
        <p:spPr bwMode="auto">
          <a:xfrm>
            <a:off x="142875" y="1214438"/>
            <a:ext cx="8805863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376</TotalTime>
  <Words>542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Tahoma</vt:lpstr>
      <vt:lpstr>Arial</vt:lpstr>
      <vt:lpstr>Wingdings</vt:lpstr>
      <vt:lpstr>Calibri</vt:lpstr>
      <vt:lpstr>Палитра</vt:lpstr>
      <vt:lpstr>Ключевая роль библиотеки  в продвижении результатов научных исследований университета </vt:lpstr>
      <vt:lpstr>Роль библиотеки университета в:</vt:lpstr>
      <vt:lpstr> Организация системы научных публикаций </vt:lpstr>
      <vt:lpstr>       Повышение уровня научных изданий НТУУ «КПИ» </vt:lpstr>
      <vt:lpstr>Продвижение изданий в информационные и наукометрические базы данных</vt:lpstr>
      <vt:lpstr>Слайд 6</vt:lpstr>
      <vt:lpstr>             Сайт НТБ НТУУ «КПИ»</vt:lpstr>
      <vt:lpstr>Э-архив - единственная точка доступа к результатам научных исследований </vt:lpstr>
      <vt:lpstr>    Электронный архив НТУУ «КПИ»</vt:lpstr>
      <vt:lpstr>Конвертирование </vt:lpstr>
      <vt:lpstr>Научное издание в РИНЦ</vt:lpstr>
      <vt:lpstr>«Научная периодика Украины» - издательская технологическая платформа на базе Open Journal Systems (OJS)</vt:lpstr>
      <vt:lpstr>PKP is a multi-university initiative developing (free) open source software and conducting research to improve the quality and reach of scholarly publishing </vt:lpstr>
      <vt:lpstr>           http://journals.uran.ua</vt:lpstr>
      <vt:lpstr>             http://journals.uran.ua</vt:lpstr>
      <vt:lpstr>Слайд 16</vt:lpstr>
      <vt:lpstr>Конференции НТУУ «КПИ»</vt:lpstr>
      <vt:lpstr>Получение DOI для жураналов НТУУ «КПИ»</vt:lpstr>
      <vt:lpstr>Продвижение научных журналов в информационные центры и наукометрические базы данных</vt:lpstr>
      <vt:lpstr>Развитие платформы Открытого доступа университета</vt:lpstr>
      <vt:lpstr>Слайд 21</vt:lpstr>
      <vt:lpstr>Слайд 22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Ключевая роль библиотеки  в продвижении результатов научных исследований университета</dc:title>
  <dc:creator>druchenko</dc:creator>
  <cp:lastModifiedBy>Марина</cp:lastModifiedBy>
  <cp:revision>25</cp:revision>
  <dcterms:created xsi:type="dcterms:W3CDTF">2014-11-10T17:50:55Z</dcterms:created>
  <dcterms:modified xsi:type="dcterms:W3CDTF">2014-11-11T12:03:52Z</dcterms:modified>
</cp:coreProperties>
</file>