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78"/>
  </p:notesMasterIdLst>
  <p:handoutMasterIdLst>
    <p:handoutMasterId r:id="rId79"/>
  </p:handoutMasterIdLst>
  <p:sldIdLst>
    <p:sldId id="256" r:id="rId2"/>
    <p:sldId id="317" r:id="rId3"/>
    <p:sldId id="349" r:id="rId4"/>
    <p:sldId id="351" r:id="rId5"/>
    <p:sldId id="361" r:id="rId6"/>
    <p:sldId id="362" r:id="rId7"/>
    <p:sldId id="427" r:id="rId8"/>
    <p:sldId id="428" r:id="rId9"/>
    <p:sldId id="429" r:id="rId10"/>
    <p:sldId id="430" r:id="rId11"/>
    <p:sldId id="431" r:id="rId12"/>
    <p:sldId id="432" r:id="rId13"/>
    <p:sldId id="433" r:id="rId14"/>
    <p:sldId id="434" r:id="rId15"/>
    <p:sldId id="435" r:id="rId16"/>
    <p:sldId id="436" r:id="rId17"/>
    <p:sldId id="437" r:id="rId18"/>
    <p:sldId id="438" r:id="rId19"/>
    <p:sldId id="439" r:id="rId20"/>
    <p:sldId id="440" r:id="rId21"/>
    <p:sldId id="441" r:id="rId22"/>
    <p:sldId id="420" r:id="rId23"/>
    <p:sldId id="363" r:id="rId24"/>
    <p:sldId id="364" r:id="rId25"/>
    <p:sldId id="384" r:id="rId26"/>
    <p:sldId id="385" r:id="rId27"/>
    <p:sldId id="365" r:id="rId28"/>
    <p:sldId id="366" r:id="rId29"/>
    <p:sldId id="367" r:id="rId30"/>
    <p:sldId id="368" r:id="rId31"/>
    <p:sldId id="369" r:id="rId32"/>
    <p:sldId id="370" r:id="rId33"/>
    <p:sldId id="371" r:id="rId34"/>
    <p:sldId id="372" r:id="rId35"/>
    <p:sldId id="373" r:id="rId36"/>
    <p:sldId id="375" r:id="rId37"/>
    <p:sldId id="376" r:id="rId38"/>
    <p:sldId id="374" r:id="rId39"/>
    <p:sldId id="377" r:id="rId40"/>
    <p:sldId id="378" r:id="rId41"/>
    <p:sldId id="379" r:id="rId42"/>
    <p:sldId id="380" r:id="rId43"/>
    <p:sldId id="381" r:id="rId44"/>
    <p:sldId id="382" r:id="rId45"/>
    <p:sldId id="383" r:id="rId46"/>
    <p:sldId id="387" r:id="rId47"/>
    <p:sldId id="386" r:id="rId48"/>
    <p:sldId id="388" r:id="rId49"/>
    <p:sldId id="389" r:id="rId50"/>
    <p:sldId id="390" r:id="rId51"/>
    <p:sldId id="392" r:id="rId52"/>
    <p:sldId id="394" r:id="rId53"/>
    <p:sldId id="396" r:id="rId54"/>
    <p:sldId id="398" r:id="rId55"/>
    <p:sldId id="411" r:id="rId56"/>
    <p:sldId id="412" r:id="rId57"/>
    <p:sldId id="413" r:id="rId58"/>
    <p:sldId id="414" r:id="rId59"/>
    <p:sldId id="418" r:id="rId60"/>
    <p:sldId id="400" r:id="rId61"/>
    <p:sldId id="415" r:id="rId62"/>
    <p:sldId id="416" r:id="rId63"/>
    <p:sldId id="421" r:id="rId64"/>
    <p:sldId id="422" r:id="rId65"/>
    <p:sldId id="423" r:id="rId66"/>
    <p:sldId id="417" r:id="rId67"/>
    <p:sldId id="356" r:id="rId68"/>
    <p:sldId id="357" r:id="rId69"/>
    <p:sldId id="426" r:id="rId70"/>
    <p:sldId id="424" r:id="rId71"/>
    <p:sldId id="425" r:id="rId72"/>
    <p:sldId id="319" r:id="rId73"/>
    <p:sldId id="346" r:id="rId74"/>
    <p:sldId id="347" r:id="rId75"/>
    <p:sldId id="348" r:id="rId76"/>
    <p:sldId id="419" r:id="rId77"/>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6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1979" autoAdjust="0"/>
  </p:normalViewPr>
  <p:slideViewPr>
    <p:cSldViewPr>
      <p:cViewPr>
        <p:scale>
          <a:sx n="75" d="100"/>
          <a:sy n="75" d="100"/>
        </p:scale>
        <p:origin x="-3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ru-RU"/>
          </a:p>
        </p:txBody>
      </p:sp>
      <p:sp>
        <p:nvSpPr>
          <p:cNvPr id="13926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ru-RU"/>
          </a:p>
        </p:txBody>
      </p:sp>
      <p:sp>
        <p:nvSpPr>
          <p:cNvPr id="13926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ru-RU"/>
          </a:p>
        </p:txBody>
      </p:sp>
      <p:sp>
        <p:nvSpPr>
          <p:cNvPr id="13926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8A0BDC05-E57B-475D-8239-87316EF30394}"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ru-RU"/>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ru-RU"/>
          </a:p>
        </p:txBody>
      </p:sp>
      <p:sp>
        <p:nvSpPr>
          <p:cNvPr id="25604" name="Rectangle 4"/>
          <p:cNvSpPr>
            <a:spLocks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ru-RU"/>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A543B55C-5D6E-4CEE-BF1B-D03ECEEE409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D5FAB81-5471-4A87-8CB1-39CBBBE939EF}" type="slidenum">
              <a:rPr lang="ru-RU"/>
              <a:pPr/>
              <a:t>1</a:t>
            </a:fld>
            <a:endParaRPr lang="ru-RU"/>
          </a:p>
        </p:txBody>
      </p:sp>
      <p:sp>
        <p:nvSpPr>
          <p:cNvPr id="26627" name="Rectangle 2"/>
          <p:cNvSpPr>
            <a:spLocks noChangeArrowheads="1" noTextEdit="1"/>
          </p:cNvSpPr>
          <p:nvPr>
            <p:ph type="sldImg"/>
          </p:nvPr>
        </p:nvSpPr>
        <p:spPr>
          <a:xfrm>
            <a:off x="917575" y="744538"/>
            <a:ext cx="4962525" cy="3722687"/>
          </a:xfrm>
          <a:ln/>
        </p:spPr>
      </p:sp>
      <p:sp>
        <p:nvSpPr>
          <p:cNvPr id="2662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ChangeArrowheads="1" noTextEdit="1"/>
          </p:cNvSpPr>
          <p:nvPr>
            <p:ph type="sldImg"/>
          </p:nvPr>
        </p:nvSpPr>
        <p:spPr>
          <a:xfrm>
            <a:off x="917575" y="744538"/>
            <a:ext cx="4962525" cy="3722687"/>
          </a:xfrm>
          <a:ln/>
        </p:spPr>
      </p:sp>
      <p:sp>
        <p:nvSpPr>
          <p:cNvPr id="418819" name="Rectangle 3"/>
          <p:cNvSpPr>
            <a:spLocks noGrp="1" noChangeArrowheads="1"/>
          </p:cNvSpPr>
          <p:nvPr>
            <p:ph type="body" idx="1"/>
          </p:nvPr>
        </p:nvSpPr>
        <p:spPr>
          <a:noFill/>
          <a:ln/>
        </p:spPr>
        <p:txBody>
          <a:bodyPr/>
          <a:lstStyle/>
          <a:p>
            <a:endParaRPr lang="ru-RU"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ChangeArrowheads="1" noTextEdit="1"/>
          </p:cNvSpPr>
          <p:nvPr>
            <p:ph type="sldImg"/>
          </p:nvPr>
        </p:nvSpPr>
        <p:spPr>
          <a:xfrm>
            <a:off x="917575" y="744538"/>
            <a:ext cx="4962525" cy="3722687"/>
          </a:xfrm>
          <a:ln/>
        </p:spPr>
      </p:sp>
      <p:sp>
        <p:nvSpPr>
          <p:cNvPr id="420867" name="Rectangle 3"/>
          <p:cNvSpPr>
            <a:spLocks noGrp="1" noChangeArrowheads="1"/>
          </p:cNvSpPr>
          <p:nvPr>
            <p:ph type="body" idx="1"/>
          </p:nvPr>
        </p:nvSpPr>
        <p:spPr>
          <a:noFill/>
          <a:ln/>
        </p:spPr>
        <p:txBody>
          <a:bodyPr/>
          <a:lstStyle/>
          <a:p>
            <a:endParaRPr lang="ru-RU"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ChangeArrowheads="1" noTextEdit="1"/>
          </p:cNvSpPr>
          <p:nvPr>
            <p:ph type="sldImg"/>
          </p:nvPr>
        </p:nvSpPr>
        <p:spPr>
          <a:xfrm>
            <a:off x="917575" y="744538"/>
            <a:ext cx="4962525" cy="3722687"/>
          </a:xfrm>
          <a:ln/>
        </p:spPr>
      </p:sp>
      <p:sp>
        <p:nvSpPr>
          <p:cNvPr id="422915" name="Rectangle 3"/>
          <p:cNvSpPr>
            <a:spLocks noGrp="1" noChangeArrowheads="1"/>
          </p:cNvSpPr>
          <p:nvPr>
            <p:ph type="body" idx="1"/>
          </p:nvPr>
        </p:nvSpPr>
        <p:spPr>
          <a:noFill/>
          <a:ln/>
        </p:spPr>
        <p:txBody>
          <a:bodyPr/>
          <a:lstStyle/>
          <a:p>
            <a:endParaRPr lang="ru-RU"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ChangeArrowheads="1" noTextEdit="1"/>
          </p:cNvSpPr>
          <p:nvPr>
            <p:ph type="sldImg"/>
          </p:nvPr>
        </p:nvSpPr>
        <p:spPr>
          <a:xfrm>
            <a:off x="917575" y="744538"/>
            <a:ext cx="4962525" cy="3722687"/>
          </a:xfrm>
          <a:ln/>
        </p:spPr>
      </p:sp>
      <p:sp>
        <p:nvSpPr>
          <p:cNvPr id="424963" name="Rectangle 3"/>
          <p:cNvSpPr>
            <a:spLocks noGrp="1" noChangeArrowheads="1"/>
          </p:cNvSpPr>
          <p:nvPr>
            <p:ph type="body" idx="1"/>
          </p:nvPr>
        </p:nvSpPr>
        <p:spPr>
          <a:noFill/>
          <a:ln/>
        </p:spPr>
        <p:txBody>
          <a:bodyPr/>
          <a:lstStyle/>
          <a:p>
            <a:endParaRPr lang="ru-RU"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ChangeArrowheads="1" noTextEdit="1"/>
          </p:cNvSpPr>
          <p:nvPr>
            <p:ph type="sldImg"/>
          </p:nvPr>
        </p:nvSpPr>
        <p:spPr>
          <a:xfrm>
            <a:off x="917575" y="744538"/>
            <a:ext cx="4962525" cy="3722687"/>
          </a:xfrm>
          <a:ln/>
        </p:spPr>
      </p:sp>
      <p:sp>
        <p:nvSpPr>
          <p:cNvPr id="427011" name="Rectangle 3"/>
          <p:cNvSpPr>
            <a:spLocks noGrp="1" noChangeArrowheads="1"/>
          </p:cNvSpPr>
          <p:nvPr>
            <p:ph type="body" idx="1"/>
          </p:nvPr>
        </p:nvSpPr>
        <p:spPr>
          <a:noFill/>
          <a:ln/>
        </p:spPr>
        <p:txBody>
          <a:bodyPr/>
          <a:lstStyle/>
          <a:p>
            <a:endParaRPr lang="ru-RU"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ChangeArrowheads="1" noTextEdit="1"/>
          </p:cNvSpPr>
          <p:nvPr>
            <p:ph type="sldImg"/>
          </p:nvPr>
        </p:nvSpPr>
        <p:spPr>
          <a:xfrm>
            <a:off x="917575" y="744538"/>
            <a:ext cx="4962525" cy="3722687"/>
          </a:xfrm>
          <a:ln/>
        </p:spPr>
      </p:sp>
      <p:sp>
        <p:nvSpPr>
          <p:cNvPr id="429059" name="Rectangle 3"/>
          <p:cNvSpPr>
            <a:spLocks noGrp="1" noChangeArrowheads="1"/>
          </p:cNvSpPr>
          <p:nvPr>
            <p:ph type="body" idx="1"/>
          </p:nvPr>
        </p:nvSpPr>
        <p:spPr>
          <a:noFill/>
          <a:ln/>
        </p:spPr>
        <p:txBody>
          <a:bodyPr/>
          <a:lstStyle/>
          <a:p>
            <a:endParaRPr lang="ru-RU"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noTextEdit="1"/>
          </p:cNvSpPr>
          <p:nvPr>
            <p:ph type="sldImg"/>
          </p:nvPr>
        </p:nvSpPr>
        <p:spPr>
          <a:xfrm>
            <a:off x="917575" y="744538"/>
            <a:ext cx="4962525" cy="3722687"/>
          </a:xfrm>
          <a:ln/>
        </p:spPr>
      </p:sp>
      <p:sp>
        <p:nvSpPr>
          <p:cNvPr id="431107" name="Rectangle 3"/>
          <p:cNvSpPr>
            <a:spLocks noGrp="1" noChangeArrowheads="1"/>
          </p:cNvSpPr>
          <p:nvPr>
            <p:ph type="body" idx="1"/>
          </p:nvPr>
        </p:nvSpPr>
        <p:spPr>
          <a:noFill/>
          <a:ln/>
        </p:spPr>
        <p:txBody>
          <a:bodyPr/>
          <a:lstStyle/>
          <a:p>
            <a:endParaRPr lang="ru-RU"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ChangeArrowheads="1" noTextEdit="1"/>
          </p:cNvSpPr>
          <p:nvPr>
            <p:ph type="sldImg"/>
          </p:nvPr>
        </p:nvSpPr>
        <p:spPr>
          <a:xfrm>
            <a:off x="917575" y="744538"/>
            <a:ext cx="4962525" cy="3722687"/>
          </a:xfrm>
          <a:ln/>
        </p:spPr>
      </p:sp>
      <p:sp>
        <p:nvSpPr>
          <p:cNvPr id="433155" name="Rectangle 3"/>
          <p:cNvSpPr>
            <a:spLocks noGrp="1" noChangeArrowheads="1"/>
          </p:cNvSpPr>
          <p:nvPr>
            <p:ph type="body" idx="1"/>
          </p:nvPr>
        </p:nvSpPr>
        <p:spPr>
          <a:noFill/>
          <a:ln/>
        </p:spPr>
        <p:txBody>
          <a:bodyPr/>
          <a:lstStyle/>
          <a:p>
            <a:endParaRPr lang="ru-RU"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ChangeArrowheads="1" noTextEdit="1"/>
          </p:cNvSpPr>
          <p:nvPr>
            <p:ph type="sldImg"/>
          </p:nvPr>
        </p:nvSpPr>
        <p:spPr>
          <a:xfrm>
            <a:off x="917575" y="744538"/>
            <a:ext cx="4962525" cy="3722687"/>
          </a:xfrm>
          <a:ln/>
        </p:spPr>
      </p:sp>
      <p:sp>
        <p:nvSpPr>
          <p:cNvPr id="435203" name="Rectangle 3"/>
          <p:cNvSpPr>
            <a:spLocks noGrp="1" noChangeArrowheads="1"/>
          </p:cNvSpPr>
          <p:nvPr>
            <p:ph type="body" idx="1"/>
          </p:nvPr>
        </p:nvSpPr>
        <p:spPr>
          <a:noFill/>
          <a:ln/>
        </p:spPr>
        <p:txBody>
          <a:bodyPr/>
          <a:lstStyle/>
          <a:p>
            <a:endParaRPr lang="ru-RU"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ChangeArrowheads="1" noTextEdit="1"/>
          </p:cNvSpPr>
          <p:nvPr>
            <p:ph type="sldImg"/>
          </p:nvPr>
        </p:nvSpPr>
        <p:spPr>
          <a:xfrm>
            <a:off x="917575" y="744538"/>
            <a:ext cx="4962525" cy="3722687"/>
          </a:xfrm>
          <a:ln/>
        </p:spPr>
      </p:sp>
      <p:sp>
        <p:nvSpPr>
          <p:cNvPr id="400387" name="Rectangle 3"/>
          <p:cNvSpPr>
            <a:spLocks noGrp="1" noChangeArrowheads="1"/>
          </p:cNvSpPr>
          <p:nvPr>
            <p:ph type="body" idx="1"/>
          </p:nvPr>
        </p:nvSpPr>
        <p:spPr>
          <a:noFill/>
          <a:ln/>
        </p:spPr>
        <p:txBody>
          <a:bodyPr/>
          <a:lstStyle/>
          <a:p>
            <a:r>
              <a:rPr lang="ru-RU" smtClean="0"/>
              <a:t>Впервые в истории вопросы формирования ИО были вынесены на обсуждение на уровень глав государств-членов ООН (или их полномочных представителей), а также то, что к процессу его подготовки и к участию в самом саммите были привлечены представители коммерческого и гражданского секторов общества. </a:t>
            </a:r>
          </a:p>
          <a:p>
            <a:r>
              <a:rPr lang="ru-RU" smtClean="0"/>
              <a:t>На саммите была озвучена одна из главных проблем ИО – проблема создания равных возможностей для развития и применения современных информационных технологий во всем мире, преодоления существующей (и даже расширяющейся пропасти) между информационно- богатыми и информационно-бедными странами и людьми. Например, более 70% всех пользователей Интернета живут в самых богатых странах мира, где живет лишь 16% населения планеты, а 1,5 млрд. деревенских жителей не имеют доступа даже к самым основным коммуникационным услугам, что задерживает их социальное и экономическое развитие.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lIns="92428" tIns="46214" rIns="92428" bIns="46214" anchor="b"/>
          <a:lstStyle/>
          <a:p>
            <a:pPr algn="r" defTabSz="923925"/>
            <a:fld id="{1CDBA8B4-5383-4637-A7DF-1FECF0229FA5}" type="slidenum">
              <a:rPr lang="ru-RU" sz="1200"/>
              <a:pPr algn="r" defTabSz="923925"/>
              <a:t>2</a:t>
            </a:fld>
            <a:endParaRPr lang="ru-RU" sz="1200"/>
          </a:p>
        </p:txBody>
      </p:sp>
      <p:sp>
        <p:nvSpPr>
          <p:cNvPr id="249859" name="Rectangle 2"/>
          <p:cNvSpPr>
            <a:spLocks noGrp="1" noRot="1" noChangeAspect="1" noChangeArrowheads="1" noTextEdit="1"/>
          </p:cNvSpPr>
          <p:nvPr>
            <p:ph type="sldImg"/>
          </p:nvPr>
        </p:nvSpPr>
        <p:spPr>
          <a:xfrm>
            <a:off x="917575" y="744538"/>
            <a:ext cx="4964113" cy="3722687"/>
          </a:xfrm>
          <a:ln/>
        </p:spPr>
      </p:sp>
      <p:sp>
        <p:nvSpPr>
          <p:cNvPr id="249860" name="Rectangle 3"/>
          <p:cNvSpPr>
            <a:spLocks noGrp="1" noChangeArrowheads="1"/>
          </p:cNvSpPr>
          <p:nvPr>
            <p:ph type="body" idx="1"/>
          </p:nvPr>
        </p:nvSpPr>
        <p:spPr>
          <a:noFill/>
          <a:ln/>
        </p:spPr>
        <p:txBody>
          <a:bodyPr lIns="91568" tIns="45784" rIns="91568" bIns="45784"/>
          <a:lstStyle/>
          <a:p>
            <a:pPr eaLnBrk="1" hangingPunct="1"/>
            <a:r>
              <a:rPr lang="ru-RU" smtClean="0"/>
              <a:t>Конечно, сеть библиотек УВО РБ объединяет разные по различным показателям библиотеки, например, их численность варьируется от 144 до 1 человека в штате.</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noTextEdit="1"/>
          </p:cNvSpPr>
          <p:nvPr>
            <p:ph type="sldImg"/>
          </p:nvPr>
        </p:nvSpPr>
        <p:spPr>
          <a:xfrm>
            <a:off x="917575" y="744538"/>
            <a:ext cx="4962525" cy="3722687"/>
          </a:xfrm>
          <a:ln/>
        </p:spPr>
      </p:sp>
      <p:sp>
        <p:nvSpPr>
          <p:cNvPr id="327683" name="Rectangle 3"/>
          <p:cNvSpPr>
            <a:spLocks noGrp="1" noChangeArrowheads="1"/>
          </p:cNvSpPr>
          <p:nvPr>
            <p:ph type="body" idx="1"/>
          </p:nvPr>
        </p:nvSpPr>
        <p:spPr>
          <a:noFill/>
          <a:ln/>
        </p:spPr>
        <p:txBody>
          <a:bodyPr/>
          <a:lstStyle/>
          <a:p>
            <a:pPr eaLnBrk="1" hangingPunct="1"/>
            <a:r>
              <a:rPr lang="ru-RU" smtClean="0"/>
              <a:t>Информационное общество. По прогнозам ученых, страны Западной Европы и США осуществят этот переход к 2015г., а страны Содружества Независимых Государств (СНГ) к 2050 г. </a:t>
            </a:r>
          </a:p>
          <a:p>
            <a:pPr eaLnBrk="1" hangingPunct="1"/>
            <a:r>
              <a:rPr lang="ru-RU" smtClean="0"/>
              <a:t>Переход к информационному обществу происходит под воздействием нового поколения информационных и телекоммуникационных технологий в сочетании с глобализацией рынков и конкуренцией как внутри страны, так и на международной арене и требует соблюдения баланса интересов государства, общества, предпринимательских кругов, личности. Для обеспечения этого баланса необходимы координирующие и направляющие усилия со стороны государства как органа, способного выразить и обеспечить защиту интересов всего общества. Каждая страна разрабатывает свою концепцию вхождения в информационное общество.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noTextEdit="1"/>
          </p:cNvSpPr>
          <p:nvPr>
            <p:ph type="sldImg"/>
          </p:nvPr>
        </p:nvSpPr>
        <p:spPr>
          <a:xfrm>
            <a:off x="917575" y="744538"/>
            <a:ext cx="4962525" cy="3722687"/>
          </a:xfrm>
          <a:ln/>
        </p:spPr>
      </p:sp>
      <p:sp>
        <p:nvSpPr>
          <p:cNvPr id="329731"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noTextEdit="1"/>
          </p:cNvSpPr>
          <p:nvPr>
            <p:ph type="sldImg"/>
          </p:nvPr>
        </p:nvSpPr>
        <p:spPr>
          <a:xfrm>
            <a:off x="917575" y="744538"/>
            <a:ext cx="4962525" cy="3722687"/>
          </a:xfrm>
          <a:ln/>
        </p:spPr>
      </p:sp>
      <p:sp>
        <p:nvSpPr>
          <p:cNvPr id="331779" name="Rectangle 3"/>
          <p:cNvSpPr>
            <a:spLocks noGrp="1" noChangeArrowheads="1"/>
          </p:cNvSpPr>
          <p:nvPr>
            <p:ph type="body" idx="1"/>
          </p:nvPr>
        </p:nvSpPr>
        <p:spPr>
          <a:noFill/>
          <a:ln/>
        </p:spPr>
        <p:txBody>
          <a:bodyPr/>
          <a:lstStyle/>
          <a:p>
            <a:pPr eaLnBrk="1" hangingPunct="1"/>
            <a:r>
              <a:rPr lang="ru-RU" smtClean="0"/>
              <a:t>Информационное общество. По прогнозам ученых, страны Западной Европы и США осуществят этот переход к 2015г., а страны Содружества Независимых Государств (СНГ) к 2050 г. </a:t>
            </a:r>
          </a:p>
          <a:p>
            <a:pPr eaLnBrk="1" hangingPunct="1"/>
            <a:r>
              <a:rPr lang="ru-RU" smtClean="0"/>
              <a:t>Переход к информационному обществу происходит под воздействием нового поколения информационных и телекоммуникационных технологий в сочетании с глобализацией рынков и конкуренцией как внутри страны, так и на международной арене и требует соблюдения баланса интересов государства, общества, предпринимательских кругов, личности. Для обеспечения этого баланса необходимы координирующие и направляющие усилия со стороны государства как органа, способного выразить и обеспечить защиту интересов всего общества. Каждая страна разрабатывает свою концепцию вхождения в информационное общество.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ChangeArrowheads="1" noTextEdit="1"/>
          </p:cNvSpPr>
          <p:nvPr>
            <p:ph type="sldImg"/>
          </p:nvPr>
        </p:nvSpPr>
        <p:spPr>
          <a:xfrm>
            <a:off x="917575" y="744538"/>
            <a:ext cx="4962525" cy="3722687"/>
          </a:xfrm>
          <a:ln/>
        </p:spPr>
      </p:sp>
      <p:sp>
        <p:nvSpPr>
          <p:cNvPr id="336899" name="Rectangle 3"/>
          <p:cNvSpPr>
            <a:spLocks noGrp="1" noChangeArrowheads="1"/>
          </p:cNvSpPr>
          <p:nvPr>
            <p:ph type="body" idx="1"/>
          </p:nvPr>
        </p:nvSpPr>
        <p:spPr>
          <a:noFill/>
          <a:ln/>
        </p:spPr>
        <p:txBody>
          <a:bodyPr/>
          <a:lstStyle/>
          <a:p>
            <a:endParaRPr lang="ru-RU" sz="13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ChangeArrowheads="1" noTextEdit="1"/>
          </p:cNvSpPr>
          <p:nvPr>
            <p:ph type="sldImg"/>
          </p:nvPr>
        </p:nvSpPr>
        <p:spPr>
          <a:xfrm>
            <a:off x="917575" y="744538"/>
            <a:ext cx="4962525" cy="3722687"/>
          </a:xfrm>
          <a:ln/>
        </p:spPr>
      </p:sp>
      <p:sp>
        <p:nvSpPr>
          <p:cNvPr id="36249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ChangeArrowheads="1" noTextEdit="1"/>
          </p:cNvSpPr>
          <p:nvPr>
            <p:ph type="sldImg"/>
          </p:nvPr>
        </p:nvSpPr>
        <p:spPr>
          <a:xfrm>
            <a:off x="917575" y="744538"/>
            <a:ext cx="4962525" cy="3722687"/>
          </a:xfrm>
          <a:ln/>
        </p:spPr>
      </p:sp>
      <p:sp>
        <p:nvSpPr>
          <p:cNvPr id="366595" name="Rectangle 3"/>
          <p:cNvSpPr>
            <a:spLocks noGrp="1" noChangeArrowheads="1"/>
          </p:cNvSpPr>
          <p:nvPr>
            <p:ph type="body" idx="1"/>
          </p:nvPr>
        </p:nvSpPr>
        <p:spPr>
          <a:noFill/>
          <a:ln/>
        </p:spPr>
        <p:txBody>
          <a:bodyPr/>
          <a:lstStyle/>
          <a:p>
            <a:r>
              <a:rPr lang="ru-RU" smtClean="0"/>
              <a:t>Впервые в истории вопросы формирования ИО были вынесены на обсуждение на уровень глав государств-членов ООН (или их полномочных представителей), а также то, что к процессу его подготовки и к участию в самом саммите были привлечены представители коммерческого и гражданского секторов общества. </a:t>
            </a:r>
          </a:p>
          <a:p>
            <a:r>
              <a:rPr lang="ru-RU" smtClean="0"/>
              <a:t>На саммите была озвучена одна из главных проблем ИО – проблема создания равных возможностей для развития и применения современных информационных технологий во всем мире, преодоления существующей (и даже расширяющейся пропасти) между информационно- богатыми и информационно-бедными странами и людьми. Например, более 70% всех пользователей Интернета живут в самых богатых странах мира, где живет лишь 16% населения планеты, а 1,5 млрд. деревенских жителей не имеют доступа даже к самым основным коммуникационным услугам, что задерживает их социальное и экономическое развитие.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ChangeArrowheads="1" noTextEdit="1"/>
          </p:cNvSpPr>
          <p:nvPr>
            <p:ph type="sldImg"/>
          </p:nvPr>
        </p:nvSpPr>
        <p:spPr>
          <a:xfrm>
            <a:off x="917575" y="744538"/>
            <a:ext cx="4962525" cy="3722687"/>
          </a:xfrm>
          <a:ln/>
        </p:spPr>
      </p:sp>
      <p:sp>
        <p:nvSpPr>
          <p:cNvPr id="370691" name="Rectangle 3"/>
          <p:cNvSpPr>
            <a:spLocks noGrp="1" noChangeArrowheads="1"/>
          </p:cNvSpPr>
          <p:nvPr>
            <p:ph type="body" idx="1"/>
          </p:nvPr>
        </p:nvSpPr>
        <p:spPr>
          <a:noFill/>
          <a:ln/>
        </p:spPr>
        <p:txBody>
          <a:bodyPr/>
          <a:lstStyle/>
          <a:p>
            <a:r>
              <a:rPr lang="ru-RU" smtClean="0"/>
              <a:t>Впервые в истории вопросы формирования ИО были вынесены на обсуждение на уровень глав государств-членов ООН (или их полномочных представителей), а также то, что к процессу его подготовки и к участию в самом саммите были привлечены представители коммерческого и гражданского секторов общества. </a:t>
            </a:r>
          </a:p>
          <a:p>
            <a:r>
              <a:rPr lang="ru-RU" smtClean="0"/>
              <a:t>На саммите была озвучена одна из главных проблем ИО – проблема создания равных возможностей для развития и применения современных информационных технологий во всем мире, преодоления существующей (и даже расширяющейся пропасти) между информационно- богатыми и информационно-бедными странами и людьми. Например, более 70% всех пользователей Интернета живут в самых богатых странах мира, где живет лишь 16% населения планеты, а 1,5 млрд. деревенских жителей не имеют доступа даже к самым основным коммуникационным услугам, что задерживает их социальное и экономическое развитие.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ChangeArrowheads="1" noTextEdit="1"/>
          </p:cNvSpPr>
          <p:nvPr>
            <p:ph type="sldImg"/>
          </p:nvPr>
        </p:nvSpPr>
        <p:spPr>
          <a:xfrm>
            <a:off x="917575" y="744538"/>
            <a:ext cx="4962525" cy="3722687"/>
          </a:xfrm>
          <a:ln/>
        </p:spPr>
      </p:sp>
      <p:sp>
        <p:nvSpPr>
          <p:cNvPr id="402435" name="Rectangle 3"/>
          <p:cNvSpPr>
            <a:spLocks noGrp="1" noChangeArrowheads="1"/>
          </p:cNvSpPr>
          <p:nvPr>
            <p:ph type="body" idx="1"/>
          </p:nvPr>
        </p:nvSpPr>
        <p:spPr>
          <a:noFill/>
          <a:ln/>
        </p:spPr>
        <p:txBody>
          <a:bodyPr/>
          <a:lstStyle/>
          <a:p>
            <a:r>
              <a:rPr lang="ru-RU" smtClean="0"/>
              <a:t>ЮНЕСКО на базе Национальной библиотеки Беларуси (в рамках международного конгресса «Национальная библиотека как феномен культуры», приуроченного к 90-летию Национальной библиотеки Беларуси) 5–7 сентября были проведены региональные консультации по вопросам открытого доступа к научно-образовательной информации. В региональных консультациях приняли участие эксперты из 17 стран. По результатам консультаций приняты рекомендации.</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noTextEdit="1"/>
          </p:cNvSpPr>
          <p:nvPr>
            <p:ph type="sldImg"/>
          </p:nvPr>
        </p:nvSpPr>
        <p:spPr>
          <a:xfrm>
            <a:off x="917575" y="744538"/>
            <a:ext cx="4962525" cy="3722687"/>
          </a:xfrm>
          <a:ln/>
        </p:spPr>
      </p:sp>
      <p:sp>
        <p:nvSpPr>
          <p:cNvPr id="316419" name="Rectangle 3"/>
          <p:cNvSpPr>
            <a:spLocks noGrp="1" noChangeArrowheads="1"/>
          </p:cNvSpPr>
          <p:nvPr>
            <p:ph type="body" idx="1"/>
          </p:nvPr>
        </p:nvSpPr>
        <p:spPr>
          <a:noFill/>
          <a:ln/>
        </p:spPr>
        <p:txBody>
          <a:bodyPr/>
          <a:lstStyle/>
          <a:p>
            <a:r>
              <a:rPr lang="ru-RU" smtClean="0"/>
              <a:t>По-прежнему актуальны слова, высказанные еще в </a:t>
            </a:r>
            <a:r>
              <a:rPr lang="en-US" smtClean="0"/>
              <a:t>XIX </a:t>
            </a:r>
            <a:r>
              <a:rPr lang="ru-RU" smtClean="0"/>
              <a:t>веке основоположником такой области исследований как университетоведение», ректором одного из британских университетов Джоном Ньюменом о том, какие качества должны быть сформированы в процессе учебы в университете у его будущего выпускника и какое влияние он призван оказывать на окружающее его общество.</a:t>
            </a:r>
          </a:p>
          <a:p>
            <a:r>
              <a:rPr lang="ru-RU" smtClean="0"/>
              <a:t>Таким образом, университетские библиотеки должны оказывать всестороннее влияние на формирование личности студента и его профессиональных качеств. Причем даже прагматичные классики бизнес-образования считают, что для успешной предпринимательской деятельности личные качества бизнесмена, например, его коммуникабельность, умение вызывать доверие со стороны других людей и т.п.</a:t>
            </a:r>
          </a:p>
          <a:p>
            <a:endParaRPr lang="ru-RU" smtClean="0"/>
          </a:p>
          <a:p>
            <a:r>
              <a:rPr lang="ru-RU" smtClean="0"/>
              <a:t>Сущность университета остается постоянной, в этом и привлекательная сторона университетских традиций и ценность его прошлого, изменения должны касаться сферы технологий – технологий преподавания, проведения научных исследований, проведения культурно-просветительной работы со студентами</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noTextEdit="1"/>
          </p:cNvSpPr>
          <p:nvPr>
            <p:ph type="sldImg"/>
          </p:nvPr>
        </p:nvSpPr>
        <p:spPr>
          <a:xfrm>
            <a:off x="917575" y="744538"/>
            <a:ext cx="4962525" cy="3722687"/>
          </a:xfrm>
          <a:ln/>
        </p:spPr>
      </p:sp>
      <p:sp>
        <p:nvSpPr>
          <p:cNvPr id="407555"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noTextEdit="1"/>
          </p:cNvSpPr>
          <p:nvPr>
            <p:ph type="sldImg"/>
          </p:nvPr>
        </p:nvSpPr>
        <p:spPr>
          <a:xfrm>
            <a:off x="917575" y="744538"/>
            <a:ext cx="4962525" cy="3722687"/>
          </a:xfrm>
          <a:ln/>
        </p:spPr>
      </p:sp>
      <p:sp>
        <p:nvSpPr>
          <p:cNvPr id="301059" name="Rectangle 3"/>
          <p:cNvSpPr>
            <a:spLocks noGrp="1" noChangeArrowheads="1"/>
          </p:cNvSpPr>
          <p:nvPr>
            <p:ph type="body" idx="1"/>
          </p:nvPr>
        </p:nvSpPr>
        <p:spPr>
          <a:noFill/>
          <a:ln/>
        </p:spPr>
        <p:txBody>
          <a:bodyPr/>
          <a:lstStyle/>
          <a:p>
            <a:r>
              <a:rPr lang="ru-RU" smtClean="0"/>
              <a:t>В статистической отчетности о деятельности библиотек УВО Беларуси за 2013 год отсутствуют данные 3-х библиотек:</a:t>
            </a:r>
          </a:p>
          <a:p>
            <a:pPr>
              <a:buFontTx/>
              <a:buChar char="-"/>
            </a:pPr>
            <a:r>
              <a:rPr lang="ru-RU" smtClean="0"/>
              <a:t>Гомельский инженерный институт МЧС РБ</a:t>
            </a:r>
          </a:p>
          <a:p>
            <a:pPr>
              <a:buFontTx/>
              <a:buChar char="-"/>
            </a:pPr>
            <a:r>
              <a:rPr lang="ru-RU" smtClean="0"/>
              <a:t>Институт пограничной службы РБ</a:t>
            </a:r>
          </a:p>
          <a:p>
            <a:pPr>
              <a:buFontTx/>
              <a:buChar char="-"/>
            </a:pPr>
            <a:r>
              <a:rPr lang="ru-RU" smtClean="0"/>
              <a:t>Международный гуманитарно-экономический институт</a:t>
            </a:r>
          </a:p>
          <a:p>
            <a:endParaRPr lang="ru-RU" smtClean="0"/>
          </a:p>
          <a:p>
            <a:r>
              <a:rPr lang="ru-RU" smtClean="0"/>
              <a:t>Особенность работы библиотек УВО заключается в том, что мы влияем на формирование основ профессионализма и личностных качеств, безусловно, будущей элиты общества. Элиты, которая займет руководящие посты и должности специалистов в государственном аппарате, промышленности, науке, банковском деле, системе образования, а также в выборных органах государственного управления.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noTextEdit="1"/>
          </p:cNvSpPr>
          <p:nvPr>
            <p:ph type="sldImg"/>
          </p:nvPr>
        </p:nvSpPr>
        <p:spPr>
          <a:xfrm>
            <a:off x="917575" y="744538"/>
            <a:ext cx="4962525" cy="3722687"/>
          </a:xfrm>
          <a:ln/>
        </p:spPr>
      </p:sp>
      <p:sp>
        <p:nvSpPr>
          <p:cNvPr id="253955" name="Rectangle 3"/>
          <p:cNvSpPr>
            <a:spLocks noGrp="1" noChangeArrowheads="1"/>
          </p:cNvSpPr>
          <p:nvPr>
            <p:ph type="body" idx="1"/>
          </p:nvPr>
        </p:nvSpPr>
        <p:spPr>
          <a:noFill/>
          <a:ln/>
        </p:spPr>
        <p:txBody>
          <a:bodyPr/>
          <a:lstStyle/>
          <a:p>
            <a:pPr eaLnBrk="1" hangingPunct="1"/>
            <a:r>
              <a:rPr lang="ru-RU" smtClean="0"/>
              <a:t>Как предложил Индражит Банержи, директор Департамента развития обществ знания ЮНЕСКО, в своем вчерашнем выступлении после открытия конференции: «Давайте подискуссируем», поскольку одна из функций ЮНЕСКО быть площадкой для дискуссий.</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4914" name="Shape 84"/>
          <p:cNvSpPr>
            <a:spLocks noGrp="1"/>
          </p:cNvSpPr>
          <p:nvPr>
            <p:ph type="body" idx="1"/>
          </p:nvPr>
        </p:nvSpPr>
        <p:spPr>
          <a:xfrm>
            <a:off x="679450" y="4714875"/>
            <a:ext cx="5438775" cy="4467225"/>
          </a:xfrm>
          <a:noFill/>
          <a:ln/>
        </p:spPr>
        <p:txBody>
          <a:bodyPr lIns="91425" tIns="91425" rIns="91425" bIns="91425" anchor="ctr"/>
          <a:lstStyle/>
          <a:p>
            <a:pPr eaLnBrk="1" hangingPunct="1">
              <a:spcBef>
                <a:spcPct val="0"/>
              </a:spcBef>
            </a:pPr>
            <a:endParaRPr lang="ru-RU" sz="1100" smtClean="0"/>
          </a:p>
        </p:txBody>
      </p:sp>
      <p:sp>
        <p:nvSpPr>
          <p:cNvPr id="294915" name="Shape 85"/>
          <p:cNvSpPr>
            <a:spLocks noGrp="1" noRot="1" noChangeAspect="1" noTextEdit="1"/>
          </p:cNvSpPr>
          <p:nvPr>
            <p:ph type="sldImg" idx="2"/>
          </p:nvPr>
        </p:nvSpPr>
        <p:spPr>
          <a:xfrm>
            <a:off x="917575" y="744538"/>
            <a:ext cx="4962525" cy="3722687"/>
          </a:xfrm>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lIns="92428" tIns="46214" rIns="92428" bIns="46214" anchor="b"/>
          <a:lstStyle/>
          <a:p>
            <a:pPr algn="r" defTabSz="923925"/>
            <a:fld id="{2ECABF53-0128-4A1F-8AE2-92DB6D418335}" type="slidenum">
              <a:rPr lang="ru-RU" sz="1200"/>
              <a:pPr algn="r" defTabSz="923925"/>
              <a:t>4</a:t>
            </a:fld>
            <a:endParaRPr lang="ru-RU" sz="1200"/>
          </a:p>
        </p:txBody>
      </p:sp>
      <p:sp>
        <p:nvSpPr>
          <p:cNvPr id="305155" name="Rectangle 2"/>
          <p:cNvSpPr>
            <a:spLocks noGrp="1" noRot="1" noChangeAspect="1" noChangeArrowheads="1" noTextEdit="1"/>
          </p:cNvSpPr>
          <p:nvPr>
            <p:ph type="sldImg"/>
          </p:nvPr>
        </p:nvSpPr>
        <p:spPr>
          <a:xfrm>
            <a:off x="917575" y="744538"/>
            <a:ext cx="4964113" cy="3722687"/>
          </a:xfrm>
          <a:ln/>
        </p:spPr>
      </p:sp>
      <p:sp>
        <p:nvSpPr>
          <p:cNvPr id="305156" name="Rectangle 3"/>
          <p:cNvSpPr>
            <a:spLocks noGrp="1" noChangeArrowheads="1"/>
          </p:cNvSpPr>
          <p:nvPr>
            <p:ph type="body" idx="1"/>
          </p:nvPr>
        </p:nvSpPr>
        <p:spPr>
          <a:noFill/>
          <a:ln/>
        </p:spPr>
        <p:txBody>
          <a:bodyPr lIns="91568" tIns="45784" rIns="91568" bIns="45784"/>
          <a:lstStyle/>
          <a:p>
            <a:pPr eaLnBrk="1" hangingPunct="1"/>
            <a:r>
              <a:rPr lang="ru-RU" smtClean="0"/>
              <a:t>Университет отличается от других учебных заведений тем, что в нем студенты приобщаются к научной деятельности, а в учебной программе университета существенную долю занимают гуманитарные дисциплины.</a:t>
            </a:r>
            <a:endParaRPr lang="en-US" smtClean="0"/>
          </a:p>
          <a:p>
            <a:pPr eaLnBrk="1" hangingPunct="1"/>
            <a:endParaRPr lang="en-US" smtClean="0"/>
          </a:p>
          <a:p>
            <a:pPr eaLnBrk="1" hangingPunct="1"/>
            <a:r>
              <a:rPr lang="ru-RU" smtClean="0"/>
              <a:t>Всегда наиболее очевидным было участие библиотек в информационно-библиотечном обслуживании учебного процесса, и поэтому такое понятие как книгообеспеченность учебных дисциплин появилось довольно давно.</a:t>
            </a:r>
          </a:p>
          <a:p>
            <a:pPr eaLnBrk="1" hangingPunct="1"/>
            <a:r>
              <a:rPr lang="ru-RU" smtClean="0"/>
              <a:t>Последние примерно 3-5 лет библиотеки УВО все более активно вовлекаются в информационно-библиотечное обслуживание научного процесса. Раньше библиотечные мероприятия в этом направлении сводились к книжным выставкам научной литературы, выдаче научной литературы на абонементах и в читальных залах, составлению или проверке библиографических пособий, к организации встреч студентов с видными учеными и проведению комплексных информационных мероприятий. Сегодня это направление работы библиотеки обогатилось такими мероприятиями, как участие библиотек УВО в создании биобиблиографической базы «Ученые Беларуси», подписка на базы данных и сетевых платформы электронных научных информационных ресурсов, создание профилей ученых в различных наукометрических БД, анализ публикационной активности и рейтинга ученых УВО и т.п.</a:t>
            </a:r>
          </a:p>
          <a:p>
            <a:pPr eaLnBrk="1" hangingPunct="1"/>
            <a:endParaRPr lang="ru-RU" smtClean="0"/>
          </a:p>
          <a:p>
            <a:pPr eaLnBrk="1" hangingPunct="1"/>
            <a:r>
              <a:rPr lang="ru-RU" smtClean="0"/>
              <a:t>Что касается 3-го направления, то оно не так очевидно для библиотеки УВО, как например, для публичной, тем более, что в крупных университетах работают такие структуры, как, например, управления воспитательной работы с молодежью. Кроме того, сравнительно долгий период существовало и пока до сих пор существует предубеждение по отношению к таким словам, как, например, «идеология» или «пропаганда». На 3-м направлении работы библиотеки УВО я остановлюсь немного позже, а сейчас хотел бы обратить ваше внимание на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Образ слайда 1"/>
          <p:cNvSpPr>
            <a:spLocks noGrp="1" noRot="1" noChangeAspect="1" noTextEdit="1"/>
          </p:cNvSpPr>
          <p:nvPr>
            <p:ph type="sldImg"/>
          </p:nvPr>
        </p:nvSpPr>
        <p:spPr>
          <a:xfrm>
            <a:off x="917575" y="744538"/>
            <a:ext cx="4962525" cy="3722687"/>
          </a:xfrm>
          <a:ln/>
        </p:spPr>
      </p:sp>
      <p:sp>
        <p:nvSpPr>
          <p:cNvPr id="3" name="Заметки 2"/>
          <p:cNvSpPr>
            <a:spLocks noGrp="1"/>
          </p:cNvSpPr>
          <p:nvPr>
            <p:ph type="body" idx="1"/>
          </p:nvPr>
        </p:nvSpPr>
        <p:spPr/>
        <p:txBody>
          <a:bodyPr>
            <a:normAutofit fontScale="92500" lnSpcReduction="10000"/>
          </a:bodyPr>
          <a:lstStyle/>
          <a:p>
            <a:pPr eaLnBrk="1" hangingPunct="1">
              <a:defRPr/>
            </a:pPr>
            <a:r>
              <a:rPr lang="ru-RU" dirty="0" smtClean="0"/>
              <a:t>Применяя в области библиотечного дела модель оценки качества услуг </a:t>
            </a:r>
            <a:r>
              <a:rPr lang="en-US" dirty="0" smtClean="0"/>
              <a:t>SERVQUAL</a:t>
            </a:r>
            <a:r>
              <a:rPr lang="ru-RU" dirty="0" smtClean="0"/>
              <a:t> (</a:t>
            </a:r>
            <a:r>
              <a:rPr lang="en-US" i="1" dirty="0" smtClean="0"/>
              <a:t>Service Quality</a:t>
            </a:r>
            <a:r>
              <a:rPr lang="en-US" dirty="0" smtClean="0"/>
              <a:t> </a:t>
            </a:r>
            <a:r>
              <a:rPr lang="ru-RU" dirty="0" smtClean="0"/>
              <a:t>«</a:t>
            </a:r>
            <a:r>
              <a:rPr lang="ru-RU" i="1" dirty="0" smtClean="0"/>
              <a:t>качество услуг</a:t>
            </a:r>
            <a:r>
              <a:rPr lang="ru-RU" dirty="0" smtClean="0"/>
              <a:t>»), разработанной в 1980-х гг. для коммерческого сектора экономики, можно утверждать, что наиболее существенными факторами обеспечения качества библиотечно-информационного обслуживания с точки зрения пользователей библиотек являются 1) </a:t>
            </a:r>
            <a:r>
              <a:rPr lang="ru-RU" i="1" dirty="0" smtClean="0"/>
              <a:t>возможности управления информацией</a:t>
            </a:r>
            <a:r>
              <a:rPr lang="ru-RU" dirty="0" smtClean="0"/>
              <a:t> (объем доступных информационных ресурсов, удобство их использования и навигации среди них, своевременность получения необходимой информации, предоставляемое оборудование, уверенность пользователя в собственных силах при поиске нужной ему информации и т.п.); 2) </a:t>
            </a:r>
            <a:r>
              <a:rPr lang="ru-RU" i="1" dirty="0" smtClean="0"/>
              <a:t>привлекательность</a:t>
            </a:r>
            <a:r>
              <a:rPr lang="ru-RU" dirty="0" smtClean="0"/>
              <a:t> </a:t>
            </a:r>
            <a:r>
              <a:rPr lang="ru-RU" i="1" dirty="0" smtClean="0"/>
              <a:t>библиотеки как физического пространства</a:t>
            </a:r>
            <a:r>
              <a:rPr lang="ru-RU" dirty="0" smtClean="0"/>
              <a:t> (удобство расположения здания библиотеки, привлекательный дизайн помещений библиотеки, эргономичность рабочих мест пользователей, ощущение пользователем комфортности и безопасности во время пребывания в библиотеке, восприятие пользователем библиотеки как символа общения, знания и культуры); 3) </a:t>
            </a:r>
            <a:r>
              <a:rPr lang="ru-RU" i="1" dirty="0" smtClean="0"/>
              <a:t>воздействие обслуживания</a:t>
            </a:r>
            <a:r>
              <a:rPr lang="ru-RU" dirty="0" smtClean="0"/>
              <a:t> (персонала библиотеки) на пользователя (благожелательное отношение сотрудника библиотеки к пользователю, его восприимчивость к информационным запросам пользователя, его уверенность и надежность при выполнении пользовательского запроса и т.п.). </a:t>
            </a:r>
            <a:r>
              <a:rPr lang="en-US" dirty="0" err="1" smtClean="0"/>
              <a:t>Parasuraman</a:t>
            </a:r>
            <a:r>
              <a:rPr lang="en-US" dirty="0" smtClean="0"/>
              <a:t>, A, V A </a:t>
            </a:r>
            <a:r>
              <a:rPr lang="en-US" dirty="0" err="1" smtClean="0"/>
              <a:t>Zeithaml</a:t>
            </a:r>
            <a:r>
              <a:rPr lang="en-US" dirty="0" smtClean="0"/>
              <a:t> and L </a:t>
            </a:r>
            <a:r>
              <a:rPr lang="en-US" dirty="0" err="1" smtClean="0"/>
              <a:t>L</a:t>
            </a:r>
            <a:r>
              <a:rPr lang="en-US" dirty="0" smtClean="0"/>
              <a:t> Berry, "SERVQUAL: A Multi-item Scale Measuring Consumer Perceptions of Service Quality" // Journal of </a:t>
            </a:r>
            <a:r>
              <a:rPr lang="en-US" dirty="0" err="1" smtClean="0"/>
              <a:t>Retailin</a:t>
            </a:r>
            <a:r>
              <a:rPr lang="en-US" dirty="0" smtClean="0"/>
              <a:t>.  1988. </a:t>
            </a:r>
            <a:r>
              <a:rPr lang="en-US" dirty="0" err="1" smtClean="0"/>
              <a:t>Vol</a:t>
            </a:r>
            <a:r>
              <a:rPr lang="en-US" dirty="0" smtClean="0"/>
              <a:t> 64. </a:t>
            </a:r>
            <a:r>
              <a:rPr lang="be-BY" dirty="0" smtClean="0"/>
              <a:t>№ </a:t>
            </a:r>
            <a:r>
              <a:rPr lang="en-US" dirty="0" smtClean="0"/>
              <a:t>1</a:t>
            </a:r>
            <a:r>
              <a:rPr lang="be-BY" dirty="0" smtClean="0"/>
              <a:t>. </a:t>
            </a:r>
            <a:r>
              <a:rPr lang="en-US" dirty="0" smtClean="0"/>
              <a:t>P. 12-37.</a:t>
            </a:r>
            <a:endParaRPr lang="ru-RU" dirty="0" smtClean="0"/>
          </a:p>
          <a:p>
            <a:pPr eaLnBrk="1" hangingPunct="1">
              <a:defRPr/>
            </a:pPr>
            <a:r>
              <a:rPr lang="en-US" dirty="0" smtClean="0"/>
              <a:t>Emerging Tools for Evaluating Digital Library Services: Conceptual Adaptations of </a:t>
            </a:r>
            <a:r>
              <a:rPr lang="en-US" dirty="0" err="1" smtClean="0"/>
              <a:t>LibQUAL</a:t>
            </a:r>
            <a:r>
              <a:rPr lang="en-US" dirty="0" smtClean="0"/>
              <a:t>+ and CAPM / </a:t>
            </a:r>
            <a:r>
              <a:rPr lang="en-US" b="1" dirty="0" smtClean="0"/>
              <a:t>Fred Heath, </a:t>
            </a:r>
            <a:r>
              <a:rPr lang="en-US" dirty="0" smtClean="0"/>
              <a:t>Martha Kyrillidou, Duane Webster, </a:t>
            </a:r>
            <a:r>
              <a:rPr lang="en-US" dirty="0" err="1" smtClean="0"/>
              <a:t>Sayeed</a:t>
            </a:r>
            <a:r>
              <a:rPr lang="en-US" dirty="0" smtClean="0"/>
              <a:t> </a:t>
            </a:r>
            <a:r>
              <a:rPr lang="en-US" dirty="0" err="1" smtClean="0"/>
              <a:t>Choudhury</a:t>
            </a:r>
            <a:r>
              <a:rPr lang="en-US" dirty="0" smtClean="0"/>
              <a:t>, Ben Hobbs, Mark Lorie and Nicholas Flores</a:t>
            </a:r>
            <a:r>
              <a:rPr lang="en-US" b="1" dirty="0" smtClean="0"/>
              <a:t>  // </a:t>
            </a:r>
            <a:r>
              <a:rPr lang="en-US" dirty="0" smtClean="0"/>
              <a:t>Journal of Digital Information,. </a:t>
            </a:r>
            <a:r>
              <a:rPr lang="ru-RU" dirty="0" smtClean="0"/>
              <a:t>2004.</a:t>
            </a:r>
            <a:r>
              <a:rPr lang="en-US" dirty="0" err="1" smtClean="0"/>
              <a:t>Vol</a:t>
            </a:r>
            <a:r>
              <a:rPr lang="en-US" dirty="0" smtClean="0"/>
              <a:t>  </a:t>
            </a:r>
            <a:r>
              <a:rPr lang="ru-RU" dirty="0" smtClean="0"/>
              <a:t>4, № 2. -  Режим доступа: </a:t>
            </a:r>
            <a:r>
              <a:rPr lang="en-US" dirty="0" smtClean="0"/>
              <a:t>http</a:t>
            </a:r>
            <a:r>
              <a:rPr lang="ru-RU" dirty="0" smtClean="0"/>
              <a:t>://</a:t>
            </a:r>
            <a:r>
              <a:rPr lang="en-US" dirty="0" smtClean="0"/>
              <a:t>journals</a:t>
            </a:r>
            <a:r>
              <a:rPr lang="ru-RU" dirty="0" smtClean="0"/>
              <a:t>.</a:t>
            </a:r>
            <a:r>
              <a:rPr lang="en-US" dirty="0" err="1" smtClean="0"/>
              <a:t>tdl</a:t>
            </a:r>
            <a:r>
              <a:rPr lang="ru-RU" dirty="0" smtClean="0"/>
              <a:t>.</a:t>
            </a:r>
            <a:r>
              <a:rPr lang="en-US" dirty="0" smtClean="0"/>
              <a:t>org</a:t>
            </a:r>
            <a:r>
              <a:rPr lang="ru-RU" dirty="0" smtClean="0"/>
              <a:t>/</a:t>
            </a:r>
            <a:r>
              <a:rPr lang="en-US" dirty="0" err="1" smtClean="0"/>
              <a:t>jodi</a:t>
            </a:r>
            <a:r>
              <a:rPr lang="ru-RU" dirty="0" smtClean="0"/>
              <a:t>/</a:t>
            </a:r>
            <a:r>
              <a:rPr lang="en-US" dirty="0" smtClean="0"/>
              <a:t>article</a:t>
            </a:r>
            <a:r>
              <a:rPr lang="ru-RU" dirty="0" smtClean="0"/>
              <a:t>/</a:t>
            </a:r>
            <a:r>
              <a:rPr lang="en-US" dirty="0" err="1" smtClean="0"/>
              <a:t>viewArticle</a:t>
            </a:r>
            <a:r>
              <a:rPr lang="ru-RU" dirty="0" smtClean="0"/>
              <a:t>/102/101</a:t>
            </a:r>
          </a:p>
          <a:p>
            <a:pPr eaLnBrk="1" hangingPunct="1">
              <a:defRPr/>
            </a:pPr>
            <a:endParaRPr lang="en-US" dirty="0" smtClean="0"/>
          </a:p>
          <a:p>
            <a:pPr eaLnBrk="1" hangingPunct="1">
              <a:defRPr/>
            </a:pPr>
            <a:endParaRPr lang="ru-RU" dirty="0" smtClean="0"/>
          </a:p>
        </p:txBody>
      </p:sp>
      <p:sp>
        <p:nvSpPr>
          <p:cNvPr id="323588" name="Номер слайда 3"/>
          <p:cNvSpPr txBox="1">
            <a:spLocks noGrp="1"/>
          </p:cNvSpPr>
          <p:nvPr/>
        </p:nvSpPr>
        <p:spPr bwMode="auto">
          <a:xfrm>
            <a:off x="3851275" y="9429750"/>
            <a:ext cx="2946400" cy="496888"/>
          </a:xfrm>
          <a:prstGeom prst="rect">
            <a:avLst/>
          </a:prstGeom>
          <a:noFill/>
          <a:ln w="9525">
            <a:noFill/>
            <a:miter lim="800000"/>
            <a:headEnd/>
            <a:tailEnd/>
          </a:ln>
        </p:spPr>
        <p:txBody>
          <a:bodyPr anchor="b"/>
          <a:lstStyle/>
          <a:p>
            <a:pPr algn="r"/>
            <a:fld id="{A6B4B791-F0AF-49B6-8430-06263BFF424F}" type="slidenum">
              <a:rPr lang="ru-RU" sz="1200">
                <a:latin typeface="Times New Roman" pitchFamily="18" charset="0"/>
              </a:rPr>
              <a:pPr algn="r"/>
              <a:t>5</a:t>
            </a:fld>
            <a:endParaRPr lang="ru-RU"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ChangeArrowheads="1" noTextEdit="1"/>
          </p:cNvSpPr>
          <p:nvPr>
            <p:ph type="sldImg"/>
          </p:nvPr>
        </p:nvSpPr>
        <p:spPr>
          <a:xfrm>
            <a:off x="917575" y="744538"/>
            <a:ext cx="4962525" cy="3722687"/>
          </a:xfrm>
          <a:ln/>
        </p:spPr>
      </p:sp>
      <p:sp>
        <p:nvSpPr>
          <p:cNvPr id="325635" name="Rectangle 3"/>
          <p:cNvSpPr>
            <a:spLocks noGrp="1" noChangeArrowheads="1"/>
          </p:cNvSpPr>
          <p:nvPr>
            <p:ph type="body" idx="1"/>
          </p:nvPr>
        </p:nvSpPr>
        <p:spPr>
          <a:noFill/>
          <a:ln/>
        </p:spPr>
        <p:txBody>
          <a:bodyPr/>
          <a:lstStyle/>
          <a:p>
            <a:r>
              <a:rPr lang="ru-RU" smtClean="0"/>
              <a:t>Поэтому если мы говорим о стратегическом планировании деятельности библиотек УВО, то наиболее существенным внешним фактором для такой библиотеки является ее принадлежность к университету, принадлежность не столько организационная, сколько деятельностная, когда мероприятия библиотеки определяют, насколько она интегрирована в университетскую среду, в процессы образования, научного поиска, формирования личностных качеств будущего выпускника.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ChangeArrowheads="1" noTextEdit="1"/>
          </p:cNvSpPr>
          <p:nvPr>
            <p:ph type="sldImg"/>
          </p:nvPr>
        </p:nvSpPr>
        <p:spPr>
          <a:xfrm>
            <a:off x="917575" y="744538"/>
            <a:ext cx="4962525" cy="3722687"/>
          </a:xfrm>
          <a:ln/>
        </p:spPr>
      </p:sp>
      <p:sp>
        <p:nvSpPr>
          <p:cNvPr id="412675" name="Rectangle 3"/>
          <p:cNvSpPr>
            <a:spLocks noGrp="1" noChangeArrowheads="1"/>
          </p:cNvSpPr>
          <p:nvPr>
            <p:ph type="body" idx="1"/>
          </p:nvPr>
        </p:nvSpPr>
        <p:spPr>
          <a:noFill/>
          <a:ln/>
        </p:spPr>
        <p:txBody>
          <a:bodyPr/>
          <a:lstStyle/>
          <a:p>
            <a:r>
              <a:rPr lang="ru-RU" smtClean="0">
                <a:latin typeface="Arial" charset="0"/>
              </a:rPr>
              <a:t>Отчет в сентябре 2010 года</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ChangeArrowheads="1" noTextEdit="1"/>
          </p:cNvSpPr>
          <p:nvPr>
            <p:ph type="sldImg"/>
          </p:nvPr>
        </p:nvSpPr>
        <p:spPr>
          <a:xfrm>
            <a:off x="917575" y="744538"/>
            <a:ext cx="4962525" cy="3722687"/>
          </a:xfrm>
          <a:ln/>
        </p:spPr>
      </p:sp>
      <p:sp>
        <p:nvSpPr>
          <p:cNvPr id="414723" name="Rectangle 3"/>
          <p:cNvSpPr>
            <a:spLocks noGrp="1" noChangeArrowheads="1"/>
          </p:cNvSpPr>
          <p:nvPr>
            <p:ph type="body" idx="1"/>
          </p:nvPr>
        </p:nvSpPr>
        <p:spPr>
          <a:noFill/>
          <a:ln/>
        </p:spPr>
        <p:txBody>
          <a:bodyPr/>
          <a:lstStyle/>
          <a:p>
            <a:r>
              <a:rPr lang="ru-RU" smtClean="0">
                <a:latin typeface="Arial" charset="0"/>
              </a:rPr>
              <a:t>Отчет в сентябре 2010 года</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noTextEdit="1"/>
          </p:cNvSpPr>
          <p:nvPr>
            <p:ph type="sldImg"/>
          </p:nvPr>
        </p:nvSpPr>
        <p:spPr>
          <a:xfrm>
            <a:off x="917575" y="744538"/>
            <a:ext cx="4962525" cy="3722687"/>
          </a:xfrm>
          <a:ln/>
        </p:spPr>
      </p:sp>
      <p:sp>
        <p:nvSpPr>
          <p:cNvPr id="416771" name="Rectangle 3"/>
          <p:cNvSpPr>
            <a:spLocks noGrp="1" noChangeArrowheads="1"/>
          </p:cNvSpPr>
          <p:nvPr>
            <p:ph type="body" idx="1"/>
          </p:nvPr>
        </p:nvSpPr>
        <p:spPr>
          <a:noFill/>
          <a:ln/>
        </p:spPr>
        <p:txBody>
          <a:bodyPr/>
          <a:lstStyle/>
          <a:p>
            <a:endParaRPr 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ru-RU" altLang="en-US"/>
              <a:t>Киевский национальный университет им.Т.Г.Шевченко, Киев, 23.05.2006г.</a:t>
            </a:r>
          </a:p>
        </p:txBody>
      </p:sp>
      <p:sp>
        <p:nvSpPr>
          <p:cNvPr id="6" name="Rectangle 6"/>
          <p:cNvSpPr>
            <a:spLocks noGrp="1" noChangeArrowheads="1"/>
          </p:cNvSpPr>
          <p:nvPr>
            <p:ph type="sldNum" sz="quarter" idx="12"/>
          </p:nvPr>
        </p:nvSpPr>
        <p:spPr>
          <a:ln/>
        </p:spPr>
        <p:txBody>
          <a:bodyPr/>
          <a:lstStyle>
            <a:lvl1pPr>
              <a:defRPr/>
            </a:lvl1pPr>
          </a:lstStyle>
          <a:p>
            <a:pPr>
              <a:defRPr/>
            </a:pPr>
            <a:fld id="{DF3482EF-ED37-469F-96AD-781A90D43BAE}" type="slidenum">
              <a:rPr lang="ru-RU" altLang="en-US"/>
              <a:pPr>
                <a:defRPr/>
              </a:pPr>
              <a:t>‹#›</a:t>
            </a:fld>
            <a:endParaRPr lang="ru-RU"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ru-RU" altLang="en-US"/>
              <a:t>Киевский национальный университет им.Т.Г.Шевченко, Киев, 23.05.2006г.</a:t>
            </a:r>
          </a:p>
        </p:txBody>
      </p:sp>
      <p:sp>
        <p:nvSpPr>
          <p:cNvPr id="6" name="Rectangle 6"/>
          <p:cNvSpPr>
            <a:spLocks noGrp="1" noChangeArrowheads="1"/>
          </p:cNvSpPr>
          <p:nvPr>
            <p:ph type="sldNum" sz="quarter" idx="12"/>
          </p:nvPr>
        </p:nvSpPr>
        <p:spPr>
          <a:ln/>
        </p:spPr>
        <p:txBody>
          <a:bodyPr/>
          <a:lstStyle>
            <a:lvl1pPr>
              <a:defRPr/>
            </a:lvl1pPr>
          </a:lstStyle>
          <a:p>
            <a:pPr>
              <a:defRPr/>
            </a:pPr>
            <a:fld id="{ABAE4ACE-DC84-4D28-A7CE-4DBB67B762CF}" type="slidenum">
              <a:rPr lang="ru-RU" altLang="en-US"/>
              <a:pPr>
                <a:defRPr/>
              </a:pPr>
              <a:t>‹#›</a:t>
            </a:fld>
            <a:endParaRPr lang="ru-RU"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ru-RU" altLang="en-US"/>
              <a:t>Киевский национальный университет им.Т.Г.Шевченко, Киев, 23.05.2006г.</a:t>
            </a:r>
          </a:p>
        </p:txBody>
      </p:sp>
      <p:sp>
        <p:nvSpPr>
          <p:cNvPr id="7" name="Rectangle 6"/>
          <p:cNvSpPr>
            <a:spLocks noGrp="1" noChangeArrowheads="1"/>
          </p:cNvSpPr>
          <p:nvPr>
            <p:ph type="sldNum" sz="quarter" idx="12"/>
          </p:nvPr>
        </p:nvSpPr>
        <p:spPr>
          <a:ln/>
        </p:spPr>
        <p:txBody>
          <a:bodyPr/>
          <a:lstStyle>
            <a:lvl1pPr>
              <a:defRPr/>
            </a:lvl1pPr>
          </a:lstStyle>
          <a:p>
            <a:pPr>
              <a:defRPr/>
            </a:pPr>
            <a:fld id="{6CA8D182-A4D4-4E1E-A95D-AE3A479189E1}" type="slidenum">
              <a:rPr lang="ru-RU" altLang="en-US"/>
              <a:pPr>
                <a:defRPr/>
              </a:pPr>
              <a:t>‹#›</a:t>
            </a:fld>
            <a:endParaRPr lang="ru-RU"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endParaRPr lang="ru-RU"/>
          </a:p>
        </p:txBody>
      </p:sp>
      <p:sp>
        <p:nvSpPr>
          <p:cNvPr id="4" name="Дата 3"/>
          <p:cNvSpPr>
            <a:spLocks noGrp="1"/>
          </p:cNvSpPr>
          <p:nvPr>
            <p:ph type="dt" sz="half" idx="10"/>
          </p:nvPr>
        </p:nvSpPr>
        <p:spPr>
          <a:xfrm>
            <a:off x="457200" y="6243638"/>
            <a:ext cx="2133600" cy="457200"/>
          </a:xfrm>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pPr>
              <a:defRPr/>
            </a:pPr>
            <a:r>
              <a:rPr lang="ru-RU" altLang="en-US"/>
              <a:t>Киевский национальный университет им.Т.Г.Шевченко, Киев, 23.05.2006г.</a:t>
            </a:r>
          </a:p>
        </p:txBody>
      </p:sp>
      <p:sp>
        <p:nvSpPr>
          <p:cNvPr id="6" name="Номер слайда 5"/>
          <p:cNvSpPr>
            <a:spLocks noGrp="1"/>
          </p:cNvSpPr>
          <p:nvPr>
            <p:ph type="sldNum" sz="quarter" idx="12"/>
          </p:nvPr>
        </p:nvSpPr>
        <p:spPr>
          <a:xfrm>
            <a:off x="6553200" y="6243638"/>
            <a:ext cx="2133600" cy="457200"/>
          </a:xfrm>
        </p:spPr>
        <p:txBody>
          <a:bodyPr/>
          <a:lstStyle>
            <a:lvl1pPr>
              <a:defRPr/>
            </a:lvl1pPr>
          </a:lstStyle>
          <a:p>
            <a:pPr>
              <a:defRPr/>
            </a:pPr>
            <a:fld id="{7AE32BF4-882C-4D2B-B642-E5ED943CBAA5}" type="slidenum">
              <a:rPr lang="ru-RU" altLang="en-US"/>
              <a:pPr>
                <a:defRPr/>
              </a:pPr>
              <a:t>‹#›</a:t>
            </a:fld>
            <a:endParaRPr lang="ru-RU"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243638"/>
            <a:ext cx="2133600" cy="457200"/>
          </a:xfrm>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pPr>
              <a:defRPr/>
            </a:pPr>
            <a:r>
              <a:rPr lang="ru-RU" altLang="en-US"/>
              <a:t>Киевский национальный университет им.Т.Г.Шевченко, Киев, 23.05.2006г.</a:t>
            </a:r>
          </a:p>
        </p:txBody>
      </p:sp>
      <p:sp>
        <p:nvSpPr>
          <p:cNvPr id="6" name="Номер слайда 5"/>
          <p:cNvSpPr>
            <a:spLocks noGrp="1"/>
          </p:cNvSpPr>
          <p:nvPr>
            <p:ph type="sldNum" sz="quarter" idx="12"/>
          </p:nvPr>
        </p:nvSpPr>
        <p:spPr>
          <a:xfrm>
            <a:off x="6553200" y="6243638"/>
            <a:ext cx="2133600" cy="457200"/>
          </a:xfrm>
        </p:spPr>
        <p:txBody>
          <a:bodyPr/>
          <a:lstStyle>
            <a:lvl1pPr>
              <a:defRPr/>
            </a:lvl1pPr>
          </a:lstStyle>
          <a:p>
            <a:pPr>
              <a:defRPr/>
            </a:pPr>
            <a:fld id="{FD63C11B-B800-4115-A018-58BCF7D80B3A}" type="slidenum">
              <a:rPr lang="ru-RU" altLang="en-US"/>
              <a:pPr>
                <a:defRPr/>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ru-RU" altLang="en-US"/>
              <a:t>Киевский национальный университет им.Т.Г.Шевченко, Киев, 23.05.2006г.</a:t>
            </a:r>
          </a:p>
        </p:txBody>
      </p:sp>
      <p:sp>
        <p:nvSpPr>
          <p:cNvPr id="6" name="Rectangle 6"/>
          <p:cNvSpPr>
            <a:spLocks noGrp="1" noChangeArrowheads="1"/>
          </p:cNvSpPr>
          <p:nvPr>
            <p:ph type="sldNum" sz="quarter" idx="12"/>
          </p:nvPr>
        </p:nvSpPr>
        <p:spPr>
          <a:ln/>
        </p:spPr>
        <p:txBody>
          <a:bodyPr/>
          <a:lstStyle>
            <a:lvl1pPr>
              <a:defRPr/>
            </a:lvl1pPr>
          </a:lstStyle>
          <a:p>
            <a:pPr>
              <a:defRPr/>
            </a:pPr>
            <a:fld id="{95712ADB-2489-4FD9-82A6-C8F83076AABA}" type="slidenum">
              <a:rPr lang="ru-RU" altLang="en-US"/>
              <a:pPr>
                <a:defRPr/>
              </a:pPr>
              <a:t>‹#›</a:t>
            </a:fld>
            <a:endParaRPr lang="ru-R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ru-RU" altLang="en-US"/>
              <a:t>Киевский национальный университет им.Т.Г.Шевченко, Киев, 23.05.2006г.</a:t>
            </a:r>
          </a:p>
        </p:txBody>
      </p:sp>
      <p:sp>
        <p:nvSpPr>
          <p:cNvPr id="7" name="Rectangle 6"/>
          <p:cNvSpPr>
            <a:spLocks noGrp="1" noChangeArrowheads="1"/>
          </p:cNvSpPr>
          <p:nvPr>
            <p:ph type="sldNum" sz="quarter" idx="12"/>
          </p:nvPr>
        </p:nvSpPr>
        <p:spPr>
          <a:ln/>
        </p:spPr>
        <p:txBody>
          <a:bodyPr/>
          <a:lstStyle>
            <a:lvl1pPr>
              <a:defRPr/>
            </a:lvl1pPr>
          </a:lstStyle>
          <a:p>
            <a:pPr>
              <a:defRPr/>
            </a:pPr>
            <a:fld id="{D4248E3B-8046-4B62-8A18-9753945F5E11}" type="slidenum">
              <a:rPr lang="ru-RU" altLang="en-US"/>
              <a:pPr>
                <a:defRPr/>
              </a:pPr>
              <a:t>‹#›</a:t>
            </a:fld>
            <a:endParaRPr lang="ru-R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ru-RU" altLang="en-US"/>
              <a:t>Киевский национальный университет им.Т.Г.Шевченко, Киев, 23.05.2006г.</a:t>
            </a:r>
          </a:p>
        </p:txBody>
      </p:sp>
      <p:sp>
        <p:nvSpPr>
          <p:cNvPr id="9" name="Rectangle 6"/>
          <p:cNvSpPr>
            <a:spLocks noGrp="1" noChangeArrowheads="1"/>
          </p:cNvSpPr>
          <p:nvPr>
            <p:ph type="sldNum" sz="quarter" idx="12"/>
          </p:nvPr>
        </p:nvSpPr>
        <p:spPr>
          <a:ln/>
        </p:spPr>
        <p:txBody>
          <a:bodyPr/>
          <a:lstStyle>
            <a:lvl1pPr>
              <a:defRPr/>
            </a:lvl1pPr>
          </a:lstStyle>
          <a:p>
            <a:pPr>
              <a:defRPr/>
            </a:pPr>
            <a:fld id="{49427D50-018B-45CF-B5A9-547B1E1723E4}" type="slidenum">
              <a:rPr lang="ru-RU" altLang="en-US"/>
              <a:pPr>
                <a:defRPr/>
              </a:pPr>
              <a:t>‹#›</a:t>
            </a:fld>
            <a:endParaRPr lang="ru-RU"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ru-RU" altLang="en-US"/>
              <a:t>Киевский национальный университет им.Т.Г.Шевченко, Киев, 23.05.2006г.</a:t>
            </a:r>
          </a:p>
        </p:txBody>
      </p:sp>
      <p:sp>
        <p:nvSpPr>
          <p:cNvPr id="5" name="Rectangle 6"/>
          <p:cNvSpPr>
            <a:spLocks noGrp="1" noChangeArrowheads="1"/>
          </p:cNvSpPr>
          <p:nvPr>
            <p:ph type="sldNum" sz="quarter" idx="12"/>
          </p:nvPr>
        </p:nvSpPr>
        <p:spPr>
          <a:ln/>
        </p:spPr>
        <p:txBody>
          <a:bodyPr/>
          <a:lstStyle>
            <a:lvl1pPr>
              <a:defRPr/>
            </a:lvl1pPr>
          </a:lstStyle>
          <a:p>
            <a:pPr>
              <a:defRPr/>
            </a:pPr>
            <a:fld id="{0490F24E-DEF3-4EBD-A9D6-7CF18A8A42E4}" type="slidenum">
              <a:rPr lang="ru-RU" altLang="en-US"/>
              <a:pPr>
                <a:defRPr/>
              </a:pPr>
              <a:t>‹#›</a:t>
            </a:fld>
            <a:endParaRPr lang="ru-RU"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ru-RU" altLang="en-US"/>
              <a:t>Киевский национальный университет им.Т.Г.Шевченко, Киев, 23.05.2006г.</a:t>
            </a:r>
          </a:p>
        </p:txBody>
      </p:sp>
      <p:sp>
        <p:nvSpPr>
          <p:cNvPr id="4" name="Rectangle 6"/>
          <p:cNvSpPr>
            <a:spLocks noGrp="1" noChangeArrowheads="1"/>
          </p:cNvSpPr>
          <p:nvPr>
            <p:ph type="sldNum" sz="quarter" idx="12"/>
          </p:nvPr>
        </p:nvSpPr>
        <p:spPr>
          <a:ln/>
        </p:spPr>
        <p:txBody>
          <a:bodyPr/>
          <a:lstStyle>
            <a:lvl1pPr>
              <a:defRPr/>
            </a:lvl1pPr>
          </a:lstStyle>
          <a:p>
            <a:pPr>
              <a:defRPr/>
            </a:pPr>
            <a:fld id="{40A74EF4-5F14-4D21-A5C4-5CD15C09105E}" type="slidenum">
              <a:rPr lang="ru-RU" altLang="en-US"/>
              <a:pPr>
                <a:defRPr/>
              </a:pPr>
              <a:t>‹#›</a:t>
            </a:fld>
            <a:endParaRPr lang="ru-RU"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ru-RU" altLang="en-US"/>
              <a:t>Киевский национальный университет им.Т.Г.Шевченко, Киев, 23.05.2006г.</a:t>
            </a:r>
          </a:p>
        </p:txBody>
      </p:sp>
      <p:sp>
        <p:nvSpPr>
          <p:cNvPr id="7" name="Rectangle 6"/>
          <p:cNvSpPr>
            <a:spLocks noGrp="1" noChangeArrowheads="1"/>
          </p:cNvSpPr>
          <p:nvPr>
            <p:ph type="sldNum" sz="quarter" idx="12"/>
          </p:nvPr>
        </p:nvSpPr>
        <p:spPr>
          <a:ln/>
        </p:spPr>
        <p:txBody>
          <a:bodyPr/>
          <a:lstStyle>
            <a:lvl1pPr>
              <a:defRPr/>
            </a:lvl1pPr>
          </a:lstStyle>
          <a:p>
            <a:pPr>
              <a:defRPr/>
            </a:pPr>
            <a:fld id="{6CE8A189-0633-4250-A567-B167BCFEE845}" type="slidenum">
              <a:rPr lang="ru-RU" altLang="en-US"/>
              <a:pPr>
                <a:defRPr/>
              </a:pPr>
              <a:t>‹#›</a:t>
            </a:fld>
            <a:endParaRPr lang="ru-RU"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ru-RU" altLang="en-US"/>
              <a:t>Киевский национальный университет им.Т.Г.Шевченко, Киев, 23.05.2006г.</a:t>
            </a:r>
          </a:p>
        </p:txBody>
      </p:sp>
      <p:sp>
        <p:nvSpPr>
          <p:cNvPr id="7" name="Rectangle 6"/>
          <p:cNvSpPr>
            <a:spLocks noGrp="1" noChangeArrowheads="1"/>
          </p:cNvSpPr>
          <p:nvPr>
            <p:ph type="sldNum" sz="quarter" idx="12"/>
          </p:nvPr>
        </p:nvSpPr>
        <p:spPr>
          <a:ln/>
        </p:spPr>
        <p:txBody>
          <a:bodyPr/>
          <a:lstStyle>
            <a:lvl1pPr>
              <a:defRPr/>
            </a:lvl1pPr>
          </a:lstStyle>
          <a:p>
            <a:pPr>
              <a:defRPr/>
            </a:pPr>
            <a:fld id="{B22A27F2-90C1-4BB0-A5BC-433785802883}" type="slidenum">
              <a:rPr lang="ru-RU" altLang="en-US"/>
              <a:pPr>
                <a:defRPr/>
              </a:pPr>
              <a:t>‹#›</a:t>
            </a:fld>
            <a:endParaRPr lang="ru-RU"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ru-RU" altLang="en-US"/>
              <a:t>Киевский национальный университет им.Т.Г.Шевченко, Киев, 23.05.2006г.</a:t>
            </a:r>
          </a:p>
        </p:txBody>
      </p:sp>
      <p:sp>
        <p:nvSpPr>
          <p:cNvPr id="6" name="Rectangle 6"/>
          <p:cNvSpPr>
            <a:spLocks noGrp="1" noChangeArrowheads="1"/>
          </p:cNvSpPr>
          <p:nvPr>
            <p:ph type="sldNum" sz="quarter" idx="12"/>
          </p:nvPr>
        </p:nvSpPr>
        <p:spPr>
          <a:ln/>
        </p:spPr>
        <p:txBody>
          <a:bodyPr/>
          <a:lstStyle>
            <a:lvl1pPr>
              <a:defRPr/>
            </a:lvl1pPr>
          </a:lstStyle>
          <a:p>
            <a:pPr>
              <a:defRPr/>
            </a:pPr>
            <a:fld id="{658417B9-8C49-41CF-B8F0-CA3A5086344F}" type="slidenum">
              <a:rPr lang="ru-RU" altLang="en-US"/>
              <a:pPr>
                <a:defRPr/>
              </a:pPr>
              <a:t>‹#›</a:t>
            </a:fld>
            <a:endParaRPr lang="ru-R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593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defRPr/>
            </a:pPr>
            <a:endParaRPr lang="ru-RU" alt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a:defRPr/>
            </a:pPr>
            <a:r>
              <a:rPr lang="ru-RU" altLang="en-US"/>
              <a:t>Киевский национальный университет им.Т.Г.Шевченко, Киев, 23.05.2006г.</a:t>
            </a:r>
          </a:p>
        </p:txBody>
      </p:sp>
      <p:sp>
        <p:nvSpPr>
          <p:cNvPr id="593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a:defRPr/>
            </a:pPr>
            <a:fld id="{BD951D17-18D9-45F7-B9A0-BD8827E9DB9F}" type="slidenum">
              <a:rPr lang="ru-RU" altLang="en-US"/>
              <a:pPr>
                <a:defRPr/>
              </a:pPr>
              <a:t>‹#›</a:t>
            </a:fld>
            <a:endParaRPr lang="ru-RU" altLang="en-US"/>
          </a:p>
        </p:txBody>
      </p:sp>
      <p:sp>
        <p:nvSpPr>
          <p:cNvPr id="593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ru-RU"/>
          </a:p>
        </p:txBody>
      </p:sp>
      <p:sp>
        <p:nvSpPr>
          <p:cNvPr id="59400" name="Line 8"/>
          <p:cNvSpPr>
            <a:spLocks noChangeShapeType="1"/>
          </p:cNvSpPr>
          <p:nvPr userDrawn="1"/>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ru.wikipedia.org/wiki/%D0%A3%D1%87%D1%91%D0%BD%D1%8B%D0%B9"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hyperlink" Target="http://ru.wikipedia.org/wiki/%D0%92%D0%B5%D0%B1-%D1%81%D0%B0%D0%B9%D1%82" TargetMode="External"/><Relationship Id="rId3" Type="http://schemas.openxmlformats.org/officeDocument/2006/relationships/hyperlink" Target="http://ru.wikipedia.org/wiki/%D0%A0%D0%B0%D1%81%D1%81%D1%8B%D0%BB%D0%BA%D0%B0_%D1%8D%D0%BB%D0%B5%D0%BA%D1%82%D1%80%D0%BE%D0%BD%D0%BD%D0%BE%D0%B9_%D0%BF%D0%BE%D1%87%D1%82%D1%8B" TargetMode="External"/><Relationship Id="rId7" Type="http://schemas.openxmlformats.org/officeDocument/2006/relationships/hyperlink" Target="http://ru.wikipedia.org/wiki/RFID" TargetMode="External"/><Relationship Id="rId2" Type="http://schemas.openxmlformats.org/officeDocument/2006/relationships/hyperlink" Target="http://ru.wikipedia.org/wiki/%D0%AD%D0%BB%D0%B5%D0%BA%D1%82%D1%80%D0%BE%D0%BD%D0%BD%D1%8B%D0%B9_%D0%BA%D0%B0%D1%82%D0%B0%D0%BB%D0%BE%D0%B3" TargetMode="External"/><Relationship Id="rId1" Type="http://schemas.openxmlformats.org/officeDocument/2006/relationships/slideLayout" Target="../slideLayouts/slideLayout6.xml"/><Relationship Id="rId6" Type="http://schemas.openxmlformats.org/officeDocument/2006/relationships/hyperlink" Target="http://ru.wikipedia.org/wiki/%D0%A8%D1%82%D1%80%D0%B8%D1%85-%D0%BA%D0%BE%D0%B4" TargetMode="External"/><Relationship Id="rId11" Type="http://schemas.openxmlformats.org/officeDocument/2006/relationships/hyperlink" Target="http://ru.wikipedia.org/wiki/%D0%92%D0%B8%D0%BA%D0%B8" TargetMode="External"/><Relationship Id="rId5" Type="http://schemas.openxmlformats.org/officeDocument/2006/relationships/hyperlink" Target="http://ru.wikipedia.org/wiki/%D0%A2%D0%B5%D0%BB%D0%B5%D1%84%D0%BE%D0%BD" TargetMode="External"/><Relationship Id="rId10" Type="http://schemas.openxmlformats.org/officeDocument/2006/relationships/hyperlink" Target="http://ru.wikipedia.org/wiki/%D0%91%D0%BB%D0%BE%D0%B3" TargetMode="External"/><Relationship Id="rId4" Type="http://schemas.openxmlformats.org/officeDocument/2006/relationships/hyperlink" Target="http://ru.wikipedia.org/wiki/RSS" TargetMode="External"/><Relationship Id="rId9" Type="http://schemas.openxmlformats.org/officeDocument/2006/relationships/hyperlink" Target="http://ru.wikipedia.org/wiki/%D0%A1%D0%BE%D1%86%D0%B8%D0%B0%D0%BB%D1%8C%D0%BD%D0%B0%D1%8F_%D1%81%D0%B5%D1%82%D1%8C_(%D0%98%D0%BD%D1%82%D0%B5%D1%80%D0%BD%D0%B5%D1%82)"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mars.udsu.ru/index.php" TargetMode="External"/><Relationship Id="rId2" Type="http://schemas.openxmlformats.org/officeDocument/2006/relationships/hyperlink" Target="http://unicat.nlb.by/scient/auth_e.html" TargetMode="External"/><Relationship Id="rId1" Type="http://schemas.openxmlformats.org/officeDocument/2006/relationships/slideLayout" Target="../slideLayouts/slideLayout1.xml"/><Relationship Id="rId4" Type="http://schemas.openxmlformats.org/officeDocument/2006/relationships/hyperlink" Target="http://www.pac.by/ru/biblioteka/biblioteka_korporat_vzaimod"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www.mtelliottmakerspace.com/" TargetMode="External"/><Relationship Id="rId2" Type="http://schemas.openxmlformats.org/officeDocument/2006/relationships/hyperlink" Target="http://makerfaire.com/"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a2knetwork.org/reports/belarus" TargetMode="External"/><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79388" y="1484313"/>
            <a:ext cx="8893175" cy="2952750"/>
          </a:xfrm>
        </p:spPr>
        <p:txBody>
          <a:bodyPr/>
          <a:lstStyle/>
          <a:p>
            <a:pPr algn="ctr" eaLnBrk="1" hangingPunct="1"/>
            <a:r>
              <a:rPr lang="ru-RU" sz="3800" b="1" smtClean="0">
                <a:solidFill>
                  <a:srgbClr val="11069A"/>
                </a:solidFill>
                <a:latin typeface="Arial" charset="0"/>
              </a:rPr>
              <a:t>Обзор основных направлений деятельности сети университетских библиотек Беларуси: достижения и проблемы</a:t>
            </a:r>
            <a:r>
              <a:rPr lang="ru-RU" smtClean="0"/>
              <a:t> </a:t>
            </a:r>
          </a:p>
        </p:txBody>
      </p:sp>
      <p:sp>
        <p:nvSpPr>
          <p:cNvPr id="4099" name="Rectangle 3"/>
          <p:cNvSpPr>
            <a:spLocks noGrp="1" noChangeArrowheads="1"/>
          </p:cNvSpPr>
          <p:nvPr>
            <p:ph type="subTitle" idx="4294967295"/>
          </p:nvPr>
        </p:nvSpPr>
        <p:spPr>
          <a:xfrm>
            <a:off x="4625975" y="4797425"/>
            <a:ext cx="4338638" cy="1316038"/>
          </a:xfrm>
        </p:spPr>
        <p:txBody>
          <a:bodyPr/>
          <a:lstStyle/>
          <a:p>
            <a:pPr marL="0" indent="0" eaLnBrk="1" hangingPunct="1">
              <a:buFont typeface="Wingdings" pitchFamily="2" charset="2"/>
              <a:buNone/>
            </a:pPr>
            <a:r>
              <a:rPr lang="ru-RU" sz="2000" b="1" smtClean="0">
                <a:solidFill>
                  <a:srgbClr val="11069A"/>
                </a:solidFill>
              </a:rPr>
              <a:t>Петр Михайлович Лапо,</a:t>
            </a:r>
          </a:p>
          <a:p>
            <a:pPr marL="0" indent="0" eaLnBrk="1" hangingPunct="1">
              <a:buFont typeface="Wingdings" pitchFamily="2" charset="2"/>
              <a:buNone/>
            </a:pPr>
            <a:r>
              <a:rPr lang="ru-RU" sz="2000" b="1" smtClean="0">
                <a:solidFill>
                  <a:srgbClr val="11069A"/>
                </a:solidFill>
              </a:rPr>
              <a:t>директор Фундаментальной библиотеки БГУ, </a:t>
            </a:r>
            <a:br>
              <a:rPr lang="ru-RU" sz="2000" b="1" smtClean="0">
                <a:solidFill>
                  <a:srgbClr val="11069A"/>
                </a:solidFill>
              </a:rPr>
            </a:br>
            <a:r>
              <a:rPr lang="ru-RU" sz="2000" b="1" smtClean="0">
                <a:solidFill>
                  <a:srgbClr val="11069A"/>
                </a:solidFill>
              </a:rPr>
              <a:t>э-почта: </a:t>
            </a:r>
            <a:r>
              <a:rPr lang="en-US" sz="2000" b="1" smtClean="0">
                <a:solidFill>
                  <a:srgbClr val="11069A"/>
                </a:solidFill>
              </a:rPr>
              <a:t>lapo@bsu.by</a:t>
            </a:r>
            <a:endParaRPr lang="ru-RU" sz="2000" b="1" smtClean="0">
              <a:solidFill>
                <a:srgbClr val="11069A"/>
              </a:solidFill>
            </a:endParaRPr>
          </a:p>
        </p:txBody>
      </p:sp>
      <p:pic>
        <p:nvPicPr>
          <p:cNvPr id="4102" name="Picture 9" descr="\\Nmo317\документы нмо\7 МЕРОПРИЯТИЯ\02 конференции\_Менеджмент вузовских библиотек\2011_БГУ_90_XII_\логотипы\2 тур\книга.jpg"/>
          <p:cNvPicPr>
            <a:picLocks noChangeAspect="1" noChangeArrowheads="1"/>
          </p:cNvPicPr>
          <p:nvPr/>
        </p:nvPicPr>
        <p:blipFill>
          <a:blip r:embed="rId3" cstate="print"/>
          <a:srcRect/>
          <a:stretch>
            <a:fillRect/>
          </a:stretch>
        </p:blipFill>
        <p:spPr bwMode="auto">
          <a:xfrm>
            <a:off x="0" y="0"/>
            <a:ext cx="1835150" cy="122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B92DDD9B-352E-4790-B9A2-DB4932FDEF62}" type="slidenum">
              <a:rPr lang="ru-RU" altLang="en-US" sz="1200">
                <a:latin typeface="+mj-lt"/>
              </a:rPr>
              <a:pPr algn="r">
                <a:defRPr/>
              </a:pPr>
              <a:t>10</a:t>
            </a:fld>
            <a:endParaRPr lang="ru-RU" altLang="en-US" sz="1200">
              <a:latin typeface="+mj-lt"/>
            </a:endParaRPr>
          </a:p>
        </p:txBody>
      </p:sp>
      <p:sp>
        <p:nvSpPr>
          <p:cNvPr id="413699" name="Text Box 3"/>
          <p:cNvSpPr txBox="1">
            <a:spLocks noChangeArrowheads="1"/>
          </p:cNvSpPr>
          <p:nvPr/>
        </p:nvSpPr>
        <p:spPr bwMode="auto">
          <a:xfrm>
            <a:off x="250825" y="1346200"/>
            <a:ext cx="8893175" cy="3743325"/>
          </a:xfrm>
          <a:prstGeom prst="rect">
            <a:avLst/>
          </a:prstGeom>
          <a:noFill/>
          <a:ln w="9525">
            <a:noFill/>
            <a:miter lim="800000"/>
            <a:headEnd/>
            <a:tailEnd/>
          </a:ln>
          <a:effectLst/>
        </p:spPr>
        <p:txBody>
          <a:bodyPr>
            <a:spAutoFit/>
          </a:bodyPr>
          <a:lstStyle/>
          <a:p>
            <a:r>
              <a:rPr lang="en-US" sz="2400">
                <a:solidFill>
                  <a:srgbClr val="11069A"/>
                </a:solidFill>
              </a:rPr>
              <a:t>     </a:t>
            </a:r>
            <a:r>
              <a:rPr lang="ru-RU" sz="2400">
                <a:solidFill>
                  <a:srgbClr val="11069A"/>
                </a:solidFill>
              </a:rPr>
              <a:t>   Два одинаковой важности столпа высшего образования </a:t>
            </a:r>
            <a:r>
              <a:rPr lang="en-US" sz="2400">
                <a:solidFill>
                  <a:srgbClr val="11069A"/>
                </a:solidFill>
              </a:rPr>
              <a:t>XX</a:t>
            </a:r>
            <a:r>
              <a:rPr lang="ru-RU" sz="2400">
                <a:solidFill>
                  <a:srgbClr val="11069A"/>
                </a:solidFill>
              </a:rPr>
              <a:t> века – </a:t>
            </a:r>
            <a:r>
              <a:rPr lang="ru-RU" sz="2400" b="1">
                <a:solidFill>
                  <a:srgbClr val="11069A"/>
                </a:solidFill>
              </a:rPr>
              <a:t>университетская культура</a:t>
            </a:r>
            <a:r>
              <a:rPr lang="ru-RU" sz="2400">
                <a:solidFill>
                  <a:srgbClr val="11069A"/>
                </a:solidFill>
              </a:rPr>
              <a:t>, с одной стороны, и </a:t>
            </a:r>
            <a:r>
              <a:rPr lang="ru-RU" sz="2400" b="1">
                <a:solidFill>
                  <a:srgbClr val="11069A"/>
                </a:solidFill>
              </a:rPr>
              <a:t>управленческая культура</a:t>
            </a:r>
            <a:r>
              <a:rPr lang="ru-RU" sz="2400">
                <a:solidFill>
                  <a:srgbClr val="11069A"/>
                </a:solidFill>
              </a:rPr>
              <a:t>, с другой (Bergquist and Pawlak, 2008), оказывают сегодня влияние на подходы, которыми вузовские библиотекари руководствуются в своей работе.</a:t>
            </a:r>
          </a:p>
          <a:p>
            <a:r>
              <a:rPr lang="ru-RU" sz="2400">
                <a:solidFill>
                  <a:srgbClr val="11069A"/>
                </a:solidFill>
              </a:rPr>
              <a:t>       </a:t>
            </a:r>
            <a:r>
              <a:rPr lang="ru-RU" sz="2400" i="1">
                <a:solidFill>
                  <a:srgbClr val="11069A"/>
                </a:solidFill>
              </a:rPr>
              <a:t>Библиотекари</a:t>
            </a:r>
            <a:r>
              <a:rPr lang="en-US" sz="2400" i="1">
                <a:solidFill>
                  <a:srgbClr val="11069A"/>
                </a:solidFill>
              </a:rPr>
              <a:t> </a:t>
            </a:r>
            <a:r>
              <a:rPr lang="ru-RU" sz="2400" i="1">
                <a:solidFill>
                  <a:srgbClr val="11069A"/>
                </a:solidFill>
              </a:rPr>
              <a:t>стремятся исходить из приоритетов поиска истины и приобретения знания ради самого знания, но в то же время стремятся создать экономичные и эффективные службы, которые отвечают потребностям преподавателей и студентов.</a:t>
            </a:r>
            <a:r>
              <a:rPr lang="ru-RU" sz="2400">
                <a:solidFill>
                  <a:srgbClr val="11069A"/>
                </a:solidFill>
              </a:rPr>
              <a:t>      </a:t>
            </a:r>
          </a:p>
        </p:txBody>
      </p:sp>
      <p:sp>
        <p:nvSpPr>
          <p:cNvPr id="413700" name="Text Box 4"/>
          <p:cNvSpPr txBox="1">
            <a:spLocks noChangeArrowheads="1"/>
          </p:cNvSpPr>
          <p:nvPr/>
        </p:nvSpPr>
        <p:spPr bwMode="auto">
          <a:xfrm>
            <a:off x="971550" y="188913"/>
            <a:ext cx="6985000" cy="641350"/>
          </a:xfrm>
          <a:prstGeom prst="rect">
            <a:avLst/>
          </a:prstGeom>
          <a:noFill/>
          <a:ln w="9525">
            <a:noFill/>
            <a:miter lim="800000"/>
            <a:headEnd/>
            <a:tailEnd/>
          </a:ln>
          <a:effectLst/>
        </p:spPr>
        <p:txBody>
          <a:bodyPr wrap="none">
            <a:spAutoFit/>
          </a:bodyPr>
          <a:lstStyle/>
          <a:p>
            <a:pPr algn="ctr"/>
            <a:r>
              <a:rPr lang="ru-RU" sz="3600" b="1">
                <a:solidFill>
                  <a:srgbClr val="11069A"/>
                </a:solidFill>
              </a:rPr>
              <a:t>Вызовы времени - библитеки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EB2BB8ED-A02A-41E2-9E46-B012611139CA}" type="slidenum">
              <a:rPr lang="ru-RU" altLang="en-US" sz="1200">
                <a:latin typeface="+mj-lt"/>
              </a:rPr>
              <a:pPr algn="r">
                <a:defRPr/>
              </a:pPr>
              <a:t>11</a:t>
            </a:fld>
            <a:endParaRPr lang="ru-RU" altLang="en-US" sz="1200">
              <a:latin typeface="+mj-lt"/>
            </a:endParaRPr>
          </a:p>
        </p:txBody>
      </p:sp>
      <p:sp>
        <p:nvSpPr>
          <p:cNvPr id="415747" name="Text Box 3"/>
          <p:cNvSpPr txBox="1">
            <a:spLocks noChangeArrowheads="1"/>
          </p:cNvSpPr>
          <p:nvPr/>
        </p:nvSpPr>
        <p:spPr bwMode="auto">
          <a:xfrm>
            <a:off x="431800" y="692150"/>
            <a:ext cx="8532813" cy="5907088"/>
          </a:xfrm>
          <a:prstGeom prst="rect">
            <a:avLst/>
          </a:prstGeom>
          <a:noFill/>
          <a:ln w="9525">
            <a:noFill/>
            <a:miter lim="800000"/>
            <a:headEnd/>
            <a:tailEnd/>
          </a:ln>
          <a:effectLst/>
        </p:spPr>
        <p:txBody>
          <a:bodyPr>
            <a:spAutoFit/>
          </a:bodyPr>
          <a:lstStyle/>
          <a:p>
            <a:pPr marL="342900" indent="-342900"/>
            <a:r>
              <a:rPr lang="ru-RU" sz="2400" i="1">
                <a:solidFill>
                  <a:srgbClr val="11069A"/>
                </a:solidFill>
              </a:rPr>
              <a:t>Данные обзор и отчёт предназначены для обеспечения лидеров Ассоциации научных библиотек и библиотек колледжей (ACRL), а также академического сообщества:</a:t>
            </a:r>
          </a:p>
          <a:p>
            <a:pPr marL="342900" indent="-342900">
              <a:buFontTx/>
              <a:buAutoNum type="arabicParenR"/>
            </a:pPr>
            <a:r>
              <a:rPr lang="ru-RU" sz="2200" b="1" i="1">
                <a:solidFill>
                  <a:srgbClr val="11069A"/>
                </a:solidFill>
              </a:rPr>
              <a:t>ясным представлением</a:t>
            </a:r>
            <a:r>
              <a:rPr lang="ru-RU" sz="2200" i="1">
                <a:solidFill>
                  <a:srgbClr val="11069A"/>
                </a:solidFill>
              </a:rPr>
              <a:t> о текущем состоянии литературы, освещающей значимость библиотек в университетской среде;</a:t>
            </a:r>
          </a:p>
          <a:p>
            <a:pPr marL="342900" indent="-342900">
              <a:buFontTx/>
              <a:buAutoNum type="arabicParenR"/>
            </a:pPr>
            <a:r>
              <a:rPr lang="ru-RU" sz="2200" b="1" i="1">
                <a:solidFill>
                  <a:srgbClr val="11069A"/>
                </a:solidFill>
              </a:rPr>
              <a:t>предложениями для </a:t>
            </a:r>
            <a:r>
              <a:rPr lang="ru-RU" sz="2200" i="1">
                <a:solidFill>
                  <a:srgbClr val="11069A"/>
                </a:solidFill>
              </a:rPr>
              <a:t>непосредственных </a:t>
            </a:r>
            <a:r>
              <a:rPr lang="ru-RU" sz="2200" b="1" i="1">
                <a:solidFill>
                  <a:srgbClr val="11069A"/>
                </a:solidFill>
              </a:rPr>
              <a:t>практических шагов</a:t>
            </a:r>
            <a:r>
              <a:rPr lang="ru-RU" sz="2200" i="1">
                <a:solidFill>
                  <a:srgbClr val="11069A"/>
                </a:solidFill>
              </a:rPr>
              <a:t> с целью демонстрации значимости библиотеки учебного заведения;</a:t>
            </a:r>
          </a:p>
          <a:p>
            <a:pPr marL="342900" indent="-342900">
              <a:buFontTx/>
              <a:buAutoNum type="arabicParenR"/>
            </a:pPr>
            <a:r>
              <a:rPr lang="ru-RU" sz="2200" b="1" i="1">
                <a:solidFill>
                  <a:srgbClr val="11069A"/>
                </a:solidFill>
              </a:rPr>
              <a:t>программой исследований</a:t>
            </a:r>
            <a:r>
              <a:rPr lang="ru-RU" sz="2200" i="1">
                <a:solidFill>
                  <a:srgbClr val="11069A"/>
                </a:solidFill>
              </a:rPr>
              <a:t>, направленных на определение значимости библиотеки учебного заведения. Опираясь на  профессиональную литературу, мы стремимся помочь библиотекарям найти соответствующий сегодняшнему дню ответ на вопрос: "Как библиотека  продвигает миссию своего учебного заведения?"</a:t>
            </a:r>
            <a:r>
              <a:rPr lang="ru-RU" sz="2200">
                <a:solidFill>
                  <a:srgbClr val="11069A"/>
                </a:solidFill>
              </a:rPr>
              <a:t> </a:t>
            </a:r>
          </a:p>
        </p:txBody>
      </p:sp>
      <p:sp>
        <p:nvSpPr>
          <p:cNvPr id="415748" name="Text Box 4"/>
          <p:cNvSpPr txBox="1">
            <a:spLocks noChangeArrowheads="1"/>
          </p:cNvSpPr>
          <p:nvPr/>
        </p:nvSpPr>
        <p:spPr bwMode="auto">
          <a:xfrm>
            <a:off x="2374900" y="115888"/>
            <a:ext cx="3265488" cy="641350"/>
          </a:xfrm>
          <a:prstGeom prst="rect">
            <a:avLst/>
          </a:prstGeom>
          <a:noFill/>
          <a:ln w="9525">
            <a:noFill/>
            <a:miter lim="800000"/>
            <a:headEnd/>
            <a:tailEnd/>
          </a:ln>
          <a:effectLst/>
        </p:spPr>
        <p:txBody>
          <a:bodyPr wrap="none">
            <a:spAutoFit/>
          </a:bodyPr>
          <a:lstStyle/>
          <a:p>
            <a:pPr algn="ctr"/>
            <a:r>
              <a:rPr lang="ru-RU" sz="3600" b="1">
                <a:solidFill>
                  <a:srgbClr val="11069A"/>
                </a:solidFill>
              </a:rPr>
              <a:t>Цель проекта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E0E53DA4-38B5-495D-8EFD-86D4CB6C8078}" type="slidenum">
              <a:rPr lang="ru-RU" altLang="en-US" sz="1200">
                <a:latin typeface="+mj-lt"/>
              </a:rPr>
              <a:pPr algn="r">
                <a:defRPr/>
              </a:pPr>
              <a:t>12</a:t>
            </a:fld>
            <a:endParaRPr lang="ru-RU" altLang="en-US" sz="1200">
              <a:latin typeface="+mj-lt"/>
            </a:endParaRPr>
          </a:p>
        </p:txBody>
      </p:sp>
      <p:sp>
        <p:nvSpPr>
          <p:cNvPr id="417795" name="Text Box 3"/>
          <p:cNvSpPr txBox="1">
            <a:spLocks noChangeArrowheads="1"/>
          </p:cNvSpPr>
          <p:nvPr/>
        </p:nvSpPr>
        <p:spPr bwMode="auto">
          <a:xfrm>
            <a:off x="431800" y="927100"/>
            <a:ext cx="8532813" cy="5310188"/>
          </a:xfrm>
          <a:prstGeom prst="rect">
            <a:avLst/>
          </a:prstGeom>
          <a:noFill/>
          <a:ln w="9525">
            <a:noFill/>
            <a:miter lim="800000"/>
            <a:headEnd/>
            <a:tailEnd/>
          </a:ln>
          <a:effectLst/>
        </p:spPr>
        <p:txBody>
          <a:bodyPr>
            <a:spAutoFit/>
          </a:bodyPr>
          <a:lstStyle/>
          <a:p>
            <a:pPr marL="342900" indent="-342900"/>
            <a:r>
              <a:rPr lang="ru-RU" b="1">
                <a:solidFill>
                  <a:srgbClr val="11069A"/>
                </a:solidFill>
              </a:rPr>
              <a:t>Определить результаты</a:t>
            </a:r>
            <a:r>
              <a:rPr lang="ru-RU">
                <a:solidFill>
                  <a:srgbClr val="11069A"/>
                </a:solidFill>
              </a:rPr>
              <a:t> - определить показатели значимости учебных заведений и измерить степень соответствия деятельности библиотек этим показателям</a:t>
            </a:r>
          </a:p>
          <a:p>
            <a:pPr marL="342900" indent="-342900"/>
            <a:r>
              <a:rPr lang="ru-RU" b="1">
                <a:solidFill>
                  <a:srgbClr val="11069A"/>
                </a:solidFill>
              </a:rPr>
              <a:t>Создание или адаптация системы управления качества</a:t>
            </a:r>
            <a:r>
              <a:rPr lang="ru-RU">
                <a:solidFill>
                  <a:srgbClr val="11069A"/>
                </a:solidFill>
              </a:rPr>
              <a:t> - полезна для документирования прогресса в достижении стратегических / организационных целей, но её самая сильная сторона заключается  в управлении оценкой результатов обучения</a:t>
            </a:r>
          </a:p>
          <a:p>
            <a:pPr marL="342900" indent="-342900"/>
            <a:r>
              <a:rPr lang="ru-RU" b="1">
                <a:solidFill>
                  <a:srgbClr val="11069A"/>
                </a:solidFill>
              </a:rPr>
              <a:t>Определить, как библиотеки помогают студентам, профессорско-преподавательскому составу, организаторам студенческой жизни в вузе, администраторам и персоналу в их работе </a:t>
            </a:r>
            <a:r>
              <a:rPr lang="ru-RU">
                <a:solidFill>
                  <a:srgbClr val="11069A"/>
                </a:solidFill>
              </a:rPr>
              <a:t>- провести исследования, чтобы собрать информацию о воздействии библиотек на их целевые группы</a:t>
            </a:r>
          </a:p>
          <a:p>
            <a:pPr marL="342900" indent="-342900"/>
            <a:r>
              <a:rPr lang="ru-RU" b="1">
                <a:solidFill>
                  <a:srgbClr val="11069A"/>
                </a:solidFill>
              </a:rPr>
              <a:t>Разработать системы для регистрации данных о информационном поведении индивидуальных пользователей библиотеки с обеспечением конфиденциальности такой информации </a:t>
            </a:r>
            <a:r>
              <a:rPr lang="ru-RU">
                <a:solidFill>
                  <a:srgbClr val="11069A"/>
                </a:solidFill>
              </a:rPr>
              <a:t>– для определения влияния информационно-библиотечного обслуживания на пользователей собирать данные о том, как пользователи взаимодействуют с ресурсами и службами библиотеки   </a:t>
            </a:r>
          </a:p>
          <a:p>
            <a:pPr marL="342900" indent="-342900"/>
            <a:endParaRPr lang="ru-RU">
              <a:solidFill>
                <a:srgbClr val="11069A"/>
              </a:solidFill>
            </a:endParaRPr>
          </a:p>
        </p:txBody>
      </p:sp>
      <p:sp>
        <p:nvSpPr>
          <p:cNvPr id="417796" name="Text Box 4"/>
          <p:cNvSpPr txBox="1">
            <a:spLocks noChangeArrowheads="1"/>
          </p:cNvSpPr>
          <p:nvPr/>
        </p:nvSpPr>
        <p:spPr bwMode="auto">
          <a:xfrm>
            <a:off x="1590675" y="115888"/>
            <a:ext cx="5429250" cy="641350"/>
          </a:xfrm>
          <a:prstGeom prst="rect">
            <a:avLst/>
          </a:prstGeom>
          <a:noFill/>
          <a:ln w="9525">
            <a:noFill/>
            <a:miter lim="800000"/>
            <a:headEnd/>
            <a:tailEnd/>
          </a:ln>
          <a:effectLst/>
        </p:spPr>
        <p:txBody>
          <a:bodyPr wrap="none">
            <a:spAutoFit/>
          </a:bodyPr>
          <a:lstStyle/>
          <a:p>
            <a:pPr algn="ctr"/>
            <a:r>
              <a:rPr lang="ru-RU" sz="3600" b="1">
                <a:solidFill>
                  <a:srgbClr val="11069A"/>
                </a:solidFill>
              </a:rPr>
              <a:t>Рекомендации проекта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19590483-4690-43FB-BD0D-6584407B463F}" type="slidenum">
              <a:rPr lang="ru-RU" altLang="en-US" sz="1200">
                <a:latin typeface="+mj-lt"/>
              </a:rPr>
              <a:pPr algn="r">
                <a:defRPr/>
              </a:pPr>
              <a:t>13</a:t>
            </a:fld>
            <a:endParaRPr lang="ru-RU" altLang="en-US" sz="1200">
              <a:latin typeface="+mj-lt"/>
            </a:endParaRPr>
          </a:p>
        </p:txBody>
      </p:sp>
      <p:sp>
        <p:nvSpPr>
          <p:cNvPr id="419843" name="Text Box 3"/>
          <p:cNvSpPr txBox="1">
            <a:spLocks noChangeArrowheads="1"/>
          </p:cNvSpPr>
          <p:nvPr/>
        </p:nvSpPr>
        <p:spPr bwMode="auto">
          <a:xfrm>
            <a:off x="179388" y="620713"/>
            <a:ext cx="8785225" cy="5584825"/>
          </a:xfrm>
          <a:prstGeom prst="rect">
            <a:avLst/>
          </a:prstGeom>
          <a:noFill/>
          <a:ln w="9525">
            <a:noFill/>
            <a:miter lim="800000"/>
            <a:headEnd/>
            <a:tailEnd/>
          </a:ln>
          <a:effectLst/>
        </p:spPr>
        <p:txBody>
          <a:bodyPr>
            <a:spAutoFit/>
          </a:bodyPr>
          <a:lstStyle/>
          <a:p>
            <a:pPr marL="342900" indent="-342900"/>
            <a:r>
              <a:rPr lang="ru-RU" b="1">
                <a:solidFill>
                  <a:srgbClr val="11069A"/>
                </a:solidFill>
              </a:rPr>
              <a:t>Регистрировать и увеличивать влияние библиотеки на число поступающих в вуз</a:t>
            </a:r>
            <a:r>
              <a:rPr lang="ru-RU">
                <a:solidFill>
                  <a:srgbClr val="11069A"/>
                </a:solidFill>
              </a:rPr>
              <a:t> - ВУЗы хотят принять потенциально наиболее сильных абитуриентов на бакалаврские и магистерские программы. Согласно данным Ассоциации администраторов высших учебных заведений (</a:t>
            </a:r>
            <a:r>
              <a:rPr lang="en-US">
                <a:solidFill>
                  <a:srgbClr val="11069A"/>
                </a:solidFill>
              </a:rPr>
              <a:t>the Association of Higher Education Facilities Officers</a:t>
            </a:r>
            <a:r>
              <a:rPr lang="ru-RU">
                <a:solidFill>
                  <a:srgbClr val="11069A"/>
                </a:solidFill>
              </a:rPr>
              <a:t>) (2006), библиотеки являются вторым по значимости фактором принятия решения абитуриентом о выборе того или иного вуза. В дальнейшем, студент может быть «научным советником» для библиотекаря и предложить последнему инновационные пути совершенствования ресурсов и служб библиотеки для индивидуального обслуживания того или иного студента, основываясь на его академических записях или его индивидуальных характеристиках </a:t>
            </a:r>
          </a:p>
          <a:p>
            <a:pPr marL="342900" indent="-342900"/>
            <a:r>
              <a:rPr lang="ru-RU" b="1">
                <a:solidFill>
                  <a:srgbClr val="11069A"/>
                </a:solidFill>
              </a:rPr>
              <a:t>Участвовать в повышении академической успеваемости</a:t>
            </a:r>
            <a:r>
              <a:rPr lang="ru-RU">
                <a:solidFill>
                  <a:srgbClr val="11069A"/>
                </a:solidFill>
              </a:rPr>
              <a:t> – в основном исследования неуспеваемости и отчислений студентов фокусируются на констатации этих фактов, без исследования персональных характеристик студента и сложившейся учебной практики. Библиотекам следует быть более активными в создании такой среды в учебном заведении, которая способствовала бы успеху студента в учебе и успешному завершению его учебы в вузе. Полезными могут быть: семинары и обмен опытом для первокурсников, совместное выполнение заданий и проектов, предоставление курсов по выполнению учебных заданий и т.п. </a:t>
            </a:r>
          </a:p>
        </p:txBody>
      </p:sp>
      <p:sp>
        <p:nvSpPr>
          <p:cNvPr id="419844" name="Text Box 4"/>
          <p:cNvSpPr txBox="1">
            <a:spLocks noChangeArrowheads="1"/>
          </p:cNvSpPr>
          <p:nvPr/>
        </p:nvSpPr>
        <p:spPr bwMode="auto">
          <a:xfrm>
            <a:off x="1590675" y="115888"/>
            <a:ext cx="5429250" cy="641350"/>
          </a:xfrm>
          <a:prstGeom prst="rect">
            <a:avLst/>
          </a:prstGeom>
          <a:noFill/>
          <a:ln w="9525">
            <a:noFill/>
            <a:miter lim="800000"/>
            <a:headEnd/>
            <a:tailEnd/>
          </a:ln>
          <a:effectLst/>
        </p:spPr>
        <p:txBody>
          <a:bodyPr wrap="none">
            <a:spAutoFit/>
          </a:bodyPr>
          <a:lstStyle/>
          <a:p>
            <a:pPr algn="ctr"/>
            <a:r>
              <a:rPr lang="ru-RU" sz="3600" b="1">
                <a:solidFill>
                  <a:srgbClr val="11069A"/>
                </a:solidFill>
              </a:rPr>
              <a:t>Рекомендации проекта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0E8D76C4-A0DA-4719-9A1F-FEBEDC664864}" type="slidenum">
              <a:rPr lang="ru-RU" altLang="en-US" sz="1200">
                <a:latin typeface="+mj-lt"/>
              </a:rPr>
              <a:pPr algn="r">
                <a:defRPr/>
              </a:pPr>
              <a:t>14</a:t>
            </a:fld>
            <a:endParaRPr lang="ru-RU" altLang="en-US" sz="1200">
              <a:latin typeface="+mj-lt"/>
            </a:endParaRPr>
          </a:p>
        </p:txBody>
      </p:sp>
      <p:sp>
        <p:nvSpPr>
          <p:cNvPr id="421891" name="Text Box 3"/>
          <p:cNvSpPr txBox="1">
            <a:spLocks noChangeArrowheads="1"/>
          </p:cNvSpPr>
          <p:nvPr/>
        </p:nvSpPr>
        <p:spPr bwMode="auto">
          <a:xfrm>
            <a:off x="179388" y="981075"/>
            <a:ext cx="8785225" cy="4760913"/>
          </a:xfrm>
          <a:prstGeom prst="rect">
            <a:avLst/>
          </a:prstGeom>
          <a:noFill/>
          <a:ln w="9525">
            <a:noFill/>
            <a:miter lim="800000"/>
            <a:headEnd/>
            <a:tailEnd/>
          </a:ln>
          <a:effectLst/>
        </p:spPr>
        <p:txBody>
          <a:bodyPr>
            <a:spAutoFit/>
          </a:bodyPr>
          <a:lstStyle/>
          <a:p>
            <a:pPr marL="342900" indent="-342900"/>
            <a:r>
              <a:rPr lang="ru-RU" b="1">
                <a:solidFill>
                  <a:srgbClr val="11069A"/>
                </a:solidFill>
              </a:rPr>
              <a:t>Увеличить вклад библиотек в успех будущего трудоустройства студентов</a:t>
            </a:r>
            <a:r>
              <a:rPr lang="ru-RU">
                <a:solidFill>
                  <a:srgbClr val="11069A"/>
                </a:solidFill>
              </a:rPr>
              <a:t>  - как правило в вузах проходят встречи студентов с их потенциальными работодателями, библиотеки могут подготовить для студентов перед такими встречами информацию о компаниях, о рынке труда и т.п. </a:t>
            </a:r>
          </a:p>
          <a:p>
            <a:pPr marL="342900" indent="-342900"/>
            <a:r>
              <a:rPr lang="ru-RU" b="1">
                <a:solidFill>
                  <a:srgbClr val="11069A"/>
                </a:solidFill>
              </a:rPr>
              <a:t>Отслеживать  влияние библиотек  на рост успеваемости учащихся</a:t>
            </a:r>
            <a:r>
              <a:rPr lang="ru-RU">
                <a:solidFill>
                  <a:srgbClr val="11069A"/>
                </a:solidFill>
              </a:rPr>
              <a:t> – исследовать корреляции между работой студента в библиотеке и его успеваемостью по различным предметам; исследовать предлагаемые преподавателем задания на их соответствие имеющимся в библиотеке ресурсам</a:t>
            </a:r>
          </a:p>
          <a:p>
            <a:pPr marL="342900" indent="-342900"/>
            <a:r>
              <a:rPr lang="ru-RU" b="1">
                <a:solidFill>
                  <a:srgbClr val="11069A"/>
                </a:solidFill>
              </a:rPr>
              <a:t>Развивать и демонстрировать влияние библиотеки на обучение студентов</a:t>
            </a:r>
            <a:r>
              <a:rPr lang="ru-RU">
                <a:solidFill>
                  <a:srgbClr val="11069A"/>
                </a:solidFill>
              </a:rPr>
              <a:t> – библиотеки традиционно проводят занятия по информационной грамотности, но, как правило, исследования о связи между информационной грамотностью студента и его учебой проводятся время от времени, хотя они должны быть систематическими.  Это позволит совершенствовать курсы по информационной грамотности, с одной стороны, и получить доказательство важности вклада библиотеки в учебный процесс, с другой. </a:t>
            </a:r>
          </a:p>
        </p:txBody>
      </p:sp>
      <p:sp>
        <p:nvSpPr>
          <p:cNvPr id="421892" name="Text Box 4"/>
          <p:cNvSpPr txBox="1">
            <a:spLocks noChangeArrowheads="1"/>
          </p:cNvSpPr>
          <p:nvPr/>
        </p:nvSpPr>
        <p:spPr bwMode="auto">
          <a:xfrm>
            <a:off x="1590675" y="115888"/>
            <a:ext cx="5429250" cy="641350"/>
          </a:xfrm>
          <a:prstGeom prst="rect">
            <a:avLst/>
          </a:prstGeom>
          <a:noFill/>
          <a:ln w="9525">
            <a:noFill/>
            <a:miter lim="800000"/>
            <a:headEnd/>
            <a:tailEnd/>
          </a:ln>
          <a:effectLst/>
        </p:spPr>
        <p:txBody>
          <a:bodyPr wrap="none">
            <a:spAutoFit/>
          </a:bodyPr>
          <a:lstStyle/>
          <a:p>
            <a:pPr algn="ctr"/>
            <a:r>
              <a:rPr lang="ru-RU" sz="3600" b="1">
                <a:solidFill>
                  <a:srgbClr val="11069A"/>
                </a:solidFill>
              </a:rPr>
              <a:t>Рекомендации проекта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217502C1-572F-49DA-877E-77AB76FC34EC}" type="slidenum">
              <a:rPr lang="ru-RU" altLang="en-US" sz="1200">
                <a:latin typeface="+mj-lt"/>
              </a:rPr>
              <a:pPr algn="r">
                <a:defRPr/>
              </a:pPr>
              <a:t>15</a:t>
            </a:fld>
            <a:endParaRPr lang="ru-RU" altLang="en-US" sz="1200">
              <a:latin typeface="+mj-lt"/>
            </a:endParaRPr>
          </a:p>
        </p:txBody>
      </p:sp>
      <p:sp>
        <p:nvSpPr>
          <p:cNvPr id="423939" name="Text Box 3"/>
          <p:cNvSpPr txBox="1">
            <a:spLocks noChangeArrowheads="1"/>
          </p:cNvSpPr>
          <p:nvPr/>
        </p:nvSpPr>
        <p:spPr bwMode="auto">
          <a:xfrm>
            <a:off x="179388" y="654050"/>
            <a:ext cx="8785225" cy="5859463"/>
          </a:xfrm>
          <a:prstGeom prst="rect">
            <a:avLst/>
          </a:prstGeom>
          <a:noFill/>
          <a:ln w="9525">
            <a:noFill/>
            <a:miter lim="800000"/>
            <a:headEnd/>
            <a:tailEnd/>
          </a:ln>
          <a:effectLst/>
        </p:spPr>
        <p:txBody>
          <a:bodyPr>
            <a:spAutoFit/>
          </a:bodyPr>
          <a:lstStyle/>
          <a:p>
            <a:pPr marL="342900" indent="-342900"/>
            <a:r>
              <a:rPr lang="ru-RU" b="1">
                <a:solidFill>
                  <a:srgbClr val="11069A"/>
                </a:solidFill>
              </a:rPr>
              <a:t>Анализировать содержание учебной программы курса, учебного материала, предлагаемую учебную литературу и задания</a:t>
            </a:r>
            <a:r>
              <a:rPr lang="ru-RU">
                <a:solidFill>
                  <a:srgbClr val="11069A"/>
                </a:solidFill>
              </a:rPr>
              <a:t>  - выявлять студентов, которые активно пользуются ресурсами и услугами библиотеки и сравнить их учебу с учебой тех, кто не так в этом активен, с целью отследить степень интеграции ИБО в процессы преподавания и обучения. А также получить ответ на такие вопросы, как: «Какой процент материалов, используемых в курсе или связанных с ним, имеется в наличии и доступен  в библиотеке? Насколько они полезны студентам? Сколько выполняют учащиеся таких заданий, которые требуют от них навыков ИГ? Помогают ли библиотечные услуги и ресурсы студентам их выполнять и что сделать для того, чтобы такая помощь стала еще более эффективной? Оценивают ли такие навыки студентов на факультете, и если «да», то как получить информацию о результатах исследования?  </a:t>
            </a:r>
          </a:p>
          <a:p>
            <a:pPr marL="342900" indent="-342900"/>
            <a:r>
              <a:rPr lang="ru-RU" b="1">
                <a:solidFill>
                  <a:srgbClr val="11069A"/>
                </a:solidFill>
              </a:rPr>
              <a:t>Документировать и аргументировать участие библиотек в формировании студенческого опыта, взглядов и представлений о качестве</a:t>
            </a:r>
            <a:r>
              <a:rPr lang="ru-RU">
                <a:solidFill>
                  <a:srgbClr val="11069A"/>
                </a:solidFill>
              </a:rPr>
              <a:t> </a:t>
            </a:r>
            <a:r>
              <a:rPr lang="ru-RU" b="1">
                <a:solidFill>
                  <a:srgbClr val="11069A"/>
                </a:solidFill>
              </a:rPr>
              <a:t>образования </a:t>
            </a:r>
            <a:r>
              <a:rPr lang="ru-RU">
                <a:solidFill>
                  <a:srgbClr val="11069A"/>
                </a:solidFill>
              </a:rPr>
              <a:t>–  исследования на национальном уровне имеют тенденцию фокусироваться на знаниях студента в целом и зачастую не включают  вопросы, непосредственно связанные с библиотеками, но могут быть вопросы, которые в той или иной мере раскрывают информационное поведение студента. К тому же библиотеки могут предложить включить необходимые им вопросы в анкету.</a:t>
            </a:r>
          </a:p>
        </p:txBody>
      </p:sp>
      <p:sp>
        <p:nvSpPr>
          <p:cNvPr id="423940" name="Text Box 4"/>
          <p:cNvSpPr txBox="1">
            <a:spLocks noChangeArrowheads="1"/>
          </p:cNvSpPr>
          <p:nvPr/>
        </p:nvSpPr>
        <p:spPr bwMode="auto">
          <a:xfrm>
            <a:off x="1590675" y="115888"/>
            <a:ext cx="5429250" cy="641350"/>
          </a:xfrm>
          <a:prstGeom prst="rect">
            <a:avLst/>
          </a:prstGeom>
          <a:noFill/>
          <a:ln w="9525">
            <a:noFill/>
            <a:miter lim="800000"/>
            <a:headEnd/>
            <a:tailEnd/>
          </a:ln>
          <a:effectLst/>
        </p:spPr>
        <p:txBody>
          <a:bodyPr wrap="none">
            <a:spAutoFit/>
          </a:bodyPr>
          <a:lstStyle/>
          <a:p>
            <a:pPr algn="ctr"/>
            <a:r>
              <a:rPr lang="ru-RU" sz="3600" b="1">
                <a:solidFill>
                  <a:srgbClr val="11069A"/>
                </a:solidFill>
              </a:rPr>
              <a:t>Рекомендации проекта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EC5FBF7E-1D88-4103-B1BD-C539659B8692}" type="slidenum">
              <a:rPr lang="ru-RU" altLang="en-US" sz="1200">
                <a:latin typeface="+mj-lt"/>
              </a:rPr>
              <a:pPr algn="r">
                <a:defRPr/>
              </a:pPr>
              <a:t>16</a:t>
            </a:fld>
            <a:endParaRPr lang="ru-RU" altLang="en-US" sz="1200">
              <a:latin typeface="+mj-lt"/>
            </a:endParaRPr>
          </a:p>
        </p:txBody>
      </p:sp>
      <p:sp>
        <p:nvSpPr>
          <p:cNvPr id="425987" name="Text Box 3"/>
          <p:cNvSpPr txBox="1">
            <a:spLocks noChangeArrowheads="1"/>
          </p:cNvSpPr>
          <p:nvPr/>
        </p:nvSpPr>
        <p:spPr bwMode="auto">
          <a:xfrm>
            <a:off x="323850" y="738188"/>
            <a:ext cx="8785225" cy="5310187"/>
          </a:xfrm>
          <a:prstGeom prst="rect">
            <a:avLst/>
          </a:prstGeom>
          <a:noFill/>
          <a:ln w="9525">
            <a:noFill/>
            <a:miter lim="800000"/>
            <a:headEnd/>
            <a:tailEnd/>
          </a:ln>
          <a:effectLst/>
        </p:spPr>
        <p:txBody>
          <a:bodyPr>
            <a:spAutoFit/>
          </a:bodyPr>
          <a:lstStyle/>
          <a:p>
            <a:pPr marL="342900" indent="-342900"/>
            <a:r>
              <a:rPr lang="ru-RU" b="1">
                <a:solidFill>
                  <a:srgbClr val="11069A"/>
                </a:solidFill>
              </a:rPr>
              <a:t>Отслеживать и увеличить вклад библиотек в научную продуктивность ППС</a:t>
            </a:r>
            <a:r>
              <a:rPr lang="ru-RU">
                <a:solidFill>
                  <a:srgbClr val="11069A"/>
                </a:solidFill>
              </a:rPr>
              <a:t> – получить ответы на вопросы: Как библиотека обслуживает тех, кто готовит публикации, презентации, патентные заявки? Как она способствует тому, кто готовит документы для получения того или иного научного звания или степени? Есть определенные требования к научной работе ППС и данные о ней, но пользуются ли этими данными библиотеки для повышения эффективности своей работы и повышения своего имиджа?  </a:t>
            </a:r>
          </a:p>
          <a:p>
            <a:pPr marL="342900" indent="-342900"/>
            <a:r>
              <a:rPr lang="ru-RU" b="1">
                <a:solidFill>
                  <a:srgbClr val="11069A"/>
                </a:solidFill>
              </a:rPr>
              <a:t>Исследовать влияние библиотеки на процесс написания ППС заявок на гранты и получение финансирования, на источники доходов ВУЗа</a:t>
            </a:r>
            <a:r>
              <a:rPr lang="ru-RU">
                <a:solidFill>
                  <a:srgbClr val="11069A"/>
                </a:solidFill>
              </a:rPr>
              <a:t> –  последние исследования подтверждают вклад библиотечных ресурсов в процесс написания заявок на гранты (P. T. Kaufman, Library as Strategic Investment 2008). Кроме того, библиотекари могут исследовать другие пути помощи в подготовке заявок на получение грантов.</a:t>
            </a:r>
          </a:p>
          <a:p>
            <a:pPr marL="342900" indent="-342900"/>
            <a:r>
              <a:rPr lang="ru-RU" b="1">
                <a:solidFill>
                  <a:srgbClr val="11069A"/>
                </a:solidFill>
              </a:rPr>
              <a:t>Совершенствовать и демонстрировать участие библиотеки в процессе преподавания</a:t>
            </a:r>
            <a:r>
              <a:rPr lang="ru-RU">
                <a:solidFill>
                  <a:srgbClr val="11069A"/>
                </a:solidFill>
              </a:rPr>
              <a:t> -  библиотеки могут приглашать внешних лекторов, участвовать в подготовке онлайновых руководств и </a:t>
            </a:r>
            <a:r>
              <a:rPr lang="en-US">
                <a:solidFill>
                  <a:srgbClr val="11069A"/>
                </a:solidFill>
              </a:rPr>
              <a:t>LibGuides</a:t>
            </a:r>
            <a:r>
              <a:rPr lang="ru-RU">
                <a:solidFill>
                  <a:srgbClr val="11069A"/>
                </a:solidFill>
              </a:rPr>
              <a:t>, интегрировать библиотечные ресурсы в учебную программу, сотрудничать с преподавателями в подготовке учебной программы курса и заданий к нему и т.п. </a:t>
            </a:r>
          </a:p>
        </p:txBody>
      </p:sp>
      <p:sp>
        <p:nvSpPr>
          <p:cNvPr id="425988" name="Text Box 4"/>
          <p:cNvSpPr txBox="1">
            <a:spLocks noChangeArrowheads="1"/>
          </p:cNvSpPr>
          <p:nvPr/>
        </p:nvSpPr>
        <p:spPr bwMode="auto">
          <a:xfrm>
            <a:off x="1590675" y="115888"/>
            <a:ext cx="5429250" cy="641350"/>
          </a:xfrm>
          <a:prstGeom prst="rect">
            <a:avLst/>
          </a:prstGeom>
          <a:noFill/>
          <a:ln w="9525">
            <a:noFill/>
            <a:miter lim="800000"/>
            <a:headEnd/>
            <a:tailEnd/>
          </a:ln>
          <a:effectLst/>
        </p:spPr>
        <p:txBody>
          <a:bodyPr wrap="none">
            <a:spAutoFit/>
          </a:bodyPr>
          <a:lstStyle/>
          <a:p>
            <a:pPr algn="ctr"/>
            <a:r>
              <a:rPr lang="ru-RU" sz="3600" b="1">
                <a:solidFill>
                  <a:srgbClr val="11069A"/>
                </a:solidFill>
              </a:rPr>
              <a:t>Рекомендации проекта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C1B1E2DE-F3E1-4571-9DA9-008E7A11CC8B}" type="slidenum">
              <a:rPr lang="ru-RU" altLang="en-US" sz="1200">
                <a:latin typeface="+mj-lt"/>
              </a:rPr>
              <a:pPr algn="r">
                <a:defRPr/>
              </a:pPr>
              <a:t>17</a:t>
            </a:fld>
            <a:endParaRPr lang="ru-RU" altLang="en-US" sz="1200">
              <a:latin typeface="+mj-lt"/>
            </a:endParaRPr>
          </a:p>
        </p:txBody>
      </p:sp>
      <p:sp>
        <p:nvSpPr>
          <p:cNvPr id="428035" name="Text Box 3"/>
          <p:cNvSpPr txBox="1">
            <a:spLocks noChangeArrowheads="1"/>
          </p:cNvSpPr>
          <p:nvPr/>
        </p:nvSpPr>
        <p:spPr bwMode="auto">
          <a:xfrm>
            <a:off x="323850" y="738188"/>
            <a:ext cx="8785225" cy="5310187"/>
          </a:xfrm>
          <a:prstGeom prst="rect">
            <a:avLst/>
          </a:prstGeom>
          <a:noFill/>
          <a:ln w="9525">
            <a:noFill/>
            <a:miter lim="800000"/>
            <a:headEnd/>
            <a:tailEnd/>
          </a:ln>
          <a:effectLst/>
        </p:spPr>
        <p:txBody>
          <a:bodyPr>
            <a:spAutoFit/>
          </a:bodyPr>
          <a:lstStyle/>
          <a:p>
            <a:pPr marL="342900" indent="-342900"/>
            <a:r>
              <a:rPr lang="ru-RU" b="1">
                <a:solidFill>
                  <a:srgbClr val="11069A"/>
                </a:solidFill>
              </a:rPr>
              <a:t>Содействовать повышению статуса и престижности ВУЗа</a:t>
            </a:r>
            <a:r>
              <a:rPr lang="ru-RU">
                <a:solidFill>
                  <a:srgbClr val="11069A"/>
                </a:solidFill>
              </a:rPr>
              <a:t> – 1) помощь заведующим кафедр в приеме на работу преподавателей (Simmel 2007, 88), (Tenopir, Investment in the Library: What's the Return? 2010). Традиционно библиотеки способствуют привлечению ППС путем создания коллекций, которые поддерживают их деятельность; 2) крупные  библиотеки, особенно те, которые имеют те или иные награды, могут  также повлиять на рейтинг своих учреждений образования путем привлечения внимания к ним; 3) специальные коллекции библиотеки могут способствовать престижу своего учреждения (Webster и 2009 цветов, 306); 4) библиотечные услуги и ресурсы могут быть представлены на региональном, национальном и международном уровнях, что также способствует повышению статуса и престиж учебного заведения.</a:t>
            </a:r>
          </a:p>
          <a:p>
            <a:pPr marL="342900" indent="-342900"/>
            <a:r>
              <a:rPr lang="ru-RU" b="1">
                <a:solidFill>
                  <a:srgbClr val="11069A"/>
                </a:solidFill>
              </a:rPr>
              <a:t>Участвовать в мероприятиях по оценке высших учебных заведений</a:t>
            </a:r>
            <a:r>
              <a:rPr lang="ru-RU">
                <a:solidFill>
                  <a:srgbClr val="11069A"/>
                </a:solidFill>
              </a:rPr>
              <a:t>.</a:t>
            </a:r>
          </a:p>
          <a:p>
            <a:pPr marL="342900" indent="-342900"/>
            <a:r>
              <a:rPr lang="ru-RU" b="1">
                <a:solidFill>
                  <a:srgbClr val="11069A"/>
                </a:solidFill>
              </a:rPr>
              <a:t>Участвовать в аккредитации высших учебных заведений.</a:t>
            </a:r>
          </a:p>
          <a:p>
            <a:pPr marL="342900" indent="-342900"/>
            <a:r>
              <a:rPr lang="ru-RU" b="1">
                <a:solidFill>
                  <a:srgbClr val="11069A"/>
                </a:solidFill>
              </a:rPr>
              <a:t>Назначить библиотекарей для сопровождения деятельности руководства ВУЗа, направленной на научные исследования и оценку деятельности ВУЗа -  </a:t>
            </a:r>
            <a:r>
              <a:rPr lang="ru-RU">
                <a:solidFill>
                  <a:srgbClr val="11069A"/>
                </a:solidFill>
              </a:rPr>
              <a:t>предоставление первоклассных информационных услуг ключевым лицам, принимающим решения, с целью обеспечения определенной культуры оценки деятельности учреждения</a:t>
            </a:r>
          </a:p>
        </p:txBody>
      </p:sp>
      <p:sp>
        <p:nvSpPr>
          <p:cNvPr id="428036" name="Text Box 4"/>
          <p:cNvSpPr txBox="1">
            <a:spLocks noChangeArrowheads="1"/>
          </p:cNvSpPr>
          <p:nvPr/>
        </p:nvSpPr>
        <p:spPr bwMode="auto">
          <a:xfrm>
            <a:off x="1590675" y="115888"/>
            <a:ext cx="5429250" cy="641350"/>
          </a:xfrm>
          <a:prstGeom prst="rect">
            <a:avLst/>
          </a:prstGeom>
          <a:noFill/>
          <a:ln w="9525">
            <a:noFill/>
            <a:miter lim="800000"/>
            <a:headEnd/>
            <a:tailEnd/>
          </a:ln>
          <a:effectLst/>
        </p:spPr>
        <p:txBody>
          <a:bodyPr wrap="none">
            <a:spAutoFit/>
          </a:bodyPr>
          <a:lstStyle/>
          <a:p>
            <a:pPr algn="ctr"/>
            <a:r>
              <a:rPr lang="ru-RU" sz="3600" b="1">
                <a:solidFill>
                  <a:srgbClr val="11069A"/>
                </a:solidFill>
              </a:rPr>
              <a:t>Рекомендации проекта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B6A76F90-D0C9-479E-A1CF-1ECB58130D95}" type="slidenum">
              <a:rPr lang="ru-RU" altLang="en-US" sz="1200">
                <a:latin typeface="+mj-lt"/>
              </a:rPr>
              <a:pPr algn="r">
                <a:defRPr/>
              </a:pPr>
              <a:t>18</a:t>
            </a:fld>
            <a:endParaRPr lang="ru-RU" altLang="en-US" sz="1200">
              <a:latin typeface="+mj-lt"/>
            </a:endParaRPr>
          </a:p>
        </p:txBody>
      </p:sp>
      <p:sp>
        <p:nvSpPr>
          <p:cNvPr id="430083" name="Text Box 3"/>
          <p:cNvSpPr txBox="1">
            <a:spLocks noChangeArrowheads="1"/>
          </p:cNvSpPr>
          <p:nvPr/>
        </p:nvSpPr>
        <p:spPr bwMode="auto">
          <a:xfrm>
            <a:off x="323850" y="661988"/>
            <a:ext cx="8785225" cy="5584825"/>
          </a:xfrm>
          <a:prstGeom prst="rect">
            <a:avLst/>
          </a:prstGeom>
          <a:noFill/>
          <a:ln w="9525">
            <a:noFill/>
            <a:miter lim="800000"/>
            <a:headEnd/>
            <a:tailEnd/>
          </a:ln>
          <a:effectLst/>
        </p:spPr>
        <p:txBody>
          <a:bodyPr>
            <a:spAutoFit/>
          </a:bodyPr>
          <a:lstStyle/>
          <a:p>
            <a:pPr marL="342900" indent="-342900" algn="just"/>
            <a:r>
              <a:rPr lang="ru-RU" b="1">
                <a:solidFill>
                  <a:srgbClr val="11069A"/>
                </a:solidFill>
              </a:rPr>
              <a:t>Поддерживать и участвовать в профессиональном развитии библиотекарей</a:t>
            </a:r>
            <a:r>
              <a:rPr lang="ru-RU">
                <a:solidFill>
                  <a:srgbClr val="11069A"/>
                </a:solidFill>
              </a:rPr>
              <a:t> -  библиотекарям, заинтересованным в демонстрации значимости их деятельности, требуется обучение </a:t>
            </a:r>
            <a:r>
              <a:rPr lang="be-BY">
                <a:solidFill>
                  <a:srgbClr val="11069A"/>
                </a:solidFill>
              </a:rPr>
              <a:t>(Oakleaf, Are They Learning? 2011)</a:t>
            </a:r>
            <a:r>
              <a:rPr lang="ru-RU">
                <a:solidFill>
                  <a:srgbClr val="11069A"/>
                </a:solidFill>
              </a:rPr>
              <a:t>. Желательно их участие в таких повышающих их профессиональную квалификацию и уже существующих мероприятиях по оценке при таких профессиональных организациях, как Ассоциация научных библиотек (ARL), </a:t>
            </a:r>
            <a:r>
              <a:rPr lang="be-BY">
                <a:solidFill>
                  <a:srgbClr val="11069A"/>
                </a:solidFill>
              </a:rPr>
              <a:t> </a:t>
            </a:r>
            <a:r>
              <a:rPr lang="en-US">
                <a:solidFill>
                  <a:srgbClr val="11069A"/>
                </a:solidFill>
              </a:rPr>
              <a:t>Library Assessment Conference </a:t>
            </a:r>
            <a:r>
              <a:rPr lang="ru-RU">
                <a:solidFill>
                  <a:srgbClr val="11069A"/>
                </a:solidFill>
              </a:rPr>
              <a:t>и др. В некоторых случаях такой формой обучения может быть приглашение  консультантов, участие в вебинарах, создание коллекции соответствующих документов и информационных материалов и т.п.</a:t>
            </a:r>
          </a:p>
          <a:p>
            <a:pPr marL="342900" indent="-342900" algn="just"/>
            <a:r>
              <a:rPr lang="ru-RU" b="1">
                <a:solidFill>
                  <a:srgbClr val="11069A"/>
                </a:solidFill>
              </a:rPr>
              <a:t>Использовать ресурсы профессиональных библиотечных ассоциаций – </a:t>
            </a:r>
            <a:r>
              <a:rPr lang="ru-RU">
                <a:solidFill>
                  <a:srgbClr val="11069A"/>
                </a:solidFill>
              </a:rPr>
              <a:t>1)</a:t>
            </a:r>
            <a:r>
              <a:rPr lang="ru-RU" b="1">
                <a:solidFill>
                  <a:srgbClr val="11069A"/>
                </a:solidFill>
              </a:rPr>
              <a:t> </a:t>
            </a:r>
            <a:r>
              <a:rPr lang="ru-RU">
                <a:solidFill>
                  <a:srgbClr val="11069A"/>
                </a:solidFill>
              </a:rPr>
              <a:t>они могут создавать онлайновые ресурсы и сообщества, обеспечивая необходимые связи в совместной деятельности по демонстрации значимости библиотек; 2) могут  «держать руку на пульсе», создавая возможности обмена опытом в этой области между библиотеками и библиотекарями;  3) могут помочь в привлечении внешних экспертов для определения подходов к демонстрации значимости библиотеки в том или ином конкретном учреждении; 4) могут способствовать подготовке публикаций на эту тему и их размещению в материалах конференций или научных изданиях.</a:t>
            </a:r>
          </a:p>
        </p:txBody>
      </p:sp>
      <p:sp>
        <p:nvSpPr>
          <p:cNvPr id="430084" name="Text Box 4"/>
          <p:cNvSpPr txBox="1">
            <a:spLocks noChangeArrowheads="1"/>
          </p:cNvSpPr>
          <p:nvPr/>
        </p:nvSpPr>
        <p:spPr bwMode="auto">
          <a:xfrm>
            <a:off x="1590675" y="115888"/>
            <a:ext cx="5429250" cy="641350"/>
          </a:xfrm>
          <a:prstGeom prst="rect">
            <a:avLst/>
          </a:prstGeom>
          <a:noFill/>
          <a:ln w="9525">
            <a:noFill/>
            <a:miter lim="800000"/>
            <a:headEnd/>
            <a:tailEnd/>
          </a:ln>
          <a:effectLst/>
        </p:spPr>
        <p:txBody>
          <a:bodyPr wrap="none">
            <a:spAutoFit/>
          </a:bodyPr>
          <a:lstStyle/>
          <a:p>
            <a:pPr algn="ctr"/>
            <a:r>
              <a:rPr lang="ru-RU" sz="3600" b="1">
                <a:solidFill>
                  <a:srgbClr val="11069A"/>
                </a:solidFill>
              </a:rPr>
              <a:t>Рекомендации проекта</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6B050A71-9DDC-47DA-A35F-EEEFA5BE230F}" type="slidenum">
              <a:rPr lang="ru-RU" altLang="en-US" sz="1200">
                <a:latin typeface="+mj-lt"/>
              </a:rPr>
              <a:pPr algn="r">
                <a:defRPr/>
              </a:pPr>
              <a:t>19</a:t>
            </a:fld>
            <a:endParaRPr lang="ru-RU" altLang="en-US" sz="1200">
              <a:latin typeface="+mj-lt"/>
            </a:endParaRPr>
          </a:p>
        </p:txBody>
      </p:sp>
      <p:sp>
        <p:nvSpPr>
          <p:cNvPr id="432131" name="Text Box 3"/>
          <p:cNvSpPr txBox="1">
            <a:spLocks noChangeArrowheads="1"/>
          </p:cNvSpPr>
          <p:nvPr/>
        </p:nvSpPr>
        <p:spPr bwMode="auto">
          <a:xfrm>
            <a:off x="466725" y="836613"/>
            <a:ext cx="8785225" cy="5584825"/>
          </a:xfrm>
          <a:prstGeom prst="rect">
            <a:avLst/>
          </a:prstGeom>
          <a:noFill/>
          <a:ln w="9525">
            <a:noFill/>
            <a:miter lim="800000"/>
            <a:headEnd/>
            <a:tailEnd/>
          </a:ln>
          <a:effectLst/>
        </p:spPr>
        <p:txBody>
          <a:bodyPr>
            <a:spAutoFit/>
          </a:bodyPr>
          <a:lstStyle/>
          <a:p>
            <a:pPr marL="342900" indent="-342900"/>
            <a:r>
              <a:rPr lang="be-BY">
                <a:solidFill>
                  <a:srgbClr val="11069A"/>
                </a:solidFill>
              </a:rPr>
              <a:t>Количество учащихся</a:t>
            </a:r>
          </a:p>
          <a:p>
            <a:pPr marL="800100" lvl="1" indent="-342900">
              <a:buFontTx/>
              <a:buChar char="•"/>
            </a:pPr>
            <a:r>
              <a:rPr lang="be-BY">
                <a:solidFill>
                  <a:srgbClr val="11069A"/>
                </a:solidFill>
              </a:rPr>
              <a:t>Набор абитуриентов</a:t>
            </a:r>
          </a:p>
          <a:p>
            <a:pPr marL="800100" lvl="1" indent="-342900">
              <a:buFontTx/>
              <a:buChar char="•"/>
            </a:pPr>
            <a:r>
              <a:rPr lang="be-BY">
                <a:solidFill>
                  <a:srgbClr val="11069A"/>
                </a:solidFill>
              </a:rPr>
              <a:t>Зачисление принятых студентов</a:t>
            </a:r>
          </a:p>
          <a:p>
            <a:pPr marL="800100" lvl="1" indent="-342900">
              <a:buFontTx/>
              <a:buChar char="•"/>
            </a:pPr>
            <a:r>
              <a:rPr lang="be-BY">
                <a:solidFill>
                  <a:srgbClr val="11069A"/>
                </a:solidFill>
              </a:rPr>
              <a:t>Рекомендация нынешних студентов</a:t>
            </a:r>
            <a:endParaRPr lang="ru-RU" u="sng">
              <a:solidFill>
                <a:srgbClr val="11069A"/>
              </a:solidFill>
            </a:endParaRPr>
          </a:p>
          <a:p>
            <a:pPr marL="342900" indent="-342900"/>
            <a:r>
              <a:rPr lang="ru-RU">
                <a:solidFill>
                  <a:srgbClr val="11069A"/>
                </a:solidFill>
              </a:rPr>
              <a:t>Оставление на второй срок и выпуск студентов</a:t>
            </a:r>
          </a:p>
          <a:p>
            <a:pPr marL="800100" lvl="1" indent="-342900"/>
            <a:r>
              <a:rPr lang="ru-RU">
                <a:solidFill>
                  <a:srgbClr val="11069A"/>
                </a:solidFill>
              </a:rPr>
              <a:t>• Успех стажировки </a:t>
            </a:r>
            <a:br>
              <a:rPr lang="ru-RU">
                <a:solidFill>
                  <a:srgbClr val="11069A"/>
                </a:solidFill>
              </a:rPr>
            </a:br>
            <a:r>
              <a:rPr lang="ru-RU">
                <a:solidFill>
                  <a:srgbClr val="11069A"/>
                </a:solidFill>
              </a:rPr>
              <a:t>• Трудоустройство</a:t>
            </a:r>
            <a:br>
              <a:rPr lang="ru-RU">
                <a:solidFill>
                  <a:srgbClr val="11069A"/>
                </a:solidFill>
              </a:rPr>
            </a:br>
            <a:r>
              <a:rPr lang="ru-RU">
                <a:solidFill>
                  <a:srgbClr val="11069A"/>
                </a:solidFill>
              </a:rPr>
              <a:t>• Заработная плата </a:t>
            </a:r>
            <a:br>
              <a:rPr lang="ru-RU">
                <a:solidFill>
                  <a:srgbClr val="11069A"/>
                </a:solidFill>
              </a:rPr>
            </a:br>
            <a:r>
              <a:rPr lang="ru-RU">
                <a:solidFill>
                  <a:srgbClr val="11069A"/>
                </a:solidFill>
              </a:rPr>
              <a:t>• Зачисление в аспирантуру</a:t>
            </a:r>
            <a:br>
              <a:rPr lang="ru-RU">
                <a:solidFill>
                  <a:srgbClr val="11069A"/>
                </a:solidFill>
              </a:rPr>
            </a:br>
            <a:r>
              <a:rPr lang="ru-RU">
                <a:solidFill>
                  <a:srgbClr val="11069A"/>
                </a:solidFill>
              </a:rPr>
              <a:t>• Профессиональные навыки</a:t>
            </a:r>
            <a:endParaRPr lang="ru-RU" u="sng">
              <a:solidFill>
                <a:srgbClr val="11069A"/>
              </a:solidFill>
            </a:endParaRPr>
          </a:p>
          <a:p>
            <a:pPr marL="342900" indent="-342900"/>
            <a:r>
              <a:rPr lang="ru-RU">
                <a:solidFill>
                  <a:srgbClr val="11069A"/>
                </a:solidFill>
              </a:rPr>
              <a:t>Успеваемость студента</a:t>
            </a:r>
          </a:p>
          <a:p>
            <a:pPr marL="800100" lvl="1" indent="-342900"/>
            <a:r>
              <a:rPr lang="ru-RU">
                <a:solidFill>
                  <a:srgbClr val="11069A"/>
                </a:solidFill>
              </a:rPr>
              <a:t>• Средний балл</a:t>
            </a:r>
          </a:p>
          <a:p>
            <a:pPr marL="800100" lvl="1" indent="-342900"/>
            <a:r>
              <a:rPr lang="ru-RU">
                <a:solidFill>
                  <a:srgbClr val="11069A"/>
                </a:solidFill>
              </a:rPr>
              <a:t>• Профессиональные / образовательные тесты</a:t>
            </a:r>
            <a:endParaRPr lang="ru-RU" u="sng">
              <a:solidFill>
                <a:srgbClr val="11069A"/>
              </a:solidFill>
            </a:endParaRPr>
          </a:p>
          <a:p>
            <a:pPr marL="342900" indent="-342900"/>
            <a:r>
              <a:rPr lang="ru-RU">
                <a:solidFill>
                  <a:srgbClr val="11069A"/>
                </a:solidFill>
              </a:rPr>
              <a:t>Обучение студентов</a:t>
            </a:r>
          </a:p>
          <a:p>
            <a:pPr marL="800100" lvl="1" indent="-342900"/>
            <a:r>
              <a:rPr lang="ru-RU">
                <a:solidFill>
                  <a:srgbClr val="11069A"/>
                </a:solidFill>
              </a:rPr>
              <a:t>• Отчет самостоятельно проведённых исследований</a:t>
            </a:r>
          </a:p>
          <a:p>
            <a:pPr marL="800100" lvl="1" indent="-342900"/>
            <a:r>
              <a:rPr lang="ru-RU">
                <a:solidFill>
                  <a:srgbClr val="11069A"/>
                </a:solidFill>
              </a:rPr>
              <a:t>• Исследования старших / выпускных курсов</a:t>
            </a:r>
          </a:p>
          <a:p>
            <a:pPr marL="800100" lvl="1" indent="-342900"/>
            <a:r>
              <a:rPr lang="ru-RU">
                <a:solidFill>
                  <a:srgbClr val="11069A"/>
                </a:solidFill>
              </a:rPr>
              <a:t>• Пожертвования выпускников</a:t>
            </a:r>
            <a:endParaRPr lang="ru-RU" u="sng">
              <a:solidFill>
                <a:srgbClr val="11069A"/>
              </a:solidFill>
            </a:endParaRPr>
          </a:p>
          <a:p>
            <a:pPr marL="342900" indent="-342900"/>
            <a:r>
              <a:rPr lang="ru-RU">
                <a:solidFill>
                  <a:srgbClr val="11069A"/>
                </a:solidFill>
              </a:rPr>
              <a:t>Студенческий опыт, отношение, и восприятие качества</a:t>
            </a:r>
          </a:p>
          <a:p>
            <a:pPr marL="800100" lvl="1" indent="-342900"/>
            <a:r>
              <a:rPr lang="ru-RU">
                <a:solidFill>
                  <a:srgbClr val="11069A"/>
                </a:solidFill>
              </a:rPr>
              <a:t> • Количество публикаций, количество патентов, ценность передачи технологии</a:t>
            </a:r>
          </a:p>
        </p:txBody>
      </p:sp>
      <p:sp>
        <p:nvSpPr>
          <p:cNvPr id="432132" name="Text Box 4"/>
          <p:cNvSpPr txBox="1">
            <a:spLocks noChangeArrowheads="1"/>
          </p:cNvSpPr>
          <p:nvPr/>
        </p:nvSpPr>
        <p:spPr bwMode="auto">
          <a:xfrm>
            <a:off x="468313" y="115888"/>
            <a:ext cx="8424862" cy="946150"/>
          </a:xfrm>
          <a:prstGeom prst="rect">
            <a:avLst/>
          </a:prstGeom>
          <a:noFill/>
          <a:ln w="9525">
            <a:noFill/>
            <a:miter lim="800000"/>
            <a:headEnd/>
            <a:tailEnd/>
          </a:ln>
          <a:effectLst/>
        </p:spPr>
        <p:txBody>
          <a:bodyPr>
            <a:spAutoFit/>
          </a:bodyPr>
          <a:lstStyle/>
          <a:p>
            <a:pPr algn="ctr"/>
            <a:r>
              <a:rPr lang="ru-RU" sz="2800" b="1">
                <a:solidFill>
                  <a:srgbClr val="11069A"/>
                </a:solidFill>
              </a:rPr>
              <a:t>Возможные показатели значимости библиотек</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Номер слайда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endParaRPr lang="ru-RU" sz="1400"/>
          </a:p>
        </p:txBody>
      </p:sp>
      <p:sp>
        <p:nvSpPr>
          <p:cNvPr id="223238" name="Text Box 6"/>
          <p:cNvSpPr txBox="1">
            <a:spLocks noChangeArrowheads="1"/>
          </p:cNvSpPr>
          <p:nvPr/>
        </p:nvSpPr>
        <p:spPr bwMode="auto">
          <a:xfrm>
            <a:off x="1331913" y="333375"/>
            <a:ext cx="7632700" cy="523875"/>
          </a:xfrm>
          <a:prstGeom prst="rect">
            <a:avLst/>
          </a:prstGeom>
          <a:noFill/>
          <a:ln w="9525">
            <a:noFill/>
            <a:miter lim="800000"/>
            <a:headEnd/>
            <a:tailEnd/>
          </a:ln>
        </p:spPr>
        <p:txBody>
          <a:bodyPr>
            <a:spAutoFit/>
          </a:bodyPr>
          <a:lstStyle/>
          <a:p>
            <a:pPr marL="457200" indent="-457200" algn="just">
              <a:spcBef>
                <a:spcPct val="50000"/>
              </a:spcBef>
              <a:defRPr/>
            </a:pPr>
            <a:r>
              <a:rPr lang="ru-RU" sz="2800" b="1" dirty="0">
                <a:solidFill>
                  <a:schemeClr val="bg1"/>
                </a:solidFill>
                <a:effectLst>
                  <a:outerShdw blurRad="38100" dist="38100" dir="2700000" algn="tl">
                    <a:srgbClr val="000000"/>
                  </a:outerShdw>
                </a:effectLst>
              </a:rPr>
              <a:t>     </a:t>
            </a:r>
            <a:endParaRPr lang="ru-RU" b="1" dirty="0">
              <a:solidFill>
                <a:schemeClr val="bg1"/>
              </a:solidFill>
              <a:effectLst>
                <a:outerShdw blurRad="38100" dist="38100" dir="2700000" algn="tl">
                  <a:srgbClr val="000000"/>
                </a:outerShdw>
              </a:effectLst>
            </a:endParaRPr>
          </a:p>
        </p:txBody>
      </p:sp>
      <p:sp>
        <p:nvSpPr>
          <p:cNvPr id="3077" name="Заголовок 8"/>
          <p:cNvSpPr>
            <a:spLocks noGrp="1"/>
          </p:cNvSpPr>
          <p:nvPr>
            <p:ph type="title" idx="4294967295"/>
          </p:nvPr>
        </p:nvSpPr>
        <p:spPr>
          <a:xfrm>
            <a:off x="468313" y="285750"/>
            <a:ext cx="8389937" cy="1571625"/>
          </a:xfrm>
        </p:spPr>
        <p:txBody>
          <a:bodyPr/>
          <a:lstStyle/>
          <a:p>
            <a:pPr algn="ctr">
              <a:defRPr/>
            </a:pPr>
            <a:r>
              <a:rPr lang="ru-RU" sz="3200" b="1" dirty="0" smtClean="0">
                <a:solidFill>
                  <a:srgbClr val="11069A"/>
                </a:solidFill>
                <a:latin typeface="+mn-lt"/>
              </a:rPr>
              <a:t>Сеть б</a:t>
            </a:r>
            <a:r>
              <a:rPr lang="be-BY" sz="3200" b="1" dirty="0" smtClean="0">
                <a:solidFill>
                  <a:srgbClr val="11069A"/>
                </a:solidFill>
                <a:latin typeface="+mn-lt"/>
              </a:rPr>
              <a:t>иблиотек  учреждений высшего образования Республики Беларусь  (УВО РБ)</a:t>
            </a:r>
            <a:endParaRPr lang="ru-RU" sz="3200" dirty="0" smtClean="0">
              <a:solidFill>
                <a:srgbClr val="11069A"/>
              </a:solidFill>
              <a:latin typeface="+mn-lt"/>
            </a:endParaRPr>
          </a:p>
        </p:txBody>
      </p:sp>
      <p:sp>
        <p:nvSpPr>
          <p:cNvPr id="248837" name="Содержимое 9"/>
          <p:cNvSpPr>
            <a:spLocks noGrp="1"/>
          </p:cNvSpPr>
          <p:nvPr>
            <p:ph idx="4294967295"/>
          </p:nvPr>
        </p:nvSpPr>
        <p:spPr>
          <a:xfrm>
            <a:off x="1357313" y="2071688"/>
            <a:ext cx="7100887" cy="4214812"/>
          </a:xfrm>
        </p:spPr>
        <p:txBody>
          <a:bodyPr/>
          <a:lstStyle/>
          <a:p>
            <a:pPr marL="514350" indent="-514350">
              <a:buFont typeface="Wingdings 2" pitchFamily="18" charset="2"/>
              <a:buNone/>
            </a:pPr>
            <a:r>
              <a:rPr lang="ru-RU" b="1" smtClean="0">
                <a:solidFill>
                  <a:srgbClr val="11069A"/>
                </a:solidFill>
              </a:rPr>
              <a:t>54 библиотеки  учреждений высшего образования</a:t>
            </a:r>
            <a:endParaRPr lang="ru-RU" smtClean="0">
              <a:solidFill>
                <a:srgbClr val="11069A"/>
              </a:solidFill>
            </a:endParaRPr>
          </a:p>
          <a:p>
            <a:pPr marL="514350" indent="-514350">
              <a:buFont typeface="Wingdings 2" pitchFamily="18" charset="2"/>
              <a:buNone/>
            </a:pPr>
            <a:r>
              <a:rPr lang="ru-RU" smtClean="0">
                <a:solidFill>
                  <a:srgbClr val="11069A"/>
                </a:solidFill>
              </a:rPr>
              <a:t>из них:</a:t>
            </a:r>
          </a:p>
          <a:p>
            <a:pPr marL="514350" indent="-514350">
              <a:buClr>
                <a:srgbClr val="11069A"/>
              </a:buClr>
            </a:pPr>
            <a:r>
              <a:rPr lang="ru-RU" b="1" smtClean="0">
                <a:solidFill>
                  <a:srgbClr val="11069A"/>
                </a:solidFill>
              </a:rPr>
              <a:t> 45 </a:t>
            </a:r>
            <a:r>
              <a:rPr lang="en-US" b="1" smtClean="0">
                <a:solidFill>
                  <a:srgbClr val="11069A"/>
                </a:solidFill>
              </a:rPr>
              <a:t>- </a:t>
            </a:r>
            <a:r>
              <a:rPr lang="ru-RU" smtClean="0">
                <a:solidFill>
                  <a:srgbClr val="11069A"/>
                </a:solidFill>
              </a:rPr>
              <a:t>библиотеки государственной  формы собственности </a:t>
            </a:r>
          </a:p>
          <a:p>
            <a:pPr marL="514350" indent="-514350">
              <a:buClr>
                <a:srgbClr val="11069A"/>
              </a:buClr>
            </a:pPr>
            <a:r>
              <a:rPr lang="be-BY" b="1" smtClean="0">
                <a:solidFill>
                  <a:srgbClr val="11069A"/>
                </a:solidFill>
              </a:rPr>
              <a:t>   9 -</a:t>
            </a:r>
            <a:r>
              <a:rPr lang="be-BY" smtClean="0">
                <a:solidFill>
                  <a:srgbClr val="11069A"/>
                </a:solidFill>
              </a:rPr>
              <a:t> библиотеки частной формы собственности</a:t>
            </a:r>
            <a:endParaRPr lang="ru-RU" smtClean="0">
              <a:solidFill>
                <a:srgbClr val="11069A"/>
              </a:solidFill>
            </a:endParaRPr>
          </a:p>
        </p:txBody>
      </p:sp>
    </p:spTree>
  </p:cSld>
  <p:clrMapOvr>
    <a:masterClrMapping/>
  </p:clrMapOvr>
  <p:transition advTm="4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3238"/>
                                        </p:tgtEl>
                                        <p:attrNameLst>
                                          <p:attrName>style.visibility</p:attrName>
                                        </p:attrNameLst>
                                      </p:cBhvr>
                                      <p:to>
                                        <p:strVal val="visible"/>
                                      </p:to>
                                    </p:set>
                                    <p:animEffect transition="in" filter="wipe(left)">
                                      <p:cBhvr>
                                        <p:cTn id="7" dur="1000"/>
                                        <p:tgtEl>
                                          <p:spTgt spid="223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D5B4B062-B1AC-40A3-AD52-6E5F1EDE5F87}" type="slidenum">
              <a:rPr lang="ru-RU" altLang="en-US" sz="1200">
                <a:latin typeface="+mj-lt"/>
              </a:rPr>
              <a:pPr algn="r">
                <a:defRPr/>
              </a:pPr>
              <a:t>20</a:t>
            </a:fld>
            <a:endParaRPr lang="ru-RU" altLang="en-US" sz="1200">
              <a:latin typeface="+mj-lt"/>
            </a:endParaRPr>
          </a:p>
        </p:txBody>
      </p:sp>
      <p:sp>
        <p:nvSpPr>
          <p:cNvPr id="434179" name="Text Box 3"/>
          <p:cNvSpPr txBox="1">
            <a:spLocks noChangeArrowheads="1"/>
          </p:cNvSpPr>
          <p:nvPr/>
        </p:nvSpPr>
        <p:spPr bwMode="auto">
          <a:xfrm>
            <a:off x="466725" y="1196975"/>
            <a:ext cx="8785225" cy="4652963"/>
          </a:xfrm>
          <a:prstGeom prst="rect">
            <a:avLst/>
          </a:prstGeom>
          <a:noFill/>
          <a:ln w="9525">
            <a:noFill/>
            <a:miter lim="800000"/>
            <a:headEnd/>
            <a:tailEnd/>
          </a:ln>
          <a:effectLst/>
        </p:spPr>
        <p:txBody>
          <a:bodyPr>
            <a:spAutoFit/>
          </a:bodyPr>
          <a:lstStyle/>
          <a:p>
            <a:pPr marL="342900" indent="-342900"/>
            <a:r>
              <a:rPr lang="ru-RU">
                <a:solidFill>
                  <a:srgbClr val="11069A"/>
                </a:solidFill>
              </a:rPr>
              <a:t>Продуктивность научных исследований профессорско-преподавательского состава</a:t>
            </a:r>
          </a:p>
          <a:p>
            <a:pPr marL="800100" lvl="1" indent="-342900"/>
            <a:r>
              <a:rPr lang="ru-RU">
                <a:solidFill>
                  <a:srgbClr val="11069A"/>
                </a:solidFill>
              </a:rPr>
              <a:t> • Количество заявок на получение грантов (финансируемые или      необеспеченные)</a:t>
            </a:r>
          </a:p>
          <a:p>
            <a:pPr marL="800100" lvl="1" indent="-342900"/>
            <a:r>
              <a:rPr lang="ru-RU">
                <a:solidFill>
                  <a:srgbClr val="11069A"/>
                </a:solidFill>
              </a:rPr>
              <a:t> • Значимость  финансируемых грантов</a:t>
            </a:r>
          </a:p>
          <a:p>
            <a:pPr marL="800100" lvl="1" indent="-342900"/>
            <a:r>
              <a:rPr lang="ru-RU">
                <a:solidFill>
                  <a:srgbClr val="11069A"/>
                </a:solidFill>
              </a:rPr>
              <a:t> • Интеграция библиотечных ресурсов и услуг в курс учебных планов, веб-сайтов, лекций, лабораторных, текстов и т.д.</a:t>
            </a:r>
          </a:p>
          <a:p>
            <a:pPr marL="800100" lvl="1" indent="-342900"/>
            <a:endParaRPr lang="ru-RU">
              <a:solidFill>
                <a:srgbClr val="11069A"/>
              </a:solidFill>
            </a:endParaRPr>
          </a:p>
          <a:p>
            <a:pPr marL="342900" indent="-342900"/>
            <a:r>
              <a:rPr lang="ru-RU">
                <a:solidFill>
                  <a:srgbClr val="11069A"/>
                </a:solidFill>
              </a:rPr>
              <a:t>Профессорско-преподавательский состав:</a:t>
            </a:r>
          </a:p>
          <a:p>
            <a:pPr marL="1257300" lvl="2" indent="-342900">
              <a:buFontTx/>
              <a:buChar char="•"/>
            </a:pPr>
            <a:r>
              <a:rPr lang="ru-RU">
                <a:solidFill>
                  <a:srgbClr val="11069A"/>
                </a:solidFill>
              </a:rPr>
              <a:t>сотрудничество с библиотекарями: совместные учебные программы, задания, оценка проектов</a:t>
            </a:r>
            <a:br>
              <a:rPr lang="ru-RU">
                <a:solidFill>
                  <a:srgbClr val="11069A"/>
                </a:solidFill>
              </a:rPr>
            </a:br>
            <a:endParaRPr lang="ru-RU">
              <a:solidFill>
                <a:srgbClr val="11069A"/>
              </a:solidFill>
            </a:endParaRPr>
          </a:p>
          <a:p>
            <a:pPr marL="800100" lvl="1" indent="-342900"/>
            <a:r>
              <a:rPr lang="ru-RU">
                <a:solidFill>
                  <a:srgbClr val="11069A"/>
                </a:solidFill>
              </a:rPr>
              <a:t>Престиж и репутация вуза:</a:t>
            </a:r>
            <a:endParaRPr lang="ru-RU" u="sng">
              <a:solidFill>
                <a:srgbClr val="11069A"/>
              </a:solidFill>
            </a:endParaRPr>
          </a:p>
          <a:p>
            <a:pPr marL="342900" indent="-342900">
              <a:lnSpc>
                <a:spcPct val="120000"/>
              </a:lnSpc>
            </a:pPr>
            <a:r>
              <a:rPr lang="ru-RU">
                <a:solidFill>
                  <a:srgbClr val="11069A"/>
                </a:solidFill>
              </a:rPr>
              <a:t>• Набор кадров</a:t>
            </a:r>
            <a:br>
              <a:rPr lang="ru-RU">
                <a:solidFill>
                  <a:srgbClr val="11069A"/>
                </a:solidFill>
              </a:rPr>
            </a:br>
            <a:r>
              <a:rPr lang="ru-RU">
                <a:solidFill>
                  <a:srgbClr val="11069A"/>
                </a:solidFill>
              </a:rPr>
              <a:t>• Рейтинг учреждения</a:t>
            </a:r>
            <a:br>
              <a:rPr lang="ru-RU">
                <a:solidFill>
                  <a:srgbClr val="11069A"/>
                </a:solidFill>
              </a:rPr>
            </a:br>
            <a:r>
              <a:rPr lang="ru-RU">
                <a:solidFill>
                  <a:srgbClr val="11069A"/>
                </a:solidFill>
              </a:rPr>
              <a:t>• Внешняя поддержка</a:t>
            </a:r>
            <a:endParaRPr lang="be-BY">
              <a:solidFill>
                <a:srgbClr val="11069A"/>
              </a:solidFill>
            </a:endParaRPr>
          </a:p>
        </p:txBody>
      </p:sp>
      <p:sp>
        <p:nvSpPr>
          <p:cNvPr id="434180" name="Text Box 4"/>
          <p:cNvSpPr txBox="1">
            <a:spLocks noChangeArrowheads="1"/>
          </p:cNvSpPr>
          <p:nvPr/>
        </p:nvSpPr>
        <p:spPr bwMode="auto">
          <a:xfrm>
            <a:off x="468313" y="115888"/>
            <a:ext cx="8424862" cy="946150"/>
          </a:xfrm>
          <a:prstGeom prst="rect">
            <a:avLst/>
          </a:prstGeom>
          <a:noFill/>
          <a:ln w="9525">
            <a:noFill/>
            <a:miter lim="800000"/>
            <a:headEnd/>
            <a:tailEnd/>
          </a:ln>
          <a:effectLst/>
        </p:spPr>
        <p:txBody>
          <a:bodyPr>
            <a:spAutoFit/>
          </a:bodyPr>
          <a:lstStyle/>
          <a:p>
            <a:pPr algn="ctr"/>
            <a:r>
              <a:rPr lang="ru-RU" sz="2800" b="1">
                <a:solidFill>
                  <a:srgbClr val="11069A"/>
                </a:solidFill>
              </a:rPr>
              <a:t>Возможные показатели значимости библиотек</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a:spLocks/>
          </p:cNvSpPr>
          <p:nvPr/>
        </p:nvSpPr>
        <p:spPr bwMode="auto">
          <a:xfrm>
            <a:off x="822325" y="658813"/>
            <a:ext cx="7107238" cy="1490662"/>
          </a:xfrm>
          <a:custGeom>
            <a:avLst/>
            <a:gdLst>
              <a:gd name="T0" fmla="*/ 783366 w 1566422"/>
              <a:gd name="T1" fmla="*/ 0 h 543994"/>
              <a:gd name="T2" fmla="*/ 1566732 w 1566422"/>
              <a:gd name="T3" fmla="*/ 271988 h 543994"/>
              <a:gd name="T4" fmla="*/ 783366 w 1566422"/>
              <a:gd name="T5" fmla="*/ 543976 h 543994"/>
              <a:gd name="T6" fmla="*/ 0 w 1566422"/>
              <a:gd name="T7" fmla="*/ 271988 h 543994"/>
              <a:gd name="T8" fmla="*/ 783366 w 1566422"/>
              <a:gd name="T9" fmla="*/ 0 h 543994"/>
              <a:gd name="T10" fmla="*/ 1566732 w 1566422"/>
              <a:gd name="T11" fmla="*/ 271988 h 543994"/>
              <a:gd name="T12" fmla="*/ 783366 w 1566422"/>
              <a:gd name="T13" fmla="*/ 543976 h 543994"/>
              <a:gd name="T14" fmla="*/ 0 w 1566422"/>
              <a:gd name="T15" fmla="*/ 271988 h 543994"/>
              <a:gd name="T16" fmla="*/ 229442 w 1566422"/>
              <a:gd name="T17" fmla="*/ 79663 h 543994"/>
              <a:gd name="T18" fmla="*/ 229442 w 1566422"/>
              <a:gd name="T19" fmla="*/ 464313 h 543994"/>
              <a:gd name="T20" fmla="*/ 1337290 w 1566422"/>
              <a:gd name="T21" fmla="*/ 464313 h 543994"/>
              <a:gd name="T22" fmla="*/ 1337290 w 1566422"/>
              <a:gd name="T23" fmla="*/ 79663 h 543994"/>
              <a:gd name="T24" fmla="*/ 17694720 60000 65536"/>
              <a:gd name="T25" fmla="*/ 0 60000 65536"/>
              <a:gd name="T26" fmla="*/ 5898240 60000 65536"/>
              <a:gd name="T27" fmla="*/ 11796480 60000 65536"/>
              <a:gd name="T28" fmla="*/ 17694720 60000 65536"/>
              <a:gd name="T29" fmla="*/ 17694720 60000 65536"/>
              <a:gd name="T30" fmla="*/ 17694720 60000 65536"/>
              <a:gd name="T31" fmla="*/ 17694720 60000 65536"/>
              <a:gd name="T32" fmla="*/ 17694720 60000 65536"/>
              <a:gd name="T33" fmla="*/ 17694720 60000 65536"/>
              <a:gd name="T34" fmla="*/ 17694720 60000 65536"/>
              <a:gd name="T35" fmla="*/ 17694720 60000 65536"/>
              <a:gd name="T36" fmla="*/ 229397 w 1566422"/>
              <a:gd name="T37" fmla="*/ 79666 h 543994"/>
              <a:gd name="T38" fmla="*/ 1337025 w 1566422"/>
              <a:gd name="T39" fmla="*/ 464328 h 5439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6422" h="543994">
                <a:moveTo>
                  <a:pt x="0" y="271997"/>
                </a:moveTo>
                <a:lnTo>
                  <a:pt x="0" y="271997"/>
                </a:lnTo>
                <a:cubicBezTo>
                  <a:pt x="1" y="121777"/>
                  <a:pt x="350656" y="1"/>
                  <a:pt x="783210" y="1"/>
                </a:cubicBezTo>
                <a:cubicBezTo>
                  <a:pt x="1215766" y="1"/>
                  <a:pt x="1566422" y="121778"/>
                  <a:pt x="1566422" y="271998"/>
                </a:cubicBezTo>
                <a:cubicBezTo>
                  <a:pt x="1566422" y="271998"/>
                  <a:pt x="1566421" y="271998"/>
                  <a:pt x="1566421" y="271998"/>
                </a:cubicBezTo>
                <a:lnTo>
                  <a:pt x="1566422" y="271999"/>
                </a:lnTo>
                <a:cubicBezTo>
                  <a:pt x="1566422" y="422218"/>
                  <a:pt x="1215766" y="543995"/>
                  <a:pt x="783211" y="543996"/>
                </a:cubicBezTo>
                <a:cubicBezTo>
                  <a:pt x="350655" y="543996"/>
                  <a:pt x="0" y="422218"/>
                  <a:pt x="0" y="271999"/>
                </a:cubicBezTo>
                <a:cubicBezTo>
                  <a:pt x="-1" y="271998"/>
                  <a:pt x="0" y="271998"/>
                  <a:pt x="0" y="271998"/>
                </a:cubicBezTo>
                <a:lnTo>
                  <a:pt x="0" y="271997"/>
                </a:lnTo>
                <a:close/>
              </a:path>
            </a:pathLst>
          </a:custGeom>
          <a:solidFill>
            <a:srgbClr val="C2CDE1">
              <a:alpha val="39999"/>
            </a:srgbClr>
          </a:solidFill>
          <a:ln w="9525">
            <a:noFill/>
            <a:miter lim="800000"/>
            <a:headEnd/>
            <a:tailEnd/>
          </a:ln>
        </p:spPr>
        <p:txBody>
          <a:bodyPr lIns="0" tIns="0" rIns="0" bIns="0"/>
          <a:lstStyle/>
          <a:p>
            <a:endParaRPr lang="ru-RU"/>
          </a:p>
        </p:txBody>
      </p:sp>
      <p:sp>
        <p:nvSpPr>
          <p:cNvPr id="3" name="Freeform 5"/>
          <p:cNvSpPr>
            <a:spLocks/>
          </p:cNvSpPr>
          <p:nvPr/>
        </p:nvSpPr>
        <p:spPr bwMode="auto">
          <a:xfrm>
            <a:off x="3698875" y="4310063"/>
            <a:ext cx="1374775" cy="533400"/>
          </a:xfrm>
          <a:custGeom>
            <a:avLst/>
            <a:gdLst>
              <a:gd name="T0" fmla="*/ 151562 w 21600"/>
              <a:gd name="T1" fmla="*/ 0 h 21600"/>
              <a:gd name="T2" fmla="*/ 303123 w 21600"/>
              <a:gd name="T3" fmla="*/ 97384 h 21600"/>
              <a:gd name="T4" fmla="*/ 151562 w 21600"/>
              <a:gd name="T5" fmla="*/ 194767 h 21600"/>
              <a:gd name="T6" fmla="*/ 0 w 21600"/>
              <a:gd name="T7" fmla="*/ 97384 h 21600"/>
              <a:gd name="T8" fmla="*/ 2130085 w 21600"/>
              <a:gd name="T9" fmla="*/ 0 h 21600"/>
              <a:gd name="T10" fmla="*/ 4260155 w 21600"/>
              <a:gd name="T11" fmla="*/ 875919 h 21600"/>
              <a:gd name="T12" fmla="*/ 2130085 w 21600"/>
              <a:gd name="T13" fmla="*/ 1751839 h 21600"/>
              <a:gd name="T14" fmla="*/ 0 w 21600"/>
              <a:gd name="T15" fmla="*/ 875919 h 21600"/>
              <a:gd name="T16" fmla="*/ 0 w 21600"/>
              <a:gd name="T17" fmla="*/ 875919 h 21600"/>
              <a:gd name="T18" fmla="*/ 4260155 w 21600"/>
              <a:gd name="T19" fmla="*/ 875919 h 21600"/>
              <a:gd name="T20" fmla="*/ 17694720 60000 65536"/>
              <a:gd name="T21" fmla="*/ 0 60000 65536"/>
              <a:gd name="T22" fmla="*/ 5898240 60000 65536"/>
              <a:gd name="T23" fmla="*/ 11796480 60000 65536"/>
              <a:gd name="T24" fmla="*/ 17694720 60000 65536"/>
              <a:gd name="T25" fmla="*/ 17694720 60000 65536"/>
              <a:gd name="T26" fmla="*/ 17694720 60000 65536"/>
              <a:gd name="T27" fmla="*/ 17694720 60000 65536"/>
              <a:gd name="T28" fmla="*/ 17694720 60000 65536"/>
              <a:gd name="T29" fmla="*/ 17694720 60000 65536"/>
              <a:gd name="T30" fmla="*/ 5400 w 21600"/>
              <a:gd name="T31" fmla="*/ 0 h 21600"/>
              <a:gd name="T32" fmla="*/ 16200 w 21600"/>
              <a:gd name="T33" fmla="*/ 162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B2C1DB"/>
          </a:solidFill>
          <a:ln w="25603">
            <a:solidFill>
              <a:srgbClr val="FFFFFF"/>
            </a:solidFill>
            <a:round/>
            <a:headEnd/>
            <a:tailEnd/>
          </a:ln>
        </p:spPr>
        <p:txBody>
          <a:bodyPr lIns="0" tIns="0" rIns="0" bIns="0"/>
          <a:lstStyle/>
          <a:p>
            <a:endParaRPr lang="ru-RU"/>
          </a:p>
        </p:txBody>
      </p:sp>
      <p:sp>
        <p:nvSpPr>
          <p:cNvPr id="4" name="AutoShape 6"/>
          <p:cNvSpPr>
            <a:spLocks/>
          </p:cNvSpPr>
          <p:nvPr/>
        </p:nvSpPr>
        <p:spPr bwMode="auto">
          <a:xfrm>
            <a:off x="1082675" y="4735513"/>
            <a:ext cx="6607175" cy="998537"/>
          </a:xfrm>
          <a:custGeom>
            <a:avLst/>
            <a:gdLst>
              <a:gd name="T0" fmla="*/ 728457 w 1457134"/>
              <a:gd name="T1" fmla="*/ 0 h 364283"/>
              <a:gd name="T2" fmla="*/ 1456913 w 1457134"/>
              <a:gd name="T3" fmla="*/ 181966 h 364283"/>
              <a:gd name="T4" fmla="*/ 728457 w 1457134"/>
              <a:gd name="T5" fmla="*/ 363931 h 364283"/>
              <a:gd name="T6" fmla="*/ 0 w 1457134"/>
              <a:gd name="T7" fmla="*/ 181966 h 364283"/>
              <a:gd name="T8" fmla="*/ 728456 w 1457134"/>
              <a:gd name="T9" fmla="*/ 0 h 364283"/>
              <a:gd name="T10" fmla="*/ 1456911 w 1457134"/>
              <a:gd name="T11" fmla="*/ 181963 h 364283"/>
              <a:gd name="T12" fmla="*/ 728456 w 1457134"/>
              <a:gd name="T13" fmla="*/ 363926 h 364283"/>
              <a:gd name="T14" fmla="*/ 0 w 1457134"/>
              <a:gd name="T15" fmla="*/ 181963 h 364283"/>
              <a:gd name="T16" fmla="*/ 0 w 1457134"/>
              <a:gd name="T17" fmla="*/ 0 h 364283"/>
              <a:gd name="T18" fmla="*/ 1456911 w 1457134"/>
              <a:gd name="T19" fmla="*/ 0 h 364283"/>
              <a:gd name="T20" fmla="*/ 1456911 w 1457134"/>
              <a:gd name="T21" fmla="*/ 363926 h 364283"/>
              <a:gd name="T22" fmla="*/ 0 w 1457134"/>
              <a:gd name="T23" fmla="*/ 363926 h 364283"/>
              <a:gd name="T24" fmla="*/ 0 w 1457134"/>
              <a:gd name="T25" fmla="*/ 0 h 364283"/>
              <a:gd name="T26" fmla="*/ 17694720 60000 65536"/>
              <a:gd name="T27" fmla="*/ 0 60000 65536"/>
              <a:gd name="T28" fmla="*/ 5898240 60000 65536"/>
              <a:gd name="T29" fmla="*/ 11796480 60000 65536"/>
              <a:gd name="T30" fmla="*/ 17694720 60000 65536"/>
              <a:gd name="T31" fmla="*/ 17694720 60000 65536"/>
              <a:gd name="T32" fmla="*/ 17694720 60000 65536"/>
              <a:gd name="T33" fmla="*/ 17694720 60000 65536"/>
              <a:gd name="T34" fmla="*/ 17694720 60000 65536"/>
              <a:gd name="T35" fmla="*/ 17694720 60000 65536"/>
              <a:gd name="T36" fmla="*/ 17694720 60000 65536"/>
              <a:gd name="T37" fmla="*/ 17694720 60000 65536"/>
              <a:gd name="T38" fmla="*/ 17694720 60000 65536"/>
              <a:gd name="T39" fmla="*/ 0 w 1457134"/>
              <a:gd name="T40" fmla="*/ 0 h 364283"/>
              <a:gd name="T41" fmla="*/ 1457134 w 1457134"/>
              <a:gd name="T42" fmla="*/ 364283 h 3642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7134" h="364283">
                <a:moveTo>
                  <a:pt x="0" y="0"/>
                </a:moveTo>
                <a:lnTo>
                  <a:pt x="1457134" y="0"/>
                </a:lnTo>
                <a:lnTo>
                  <a:pt x="1457134" y="364283"/>
                </a:lnTo>
                <a:lnTo>
                  <a:pt x="0" y="364283"/>
                </a:lnTo>
                <a:lnTo>
                  <a:pt x="0" y="0"/>
                </a:lnTo>
                <a:close/>
              </a:path>
            </a:pathLst>
          </a:custGeom>
          <a:noFill/>
          <a:ln w="9525">
            <a:noFill/>
            <a:miter lim="800000"/>
            <a:headEnd/>
            <a:tailEnd/>
          </a:ln>
        </p:spPr>
        <p:txBody>
          <a:bodyPr lIns="57241" tIns="57241" rIns="57241" bIns="57241" anchor="ctr"/>
          <a:lstStyle/>
          <a:p>
            <a:pPr algn="ctr">
              <a:spcAft>
                <a:spcPts val="300"/>
              </a:spcAft>
            </a:pPr>
            <a:r>
              <a:rPr lang="ru-RU" altLang="ko-KR" sz="2400" b="1">
                <a:solidFill>
                  <a:srgbClr val="11069A"/>
                </a:solidFill>
              </a:rPr>
              <a:t>Ценность библиотеки</a:t>
            </a:r>
            <a:endParaRPr lang="ru-RU" sz="2400" b="1">
              <a:solidFill>
                <a:srgbClr val="11069A"/>
              </a:solidFill>
            </a:endParaRPr>
          </a:p>
        </p:txBody>
      </p:sp>
      <p:sp>
        <p:nvSpPr>
          <p:cNvPr id="5" name="AutoShape 7"/>
          <p:cNvSpPr>
            <a:spLocks/>
          </p:cNvSpPr>
          <p:nvPr/>
        </p:nvSpPr>
        <p:spPr bwMode="auto">
          <a:xfrm>
            <a:off x="3011488" y="2265363"/>
            <a:ext cx="3265487" cy="1498600"/>
          </a:xfrm>
          <a:custGeom>
            <a:avLst/>
            <a:gdLst>
              <a:gd name="T0" fmla="*/ 359816 w 720440"/>
              <a:gd name="T1" fmla="*/ 0 h 546425"/>
              <a:gd name="T2" fmla="*/ 719632 w 720440"/>
              <a:gd name="T3" fmla="*/ 273223 h 546425"/>
              <a:gd name="T4" fmla="*/ 359816 w 720440"/>
              <a:gd name="T5" fmla="*/ 546445 h 546425"/>
              <a:gd name="T6" fmla="*/ 0 w 720440"/>
              <a:gd name="T7" fmla="*/ 273223 h 546425"/>
              <a:gd name="T8" fmla="*/ 359815 w 720440"/>
              <a:gd name="T9" fmla="*/ 0 h 546425"/>
              <a:gd name="T10" fmla="*/ 719629 w 720440"/>
              <a:gd name="T11" fmla="*/ 273224 h 546425"/>
              <a:gd name="T12" fmla="*/ 359815 w 720440"/>
              <a:gd name="T13" fmla="*/ 546447 h 546425"/>
              <a:gd name="T14" fmla="*/ 0 w 720440"/>
              <a:gd name="T15" fmla="*/ 273224 h 546425"/>
              <a:gd name="T16" fmla="*/ 0 w 720440"/>
              <a:gd name="T17" fmla="*/ 273224 h 546425"/>
              <a:gd name="T18" fmla="*/ 142376 w 720440"/>
              <a:gd name="T19" fmla="*/ 55532 h 546425"/>
              <a:gd name="T20" fmla="*/ 359815 w 720440"/>
              <a:gd name="T21" fmla="*/ 0 h 546425"/>
              <a:gd name="T22" fmla="*/ 577253 w 720440"/>
              <a:gd name="T23" fmla="*/ 55532 h 546425"/>
              <a:gd name="T24" fmla="*/ 719629 w 720440"/>
              <a:gd name="T25" fmla="*/ 273224 h 546425"/>
              <a:gd name="T26" fmla="*/ 577253 w 720440"/>
              <a:gd name="T27" fmla="*/ 490916 h 546425"/>
              <a:gd name="T28" fmla="*/ 359815 w 720440"/>
              <a:gd name="T29" fmla="*/ 546448 h 546425"/>
              <a:gd name="T30" fmla="*/ 142376 w 720440"/>
              <a:gd name="T31" fmla="*/ 490916 h 546425"/>
              <a:gd name="T32" fmla="*/ 0 w 720440"/>
              <a:gd name="T33" fmla="*/ 273224 h 546425"/>
              <a:gd name="T34" fmla="*/ 17694720 60000 65536"/>
              <a:gd name="T35" fmla="*/ 0 60000 65536"/>
              <a:gd name="T36" fmla="*/ 5898240 60000 65536"/>
              <a:gd name="T37" fmla="*/ 11796480 60000 65536"/>
              <a:gd name="T38" fmla="*/ 17694720 60000 65536"/>
              <a:gd name="T39" fmla="*/ 17694720 60000 65536"/>
              <a:gd name="T40" fmla="*/ 17694720 60000 65536"/>
              <a:gd name="T41" fmla="*/ 17694720 60000 65536"/>
              <a:gd name="T42" fmla="*/ 17694720 60000 65536"/>
              <a:gd name="T43" fmla="*/ 17694720 60000 65536"/>
              <a:gd name="T44" fmla="*/ 17694720 60000 65536"/>
              <a:gd name="T45" fmla="*/ 17694720 60000 65536"/>
              <a:gd name="T46" fmla="*/ 17694720 60000 65536"/>
              <a:gd name="T47" fmla="*/ 17694720 60000 65536"/>
              <a:gd name="T48" fmla="*/ 17694720 60000 65536"/>
              <a:gd name="T49" fmla="*/ 17694720 60000 65536"/>
              <a:gd name="T50" fmla="*/ 17694720 60000 65536"/>
              <a:gd name="T51" fmla="*/ 0 w 720440"/>
              <a:gd name="T52" fmla="*/ 0 h 546425"/>
              <a:gd name="T53" fmla="*/ 720440 w 720440"/>
              <a:gd name="T54" fmla="*/ 546425 h 5464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440" h="546425">
                <a:moveTo>
                  <a:pt x="0" y="273213"/>
                </a:moveTo>
                <a:cubicBezTo>
                  <a:pt x="0" y="187736"/>
                  <a:pt x="52745" y="107184"/>
                  <a:pt x="142537" y="55530"/>
                </a:cubicBezTo>
                <a:cubicBezTo>
                  <a:pt x="205166" y="19502"/>
                  <a:pt x="281614" y="0"/>
                  <a:pt x="360220" y="0"/>
                </a:cubicBezTo>
                <a:cubicBezTo>
                  <a:pt x="438826" y="0"/>
                  <a:pt x="515274" y="19502"/>
                  <a:pt x="577903" y="55530"/>
                </a:cubicBezTo>
                <a:cubicBezTo>
                  <a:pt x="667696" y="107185"/>
                  <a:pt x="720440" y="187736"/>
                  <a:pt x="720440" y="273213"/>
                </a:cubicBezTo>
                <a:cubicBezTo>
                  <a:pt x="720440" y="358690"/>
                  <a:pt x="667696" y="439242"/>
                  <a:pt x="577903" y="490896"/>
                </a:cubicBezTo>
                <a:cubicBezTo>
                  <a:pt x="515274" y="526924"/>
                  <a:pt x="438826" y="546426"/>
                  <a:pt x="360220" y="546426"/>
                </a:cubicBezTo>
                <a:cubicBezTo>
                  <a:pt x="281614" y="546426"/>
                  <a:pt x="205166" y="526924"/>
                  <a:pt x="142537" y="490896"/>
                </a:cubicBezTo>
                <a:close/>
              </a:path>
            </a:pathLst>
          </a:custGeom>
          <a:solidFill>
            <a:srgbClr val="4F81BD"/>
          </a:solidFill>
          <a:ln w="25603">
            <a:solidFill>
              <a:srgbClr val="FFFFFF"/>
            </a:solidFill>
            <a:miter lim="800000"/>
            <a:headEnd/>
            <a:tailEnd/>
          </a:ln>
        </p:spPr>
        <p:txBody>
          <a:bodyPr lIns="114482" tIns="88879" rIns="114482" bIns="88879" anchor="ctr"/>
          <a:lstStyle/>
          <a:p>
            <a:pPr algn="ctr">
              <a:spcAft>
                <a:spcPts val="300"/>
              </a:spcAft>
            </a:pPr>
            <a:r>
              <a:rPr lang="ru-RU" altLang="ko-KR" sz="600">
                <a:solidFill>
                  <a:srgbClr val="FFFFFF"/>
                </a:solidFill>
              </a:rPr>
              <a:t>Финансовая ценность</a:t>
            </a:r>
            <a:endParaRPr lang="ru-RU"/>
          </a:p>
        </p:txBody>
      </p:sp>
      <p:sp>
        <p:nvSpPr>
          <p:cNvPr id="6" name="AutoShape 8"/>
          <p:cNvSpPr>
            <a:spLocks/>
          </p:cNvSpPr>
          <p:nvPr/>
        </p:nvSpPr>
        <p:spPr bwMode="auto">
          <a:xfrm>
            <a:off x="1631950" y="973138"/>
            <a:ext cx="2481263" cy="1498600"/>
          </a:xfrm>
          <a:custGeom>
            <a:avLst/>
            <a:gdLst>
              <a:gd name="T0" fmla="*/ 273406 w 546425"/>
              <a:gd name="T1" fmla="*/ 0 h 546425"/>
              <a:gd name="T2" fmla="*/ 546811 w 546425"/>
              <a:gd name="T3" fmla="*/ 273406 h 546425"/>
              <a:gd name="T4" fmla="*/ 273406 w 546425"/>
              <a:gd name="T5" fmla="*/ 546811 h 546425"/>
              <a:gd name="T6" fmla="*/ 0 w 546425"/>
              <a:gd name="T7" fmla="*/ 273406 h 546425"/>
              <a:gd name="T8" fmla="*/ 273407 w 546425"/>
              <a:gd name="T9" fmla="*/ 0 h 546425"/>
              <a:gd name="T10" fmla="*/ 546813 w 546425"/>
              <a:gd name="T11" fmla="*/ 273407 h 546425"/>
              <a:gd name="T12" fmla="*/ 273407 w 546425"/>
              <a:gd name="T13" fmla="*/ 546813 h 546425"/>
              <a:gd name="T14" fmla="*/ 0 w 546425"/>
              <a:gd name="T15" fmla="*/ 273407 h 546425"/>
              <a:gd name="T16" fmla="*/ 0 w 546425"/>
              <a:gd name="T17" fmla="*/ 273407 h 546425"/>
              <a:gd name="T18" fmla="*/ 80080 w 546425"/>
              <a:gd name="T19" fmla="*/ 80079 h 546425"/>
              <a:gd name="T20" fmla="*/ 273408 w 546425"/>
              <a:gd name="T21" fmla="*/ 0 h 546425"/>
              <a:gd name="T22" fmla="*/ 466736 w 546425"/>
              <a:gd name="T23" fmla="*/ 80080 h 546425"/>
              <a:gd name="T24" fmla="*/ 546815 w 546425"/>
              <a:gd name="T25" fmla="*/ 273408 h 546425"/>
              <a:gd name="T26" fmla="*/ 466736 w 546425"/>
              <a:gd name="T27" fmla="*/ 466736 h 546425"/>
              <a:gd name="T28" fmla="*/ 273408 w 546425"/>
              <a:gd name="T29" fmla="*/ 546815 h 546425"/>
              <a:gd name="T30" fmla="*/ 80080 w 546425"/>
              <a:gd name="T31" fmla="*/ 466736 h 546425"/>
              <a:gd name="T32" fmla="*/ 1 w 546425"/>
              <a:gd name="T33" fmla="*/ 273408 h 546425"/>
              <a:gd name="T34" fmla="*/ 0 w 546425"/>
              <a:gd name="T35" fmla="*/ 273407 h 546425"/>
              <a:gd name="T36" fmla="*/ 17694720 60000 65536"/>
              <a:gd name="T37" fmla="*/ 0 60000 65536"/>
              <a:gd name="T38" fmla="*/ 5898240 60000 65536"/>
              <a:gd name="T39" fmla="*/ 11796480 60000 65536"/>
              <a:gd name="T40" fmla="*/ 17694720 60000 65536"/>
              <a:gd name="T41" fmla="*/ 17694720 60000 65536"/>
              <a:gd name="T42" fmla="*/ 17694720 60000 65536"/>
              <a:gd name="T43" fmla="*/ 17694720 60000 65536"/>
              <a:gd name="T44" fmla="*/ 17694720 60000 65536"/>
              <a:gd name="T45" fmla="*/ 17694720 60000 65536"/>
              <a:gd name="T46" fmla="*/ 17694720 60000 65536"/>
              <a:gd name="T47" fmla="*/ 17694720 60000 65536"/>
              <a:gd name="T48" fmla="*/ 17694720 60000 65536"/>
              <a:gd name="T49" fmla="*/ 17694720 60000 65536"/>
              <a:gd name="T50" fmla="*/ 17694720 60000 65536"/>
              <a:gd name="T51" fmla="*/ 17694720 60000 65536"/>
              <a:gd name="T52" fmla="*/ 17694720 60000 65536"/>
              <a:gd name="T53" fmla="*/ 17694720 60000 65536"/>
              <a:gd name="T54" fmla="*/ 0 w 546425"/>
              <a:gd name="T55" fmla="*/ 0 h 546425"/>
              <a:gd name="T56" fmla="*/ 546425 w 546425"/>
              <a:gd name="T57" fmla="*/ 546425 h 546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6425" h="546425">
                <a:moveTo>
                  <a:pt x="0" y="273213"/>
                </a:moveTo>
                <a:cubicBezTo>
                  <a:pt x="0" y="200752"/>
                  <a:pt x="28785" y="131260"/>
                  <a:pt x="80023" y="80022"/>
                </a:cubicBezTo>
                <a:cubicBezTo>
                  <a:pt x="131260" y="28785"/>
                  <a:pt x="200753" y="0"/>
                  <a:pt x="273214" y="0"/>
                </a:cubicBezTo>
                <a:cubicBezTo>
                  <a:pt x="345675" y="0"/>
                  <a:pt x="415167" y="28785"/>
                  <a:pt x="466405" y="80023"/>
                </a:cubicBezTo>
                <a:cubicBezTo>
                  <a:pt x="517642" y="131260"/>
                  <a:pt x="546427" y="200753"/>
                  <a:pt x="546427" y="273214"/>
                </a:cubicBezTo>
                <a:cubicBezTo>
                  <a:pt x="546427" y="345675"/>
                  <a:pt x="517642" y="415167"/>
                  <a:pt x="466405" y="466405"/>
                </a:cubicBezTo>
                <a:cubicBezTo>
                  <a:pt x="415168" y="517642"/>
                  <a:pt x="345675" y="546427"/>
                  <a:pt x="273214" y="546427"/>
                </a:cubicBezTo>
                <a:cubicBezTo>
                  <a:pt x="200753" y="546427"/>
                  <a:pt x="131261" y="517642"/>
                  <a:pt x="80023" y="466405"/>
                </a:cubicBezTo>
                <a:cubicBezTo>
                  <a:pt x="28786" y="415168"/>
                  <a:pt x="1" y="345675"/>
                  <a:pt x="1" y="273214"/>
                </a:cubicBezTo>
                <a:lnTo>
                  <a:pt x="0" y="273213"/>
                </a:lnTo>
                <a:close/>
              </a:path>
            </a:pathLst>
          </a:custGeom>
          <a:solidFill>
            <a:srgbClr val="4F81BD"/>
          </a:solidFill>
          <a:ln w="25603">
            <a:solidFill>
              <a:srgbClr val="FFFFFF"/>
            </a:solidFill>
            <a:miter lim="800000"/>
            <a:headEnd/>
            <a:tailEnd/>
          </a:ln>
        </p:spPr>
        <p:txBody>
          <a:bodyPr lIns="88879" tIns="88879" rIns="88879" bIns="88879" anchor="ctr"/>
          <a:lstStyle/>
          <a:p>
            <a:pPr algn="ctr">
              <a:spcAft>
                <a:spcPts val="300"/>
              </a:spcAft>
            </a:pPr>
            <a:r>
              <a:rPr lang="ru-RU" altLang="ko-KR" sz="2000">
                <a:solidFill>
                  <a:srgbClr val="FFFFFF"/>
                </a:solidFill>
              </a:rPr>
              <a:t>Ценность влияния</a:t>
            </a:r>
            <a:endParaRPr lang="ru-RU" sz="2000"/>
          </a:p>
        </p:txBody>
      </p:sp>
      <p:sp>
        <p:nvSpPr>
          <p:cNvPr id="7" name="Freeform 9"/>
          <p:cNvSpPr>
            <a:spLocks/>
          </p:cNvSpPr>
          <p:nvPr/>
        </p:nvSpPr>
        <p:spPr bwMode="auto">
          <a:xfrm>
            <a:off x="531813" y="476250"/>
            <a:ext cx="7712075" cy="3725863"/>
          </a:xfrm>
          <a:custGeom>
            <a:avLst/>
            <a:gdLst>
              <a:gd name="T0" fmla="*/ 850118 w 1699988"/>
              <a:gd name="T1" fmla="*/ 0 h 1359996"/>
              <a:gd name="T2" fmla="*/ 1700235 w 1699988"/>
              <a:gd name="T3" fmla="*/ 679491 h 1359996"/>
              <a:gd name="T4" fmla="*/ 850118 w 1699988"/>
              <a:gd name="T5" fmla="*/ 1358981 h 1359996"/>
              <a:gd name="T6" fmla="*/ 0 w 1699988"/>
              <a:gd name="T7" fmla="*/ 679491 h 1359996"/>
              <a:gd name="T8" fmla="*/ 850118 w 1699988"/>
              <a:gd name="T9" fmla="*/ 0 h 1359996"/>
              <a:gd name="T10" fmla="*/ 1700235 w 1699988"/>
              <a:gd name="T11" fmla="*/ 679491 h 1359996"/>
              <a:gd name="T12" fmla="*/ 850118 w 1699988"/>
              <a:gd name="T13" fmla="*/ 1358981 h 1359996"/>
              <a:gd name="T14" fmla="*/ 0 w 1699988"/>
              <a:gd name="T15" fmla="*/ 679491 h 1359996"/>
              <a:gd name="T16" fmla="*/ 17694720 60000 65536"/>
              <a:gd name="T17" fmla="*/ 0 60000 65536"/>
              <a:gd name="T18" fmla="*/ 5898240 60000 65536"/>
              <a:gd name="T19" fmla="*/ 11796480 60000 65536"/>
              <a:gd name="T20" fmla="*/ 17694720 60000 65536"/>
              <a:gd name="T21" fmla="*/ 17694720 60000 65536"/>
              <a:gd name="T22" fmla="*/ 17694720 60000 65536"/>
              <a:gd name="T23" fmla="*/ 17694720 60000 65536"/>
              <a:gd name="T24" fmla="*/ 0 w 1699988"/>
              <a:gd name="T25" fmla="*/ 0 h 1359996"/>
              <a:gd name="T26" fmla="*/ 1699988 w 1699988"/>
              <a:gd name="T27" fmla="*/ 1359996 h 13599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9988" h="1359996">
                <a:moveTo>
                  <a:pt x="8272" y="387317"/>
                </a:moveTo>
                <a:lnTo>
                  <a:pt x="8271" y="387317"/>
                </a:lnTo>
                <a:cubicBezTo>
                  <a:pt x="2764" y="371640"/>
                  <a:pt x="0" y="355829"/>
                  <a:pt x="0" y="339999"/>
                </a:cubicBezTo>
                <a:cubicBezTo>
                  <a:pt x="0" y="152222"/>
                  <a:pt x="380555" y="0"/>
                  <a:pt x="849994" y="0"/>
                </a:cubicBezTo>
                <a:cubicBezTo>
                  <a:pt x="1319432" y="0"/>
                  <a:pt x="1699988" y="152222"/>
                  <a:pt x="1699988" y="339999"/>
                </a:cubicBezTo>
                <a:cubicBezTo>
                  <a:pt x="1699988" y="355830"/>
                  <a:pt x="1697223" y="371642"/>
                  <a:pt x="1691715" y="387319"/>
                </a:cubicBezTo>
                <a:lnTo>
                  <a:pt x="1060425" y="1286826"/>
                </a:lnTo>
                <a:lnTo>
                  <a:pt x="1060424" y="1286825"/>
                </a:lnTo>
                <a:cubicBezTo>
                  <a:pt x="1045681" y="1328787"/>
                  <a:pt x="955927" y="1359995"/>
                  <a:pt x="849994" y="1359996"/>
                </a:cubicBezTo>
                <a:cubicBezTo>
                  <a:pt x="744060" y="1359996"/>
                  <a:pt x="654306" y="1328787"/>
                  <a:pt x="639563" y="1286825"/>
                </a:cubicBezTo>
                <a:lnTo>
                  <a:pt x="8272" y="387317"/>
                </a:lnTo>
                <a:close/>
                <a:moveTo>
                  <a:pt x="68000" y="339999"/>
                </a:moveTo>
                <a:lnTo>
                  <a:pt x="68000" y="339999"/>
                </a:lnTo>
                <a:cubicBezTo>
                  <a:pt x="68000" y="339999"/>
                  <a:pt x="68000" y="339999"/>
                  <a:pt x="68000" y="339999"/>
                </a:cubicBezTo>
                <a:cubicBezTo>
                  <a:pt x="68000" y="490220"/>
                  <a:pt x="418110" y="611999"/>
                  <a:pt x="849994" y="611999"/>
                </a:cubicBezTo>
                <a:cubicBezTo>
                  <a:pt x="1281877" y="611999"/>
                  <a:pt x="1631988" y="490220"/>
                  <a:pt x="1631988" y="340000"/>
                </a:cubicBezTo>
                <a:cubicBezTo>
                  <a:pt x="1631988" y="189779"/>
                  <a:pt x="1281877" y="68001"/>
                  <a:pt x="849994" y="68001"/>
                </a:cubicBezTo>
                <a:cubicBezTo>
                  <a:pt x="418111" y="68000"/>
                  <a:pt x="68001" y="189778"/>
                  <a:pt x="68000" y="339999"/>
                </a:cubicBezTo>
                <a:close/>
              </a:path>
            </a:pathLst>
          </a:custGeom>
          <a:solidFill>
            <a:srgbClr val="FFFFFF">
              <a:alpha val="39999"/>
            </a:srgbClr>
          </a:solidFill>
          <a:ln w="9326">
            <a:solidFill>
              <a:srgbClr val="4A7EBB"/>
            </a:solidFill>
            <a:round/>
            <a:headEnd/>
            <a:tailEnd/>
          </a:ln>
        </p:spPr>
        <p:txBody>
          <a:bodyPr lIns="0" tIns="0" rIns="0" bIns="0"/>
          <a:lstStyle/>
          <a:p>
            <a:endParaRPr lang="ru-RU"/>
          </a:p>
        </p:txBody>
      </p:sp>
      <p:sp>
        <p:nvSpPr>
          <p:cNvPr id="436232" name="Text Box 8"/>
          <p:cNvSpPr txBox="1">
            <a:spLocks noChangeArrowheads="1"/>
          </p:cNvSpPr>
          <p:nvPr/>
        </p:nvSpPr>
        <p:spPr bwMode="auto">
          <a:xfrm>
            <a:off x="3492500" y="2636838"/>
            <a:ext cx="2376488" cy="701675"/>
          </a:xfrm>
          <a:prstGeom prst="rect">
            <a:avLst/>
          </a:prstGeom>
          <a:noFill/>
          <a:ln w="9525">
            <a:noFill/>
            <a:miter lim="800000"/>
            <a:headEnd/>
            <a:tailEnd/>
          </a:ln>
          <a:effectLst/>
        </p:spPr>
        <p:txBody>
          <a:bodyPr>
            <a:spAutoFit/>
          </a:bodyPr>
          <a:lstStyle/>
          <a:p>
            <a:pPr algn="ctr">
              <a:spcBef>
                <a:spcPct val="50000"/>
              </a:spcBef>
            </a:pPr>
            <a:r>
              <a:rPr lang="ru-RU" sz="2000" b="1">
                <a:solidFill>
                  <a:schemeClr val="bg1"/>
                </a:solidFill>
              </a:rPr>
              <a:t>Финансовая ценность</a:t>
            </a:r>
          </a:p>
        </p:txBody>
      </p:sp>
      <p:sp>
        <p:nvSpPr>
          <p:cNvPr id="436233" name="Rectangle 9"/>
          <p:cNvSpPr>
            <a:spLocks noChangeArrowheads="1"/>
          </p:cNvSpPr>
          <p:nvPr/>
        </p:nvSpPr>
        <p:spPr bwMode="auto">
          <a:xfrm>
            <a:off x="3851275" y="2924175"/>
            <a:ext cx="1657350" cy="144463"/>
          </a:xfrm>
          <a:prstGeom prst="rect">
            <a:avLst/>
          </a:prstGeom>
          <a:solidFill>
            <a:srgbClr val="6699FF"/>
          </a:solidFill>
          <a:ln w="9525">
            <a:noFill/>
            <a:miter lim="800000"/>
            <a:headEnd/>
            <a:tailEnd/>
          </a:ln>
          <a:effectLst/>
        </p:spPr>
        <p:txBody>
          <a:bodyPr wrap="none" anchor="ctr"/>
          <a:lstStyle/>
          <a:p>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468313" y="217488"/>
            <a:ext cx="8675687" cy="908050"/>
          </a:xfrm>
        </p:spPr>
        <p:txBody>
          <a:bodyPr/>
          <a:lstStyle/>
          <a:p>
            <a:pPr algn="ctr">
              <a:lnSpc>
                <a:spcPct val="80000"/>
              </a:lnSpc>
            </a:pPr>
            <a:r>
              <a:rPr lang="ru-RU" sz="3600" b="1" smtClean="0">
                <a:solidFill>
                  <a:srgbClr val="11069A"/>
                </a:solidFill>
                <a:latin typeface="Arial" charset="0"/>
              </a:rPr>
              <a:t>Всемирный саммит по информационному обществу </a:t>
            </a:r>
            <a:r>
              <a:rPr lang="en-US" sz="3600" b="1" smtClean="0">
                <a:solidFill>
                  <a:srgbClr val="11069A"/>
                </a:solidFill>
                <a:latin typeface="Arial" charset="0"/>
              </a:rPr>
              <a:t>(WSIS)</a:t>
            </a:r>
            <a:endParaRPr lang="ru-RU" sz="3600" b="1" smtClean="0">
              <a:solidFill>
                <a:srgbClr val="11069A"/>
              </a:solidFill>
              <a:latin typeface="Arial" charset="0"/>
            </a:endParaRPr>
          </a:p>
        </p:txBody>
      </p:sp>
      <p:sp>
        <p:nvSpPr>
          <p:cNvPr id="399363" name="Rectangle 3"/>
          <p:cNvSpPr>
            <a:spLocks noGrp="1" noChangeArrowheads="1"/>
          </p:cNvSpPr>
          <p:nvPr>
            <p:ph type="body" idx="1"/>
          </p:nvPr>
        </p:nvSpPr>
        <p:spPr>
          <a:xfrm>
            <a:off x="395288" y="1341438"/>
            <a:ext cx="8569325" cy="4824412"/>
          </a:xfrm>
        </p:spPr>
        <p:txBody>
          <a:bodyPr/>
          <a:lstStyle/>
          <a:p>
            <a:r>
              <a:rPr lang="ru-RU" sz="2400" b="1" smtClean="0">
                <a:solidFill>
                  <a:srgbClr val="11069A"/>
                </a:solidFill>
              </a:rPr>
              <a:t>Всемирный саммит по информационному обществу (Женева, 10-12 декабря 2003г., более 12 тыс. человек; Тунис, 2005г.)</a:t>
            </a:r>
          </a:p>
          <a:p>
            <a:pPr lvl="1"/>
            <a:r>
              <a:rPr lang="en-US" sz="2400" smtClean="0">
                <a:solidFill>
                  <a:srgbClr val="11069A"/>
                </a:solidFill>
              </a:rPr>
              <a:t>WSIS</a:t>
            </a:r>
            <a:r>
              <a:rPr lang="ru-RU" sz="2400" smtClean="0">
                <a:solidFill>
                  <a:srgbClr val="11069A"/>
                </a:solidFill>
              </a:rPr>
              <a:t> сформулировал общее видение обществ, в которых информация и знания играют ключевую роль в содействии развитию стран, сообществ и отдельных людей, включая маргинальных и наиболее уязвимых.</a:t>
            </a:r>
          </a:p>
          <a:p>
            <a:pPr lvl="1"/>
            <a:r>
              <a:rPr lang="en-US" sz="2400" smtClean="0">
                <a:solidFill>
                  <a:srgbClr val="11069A"/>
                </a:solidFill>
              </a:rPr>
              <a:t>WSIS</a:t>
            </a:r>
            <a:r>
              <a:rPr lang="ru-RU" sz="2400" smtClean="0">
                <a:solidFill>
                  <a:srgbClr val="11069A"/>
                </a:solidFill>
              </a:rPr>
              <a:t> принял 2 документа: </a:t>
            </a:r>
          </a:p>
          <a:p>
            <a:pPr lvl="2"/>
            <a:r>
              <a:rPr lang="ru-RU" sz="2400" i="1" smtClean="0">
                <a:solidFill>
                  <a:srgbClr val="11069A"/>
                </a:solidFill>
              </a:rPr>
              <a:t>Декларация принципов </a:t>
            </a:r>
            <a:r>
              <a:rPr lang="ru-RU" sz="2400" smtClean="0">
                <a:solidFill>
                  <a:srgbClr val="11069A"/>
                </a:solidFill>
              </a:rPr>
              <a:t>(</a:t>
            </a:r>
            <a:r>
              <a:rPr lang="en-US" sz="2400" smtClean="0">
                <a:solidFill>
                  <a:srgbClr val="11069A"/>
                </a:solidFill>
              </a:rPr>
              <a:t>Declaration of Principles</a:t>
            </a:r>
            <a:r>
              <a:rPr lang="ru-RU" sz="2400" smtClean="0">
                <a:solidFill>
                  <a:srgbClr val="11069A"/>
                </a:solidFill>
              </a:rPr>
              <a:t>)</a:t>
            </a:r>
            <a:r>
              <a:rPr lang="ru-RU" sz="2400" i="1" smtClean="0">
                <a:solidFill>
                  <a:srgbClr val="11069A"/>
                </a:solidFill>
              </a:rPr>
              <a:t> </a:t>
            </a:r>
          </a:p>
          <a:p>
            <a:pPr lvl="2"/>
            <a:r>
              <a:rPr lang="ru-RU" sz="2400" i="1" smtClean="0">
                <a:solidFill>
                  <a:srgbClr val="11069A"/>
                </a:solidFill>
              </a:rPr>
              <a:t>План действий</a:t>
            </a:r>
            <a:r>
              <a:rPr lang="ru-RU" sz="2400" smtClean="0">
                <a:solidFill>
                  <a:srgbClr val="11069A"/>
                </a:solidFill>
              </a:rPr>
              <a:t> (</a:t>
            </a:r>
            <a:r>
              <a:rPr lang="en-US" sz="2400" smtClean="0">
                <a:solidFill>
                  <a:srgbClr val="11069A"/>
                </a:solidFill>
              </a:rPr>
              <a:t>Plan of Action</a:t>
            </a:r>
            <a:r>
              <a:rPr lang="ru-RU" sz="2400" smtClean="0">
                <a:solidFill>
                  <a:srgbClr val="11069A"/>
                </a:solidFill>
              </a:rPr>
              <a:t>)</a:t>
            </a:r>
          </a:p>
          <a:p>
            <a:endParaRPr lang="ru-RU" sz="2400" smtClean="0">
              <a:solidFill>
                <a:srgbClr val="11069A"/>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idx="4294967295"/>
          </p:nvPr>
        </p:nvSpPr>
        <p:spPr>
          <a:xfrm>
            <a:off x="468313" y="288925"/>
            <a:ext cx="8675687" cy="547688"/>
          </a:xfrm>
        </p:spPr>
        <p:txBody>
          <a:bodyPr/>
          <a:lstStyle/>
          <a:p>
            <a:pPr algn="ctr" eaLnBrk="1" hangingPunct="1">
              <a:lnSpc>
                <a:spcPct val="80000"/>
              </a:lnSpc>
            </a:pPr>
            <a:r>
              <a:rPr lang="ru-RU" sz="3200" b="1" smtClean="0">
                <a:solidFill>
                  <a:srgbClr val="11069A"/>
                </a:solidFill>
                <a:latin typeface="Arial" charset="0"/>
              </a:rPr>
              <a:t>Информационное общество </a:t>
            </a:r>
            <a:r>
              <a:rPr lang="en-US" sz="3200" b="1" smtClean="0">
                <a:solidFill>
                  <a:srgbClr val="11069A"/>
                </a:solidFill>
                <a:latin typeface="Arial" charset="0"/>
              </a:rPr>
              <a:t>(</a:t>
            </a:r>
            <a:r>
              <a:rPr lang="ru-RU" sz="3200" b="1" smtClean="0">
                <a:solidFill>
                  <a:srgbClr val="11069A"/>
                </a:solidFill>
                <a:latin typeface="Arial" charset="0"/>
              </a:rPr>
              <a:t>ИО</a:t>
            </a:r>
            <a:r>
              <a:rPr lang="en-US" sz="3200" b="1" smtClean="0">
                <a:solidFill>
                  <a:srgbClr val="11069A"/>
                </a:solidFill>
                <a:latin typeface="Arial" charset="0"/>
              </a:rPr>
              <a:t>)</a:t>
            </a:r>
            <a:endParaRPr lang="ru-RU" sz="3200" b="1" smtClean="0">
              <a:solidFill>
                <a:srgbClr val="11069A"/>
              </a:solidFill>
              <a:latin typeface="Arial" charset="0"/>
            </a:endParaRPr>
          </a:p>
        </p:txBody>
      </p:sp>
      <p:sp>
        <p:nvSpPr>
          <p:cNvPr id="326659" name="Rectangle 3"/>
          <p:cNvSpPr>
            <a:spLocks noGrp="1" noChangeArrowheads="1"/>
          </p:cNvSpPr>
          <p:nvPr>
            <p:ph type="body" idx="4294967295"/>
          </p:nvPr>
        </p:nvSpPr>
        <p:spPr>
          <a:xfrm>
            <a:off x="395288" y="981075"/>
            <a:ext cx="8569325" cy="5184775"/>
          </a:xfrm>
        </p:spPr>
        <p:txBody>
          <a:bodyPr/>
          <a:lstStyle/>
          <a:p>
            <a:pPr eaLnBrk="1" hangingPunct="1">
              <a:lnSpc>
                <a:spcPct val="80000"/>
              </a:lnSpc>
            </a:pPr>
            <a:r>
              <a:rPr lang="ru-RU" sz="2100" b="1" i="1" smtClean="0">
                <a:solidFill>
                  <a:srgbClr val="11069A"/>
                </a:solidFill>
              </a:rPr>
              <a:t>Информационное общество (ИО)</a:t>
            </a:r>
            <a:r>
              <a:rPr lang="ru-RU" sz="2100" b="1" smtClean="0">
                <a:solidFill>
                  <a:srgbClr val="11069A"/>
                </a:solidFill>
              </a:rPr>
              <a:t> – </a:t>
            </a:r>
            <a:r>
              <a:rPr lang="ru-RU" sz="2100" smtClean="0">
                <a:solidFill>
                  <a:srgbClr val="11069A"/>
                </a:solidFill>
              </a:rPr>
              <a:t>это такое общество, в котором производство и потребление информации является важнейшим видом деятельности, а информация признается наиболее значимым ресурсом.</a:t>
            </a:r>
          </a:p>
          <a:p>
            <a:pPr eaLnBrk="1" hangingPunct="1">
              <a:lnSpc>
                <a:spcPct val="80000"/>
              </a:lnSpc>
            </a:pPr>
            <a:r>
              <a:rPr lang="ru-RU" sz="2100" b="1" i="1" smtClean="0">
                <a:solidFill>
                  <a:srgbClr val="11069A"/>
                </a:solidFill>
              </a:rPr>
              <a:t>Основные признаки ИО:</a:t>
            </a:r>
          </a:p>
          <a:p>
            <a:pPr eaLnBrk="1" hangingPunct="1">
              <a:lnSpc>
                <a:spcPct val="80000"/>
              </a:lnSpc>
            </a:pPr>
            <a:r>
              <a:rPr lang="ru-RU" sz="2100" i="1" smtClean="0">
                <a:solidFill>
                  <a:srgbClr val="11069A"/>
                </a:solidFill>
              </a:rPr>
              <a:t>Информационная экономика</a:t>
            </a:r>
            <a:r>
              <a:rPr lang="ru-RU" sz="2100" smtClean="0">
                <a:solidFill>
                  <a:srgbClr val="11069A"/>
                </a:solidFill>
              </a:rPr>
              <a:t>, т.е. экономика основанная на знаниях. Поэтому образование и обучение должны быть доступны каждому не только в начале жизненного пути, но и на всем его протяжении – по этой причине информационное общество называют также </a:t>
            </a:r>
            <a:r>
              <a:rPr lang="ru-RU" sz="2100" i="1" smtClean="0">
                <a:solidFill>
                  <a:srgbClr val="11069A"/>
                </a:solidFill>
              </a:rPr>
              <a:t>обществом непрерывного образования</a:t>
            </a:r>
            <a:r>
              <a:rPr lang="ru-RU" sz="2100" smtClean="0">
                <a:solidFill>
                  <a:srgbClr val="11069A"/>
                </a:solidFill>
              </a:rPr>
              <a:t>.</a:t>
            </a:r>
            <a:endParaRPr lang="ru-RU" sz="2100" i="1" smtClean="0">
              <a:solidFill>
                <a:srgbClr val="11069A"/>
              </a:solidFill>
            </a:endParaRPr>
          </a:p>
          <a:p>
            <a:pPr eaLnBrk="1" hangingPunct="1">
              <a:lnSpc>
                <a:spcPct val="80000"/>
              </a:lnSpc>
            </a:pPr>
            <a:r>
              <a:rPr lang="ru-RU" sz="2100" i="1" smtClean="0">
                <a:solidFill>
                  <a:srgbClr val="11069A"/>
                </a:solidFill>
              </a:rPr>
              <a:t>Высокий уровень информационных потребностей</a:t>
            </a:r>
            <a:r>
              <a:rPr lang="ru-RU" sz="2100" smtClean="0">
                <a:solidFill>
                  <a:srgbClr val="11069A"/>
                </a:solidFill>
              </a:rPr>
              <a:t> всех членов общества и фактическое их удовлетворение для основной массы населения</a:t>
            </a:r>
            <a:endParaRPr lang="ru-RU" sz="2100" i="1" smtClean="0">
              <a:solidFill>
                <a:srgbClr val="11069A"/>
              </a:solidFill>
            </a:endParaRPr>
          </a:p>
          <a:p>
            <a:pPr eaLnBrk="1" hangingPunct="1">
              <a:lnSpc>
                <a:spcPct val="80000"/>
              </a:lnSpc>
            </a:pPr>
            <a:r>
              <a:rPr lang="ru-RU" sz="2100" i="1" smtClean="0">
                <a:solidFill>
                  <a:srgbClr val="11069A"/>
                </a:solidFill>
              </a:rPr>
              <a:t>Высокая информационная культура</a:t>
            </a:r>
            <a:endParaRPr lang="ru-RU" sz="2100" smtClean="0">
              <a:solidFill>
                <a:srgbClr val="11069A"/>
              </a:solidFill>
            </a:endParaRPr>
          </a:p>
          <a:p>
            <a:pPr eaLnBrk="1" hangingPunct="1">
              <a:lnSpc>
                <a:spcPct val="80000"/>
              </a:lnSpc>
            </a:pPr>
            <a:r>
              <a:rPr lang="ru-RU" sz="2100" i="1" smtClean="0">
                <a:solidFill>
                  <a:srgbClr val="11069A"/>
                </a:solidFill>
              </a:rPr>
              <a:t>Свободный доступ каждого члена общества к информации</a:t>
            </a:r>
            <a:r>
              <a:rPr lang="ru-RU" sz="2100" smtClean="0">
                <a:solidFill>
                  <a:srgbClr val="11069A"/>
                </a:solidFill>
              </a:rPr>
              <a:t>, ограниченный только </a:t>
            </a:r>
            <a:r>
              <a:rPr lang="ru-RU" sz="2100" i="1" smtClean="0">
                <a:solidFill>
                  <a:srgbClr val="11069A"/>
                </a:solidFill>
              </a:rPr>
              <a:t>информационной безопасностью</a:t>
            </a:r>
            <a:r>
              <a:rPr lang="ru-RU" sz="2100" smtClean="0">
                <a:solidFill>
                  <a:srgbClr val="11069A"/>
                </a:solidFill>
              </a:rPr>
              <a:t> личности, общественных групп и всего общества.</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idx="4294967295"/>
          </p:nvPr>
        </p:nvSpPr>
        <p:spPr>
          <a:xfrm>
            <a:off x="468313" y="288925"/>
            <a:ext cx="8675687" cy="547688"/>
          </a:xfrm>
        </p:spPr>
        <p:txBody>
          <a:bodyPr/>
          <a:lstStyle/>
          <a:p>
            <a:pPr algn="ctr" eaLnBrk="1" hangingPunct="1">
              <a:lnSpc>
                <a:spcPct val="80000"/>
              </a:lnSpc>
            </a:pPr>
            <a:r>
              <a:rPr lang="ru-RU" sz="3600" b="1" smtClean="0">
                <a:solidFill>
                  <a:srgbClr val="11069A"/>
                </a:solidFill>
                <a:latin typeface="Arial" charset="0"/>
              </a:rPr>
              <a:t>Информационное общество </a:t>
            </a:r>
            <a:r>
              <a:rPr lang="en-US" sz="3600" b="1" smtClean="0">
                <a:solidFill>
                  <a:srgbClr val="11069A"/>
                </a:solidFill>
                <a:latin typeface="Arial" charset="0"/>
              </a:rPr>
              <a:t>(</a:t>
            </a:r>
            <a:r>
              <a:rPr lang="ru-RU" sz="3600" b="1" smtClean="0">
                <a:solidFill>
                  <a:srgbClr val="11069A"/>
                </a:solidFill>
                <a:latin typeface="Arial" charset="0"/>
              </a:rPr>
              <a:t>ИО</a:t>
            </a:r>
            <a:r>
              <a:rPr lang="en-US" sz="3600" b="1" smtClean="0">
                <a:solidFill>
                  <a:srgbClr val="11069A"/>
                </a:solidFill>
                <a:latin typeface="Arial" charset="0"/>
              </a:rPr>
              <a:t>)</a:t>
            </a:r>
            <a:endParaRPr lang="ru-RU" sz="3600" b="1" smtClean="0">
              <a:solidFill>
                <a:srgbClr val="11069A"/>
              </a:solidFill>
              <a:latin typeface="Arial" charset="0"/>
            </a:endParaRPr>
          </a:p>
        </p:txBody>
      </p:sp>
      <p:sp>
        <p:nvSpPr>
          <p:cNvPr id="328707" name="Rectangle 3"/>
          <p:cNvSpPr>
            <a:spLocks noGrp="1" noChangeArrowheads="1"/>
          </p:cNvSpPr>
          <p:nvPr>
            <p:ph type="body" idx="4294967295"/>
          </p:nvPr>
        </p:nvSpPr>
        <p:spPr>
          <a:xfrm>
            <a:off x="395288" y="981075"/>
            <a:ext cx="8569325" cy="5184775"/>
          </a:xfrm>
        </p:spPr>
        <p:txBody>
          <a:bodyPr/>
          <a:lstStyle/>
          <a:p>
            <a:pPr eaLnBrk="1" hangingPunct="1">
              <a:lnSpc>
                <a:spcPct val="80000"/>
              </a:lnSpc>
              <a:buFont typeface="Wingdings" pitchFamily="2" charset="2"/>
              <a:buNone/>
            </a:pPr>
            <a:r>
              <a:rPr lang="ru-RU" sz="2000" b="1" i="1" smtClean="0">
                <a:solidFill>
                  <a:srgbClr val="11069A"/>
                </a:solidFill>
              </a:rPr>
              <a:t>Информационному обществу присущи:</a:t>
            </a:r>
          </a:p>
          <a:p>
            <a:pPr eaLnBrk="1" hangingPunct="1">
              <a:lnSpc>
                <a:spcPct val="80000"/>
              </a:lnSpc>
            </a:pPr>
            <a:r>
              <a:rPr lang="ru-RU" sz="1900" smtClean="0">
                <a:solidFill>
                  <a:srgbClr val="11069A"/>
                </a:solidFill>
              </a:rPr>
              <a:t>Единое информационное пространство</a:t>
            </a:r>
          </a:p>
          <a:p>
            <a:pPr eaLnBrk="1" hangingPunct="1">
              <a:lnSpc>
                <a:spcPct val="80000"/>
              </a:lnSpc>
            </a:pPr>
            <a:r>
              <a:rPr lang="ru-RU" sz="1900" smtClean="0">
                <a:solidFill>
                  <a:srgbClr val="11069A"/>
                </a:solidFill>
              </a:rPr>
              <a:t>Доминирование в экономике новых технологических укладов, базирующихся на массовом использовании сетевых информационных технологий</a:t>
            </a:r>
          </a:p>
          <a:p>
            <a:pPr eaLnBrk="1" hangingPunct="1">
              <a:lnSpc>
                <a:spcPct val="80000"/>
              </a:lnSpc>
            </a:pPr>
            <a:r>
              <a:rPr lang="ru-RU" sz="1900" smtClean="0">
                <a:solidFill>
                  <a:srgbClr val="11069A"/>
                </a:solidFill>
              </a:rPr>
              <a:t>Ведущая роль информационных ресурсов в обеспечении устойчивого поступательного развития общества</a:t>
            </a:r>
          </a:p>
          <a:p>
            <a:pPr eaLnBrk="1" hangingPunct="1">
              <a:lnSpc>
                <a:spcPct val="80000"/>
              </a:lnSpc>
            </a:pPr>
            <a:r>
              <a:rPr lang="ru-RU" sz="1900" smtClean="0">
                <a:solidFill>
                  <a:srgbClr val="11069A"/>
                </a:solidFill>
              </a:rPr>
              <a:t>Возрастание роли телекоммуникационной инфраструктуры в системе производства и усиление тенденций к совместному функционированию в экономике информационных и денежных потоков</a:t>
            </a:r>
          </a:p>
          <a:p>
            <a:pPr eaLnBrk="1" hangingPunct="1">
              <a:lnSpc>
                <a:spcPct val="80000"/>
              </a:lnSpc>
            </a:pPr>
            <a:r>
              <a:rPr lang="ru-RU" sz="1900" smtClean="0">
                <a:solidFill>
                  <a:srgbClr val="11069A"/>
                </a:solidFill>
              </a:rPr>
              <a:t>Фактическое удовлетворение потребностей общества в информационных продуктах и услугах</a:t>
            </a:r>
          </a:p>
          <a:p>
            <a:pPr eaLnBrk="1" hangingPunct="1">
              <a:lnSpc>
                <a:spcPct val="80000"/>
              </a:lnSpc>
            </a:pPr>
            <a:r>
              <a:rPr lang="ru-RU" sz="1900" smtClean="0">
                <a:solidFill>
                  <a:srgbClr val="11069A"/>
                </a:solidFill>
              </a:rPr>
              <a:t>Высокий уровень образования</a:t>
            </a:r>
          </a:p>
          <a:p>
            <a:pPr eaLnBrk="1" hangingPunct="1">
              <a:lnSpc>
                <a:spcPct val="80000"/>
              </a:lnSpc>
            </a:pPr>
            <a:r>
              <a:rPr lang="ru-RU" sz="1900" smtClean="0">
                <a:solidFill>
                  <a:srgbClr val="11069A"/>
                </a:solidFill>
              </a:rPr>
              <a:t>Высокая значимость проблем обеспечения информационной безопасности личности, общества и государства, наличие эффективной системы обеспечения прав граждан и социальных институтов на свободное получение, распространение и использование информации.</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8" name="Picture 2" descr="Библиотека будущего 10 трендов развития по версии РИА Новости"/>
          <p:cNvPicPr>
            <a:picLocks noChangeAspect="1" noChangeArrowheads="1"/>
          </p:cNvPicPr>
          <p:nvPr/>
        </p:nvPicPr>
        <p:blipFill>
          <a:blip r:embed="rId2" cstate="print"/>
          <a:srcRect/>
          <a:stretch>
            <a:fillRect/>
          </a:stretch>
        </p:blipFill>
        <p:spPr bwMode="auto">
          <a:xfrm>
            <a:off x="611188" y="22225"/>
            <a:ext cx="8353425" cy="68357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Заголовок 1"/>
          <p:cNvSpPr>
            <a:spLocks noGrp="1"/>
          </p:cNvSpPr>
          <p:nvPr>
            <p:ph type="title" idx="4294967295"/>
          </p:nvPr>
        </p:nvSpPr>
        <p:spPr>
          <a:xfrm>
            <a:off x="457200" y="142875"/>
            <a:ext cx="8229600" cy="1143000"/>
          </a:xfrm>
        </p:spPr>
        <p:txBody>
          <a:bodyPr anchor="ctr"/>
          <a:lstStyle/>
          <a:p>
            <a:pPr algn="ctr"/>
            <a:r>
              <a:rPr lang="ru-RU" sz="3200" b="1" smtClean="0">
                <a:solidFill>
                  <a:srgbClr val="11069A"/>
                </a:solidFill>
                <a:latin typeface="Arial" charset="0"/>
              </a:rPr>
              <a:t>10 трендов развития библиотек по версии РИА Новости*</a:t>
            </a:r>
          </a:p>
        </p:txBody>
      </p:sp>
      <p:sp>
        <p:nvSpPr>
          <p:cNvPr id="3" name="Содержимое 2"/>
          <p:cNvSpPr>
            <a:spLocks noGrp="1"/>
          </p:cNvSpPr>
          <p:nvPr>
            <p:ph idx="4294967295"/>
          </p:nvPr>
        </p:nvSpPr>
        <p:spPr>
          <a:xfrm>
            <a:off x="395288" y="1357313"/>
            <a:ext cx="8291512" cy="4448175"/>
          </a:xfrm>
        </p:spPr>
        <p:txBody>
          <a:bodyPr/>
          <a:lstStyle/>
          <a:p>
            <a:pPr marL="457200" indent="-457200">
              <a:buFont typeface="Calibri" pitchFamily="34" charset="0"/>
              <a:buAutoNum type="arabicPeriod"/>
            </a:pPr>
            <a:r>
              <a:rPr lang="ru-RU" sz="2400" smtClean="0">
                <a:solidFill>
                  <a:srgbClr val="11069A"/>
                </a:solidFill>
              </a:rPr>
              <a:t>Информация в «облаке»</a:t>
            </a:r>
          </a:p>
          <a:p>
            <a:pPr marL="457200" indent="-457200">
              <a:buFont typeface="Calibri" pitchFamily="34" charset="0"/>
              <a:buAutoNum type="arabicPeriod"/>
            </a:pPr>
            <a:r>
              <a:rPr lang="ru-RU" sz="2400" smtClean="0">
                <a:solidFill>
                  <a:srgbClr val="11069A"/>
                </a:solidFill>
              </a:rPr>
              <a:t>Всеохватывающая система поиска</a:t>
            </a:r>
          </a:p>
          <a:p>
            <a:pPr marL="457200" indent="-457200">
              <a:buFont typeface="Calibri" pitchFamily="34" charset="0"/>
              <a:buAutoNum type="arabicPeriod"/>
            </a:pPr>
            <a:r>
              <a:rPr lang="ru-RU" sz="2400" smtClean="0">
                <a:solidFill>
                  <a:srgbClr val="11069A"/>
                </a:solidFill>
              </a:rPr>
              <a:t>Автоматизированный перевод и интерпретация</a:t>
            </a:r>
          </a:p>
          <a:p>
            <a:pPr marL="457200" indent="-457200">
              <a:buFont typeface="Calibri" pitchFamily="34" charset="0"/>
              <a:buAutoNum type="arabicPeriod"/>
            </a:pPr>
            <a:r>
              <a:rPr lang="ru-RU" sz="2400" smtClean="0">
                <a:solidFill>
                  <a:srgbClr val="11069A"/>
                </a:solidFill>
              </a:rPr>
              <a:t>Мультиформатная медиасреда</a:t>
            </a:r>
          </a:p>
          <a:p>
            <a:pPr marL="457200" indent="-457200">
              <a:buFont typeface="Calibri" pitchFamily="34" charset="0"/>
              <a:buAutoNum type="arabicPeriod"/>
            </a:pPr>
            <a:r>
              <a:rPr lang="ru-RU" sz="2400" smtClean="0">
                <a:solidFill>
                  <a:srgbClr val="11069A"/>
                </a:solidFill>
              </a:rPr>
              <a:t>Персональное устройство чтения</a:t>
            </a:r>
          </a:p>
          <a:p>
            <a:pPr marL="457200" indent="-457200">
              <a:buFont typeface="Calibri" pitchFamily="34" charset="0"/>
              <a:buAutoNum type="arabicPeriod"/>
            </a:pPr>
            <a:r>
              <a:rPr lang="ru-RU" sz="2400" smtClean="0">
                <a:solidFill>
                  <a:srgbClr val="11069A"/>
                </a:solidFill>
              </a:rPr>
              <a:t>Библиотека – музей</a:t>
            </a:r>
          </a:p>
          <a:p>
            <a:pPr marL="457200" indent="-457200">
              <a:buFont typeface="Calibri" pitchFamily="34" charset="0"/>
              <a:buAutoNum type="arabicPeriod"/>
            </a:pPr>
            <a:r>
              <a:rPr lang="ru-RU" sz="2400" smtClean="0">
                <a:solidFill>
                  <a:srgbClr val="11069A"/>
                </a:solidFill>
              </a:rPr>
              <a:t>Мультимедийный центр</a:t>
            </a:r>
          </a:p>
          <a:p>
            <a:pPr marL="457200" indent="-457200">
              <a:buFont typeface="Calibri" pitchFamily="34" charset="0"/>
              <a:buAutoNum type="arabicPeriod"/>
            </a:pPr>
            <a:r>
              <a:rPr lang="ru-RU" sz="2400" smtClean="0">
                <a:solidFill>
                  <a:srgbClr val="11069A"/>
                </a:solidFill>
              </a:rPr>
              <a:t>Хранилище ощущений</a:t>
            </a:r>
          </a:p>
          <a:p>
            <a:pPr marL="457200" indent="-457200">
              <a:buFont typeface="Calibri" pitchFamily="34" charset="0"/>
              <a:buAutoNum type="arabicPeriod"/>
            </a:pPr>
            <a:r>
              <a:rPr lang="ru-RU" sz="2400" smtClean="0">
                <a:solidFill>
                  <a:srgbClr val="11069A"/>
                </a:solidFill>
              </a:rPr>
              <a:t>Клуб для живого общения</a:t>
            </a:r>
          </a:p>
          <a:p>
            <a:pPr marL="457200" indent="-457200">
              <a:buFont typeface="Calibri" pitchFamily="34" charset="0"/>
              <a:buAutoNum type="arabicPeriod"/>
            </a:pPr>
            <a:r>
              <a:rPr lang="ru-RU" sz="2400" smtClean="0">
                <a:solidFill>
                  <a:srgbClr val="11069A"/>
                </a:solidFill>
              </a:rPr>
              <a:t>Центр сохранения локальной культуры</a:t>
            </a:r>
          </a:p>
        </p:txBody>
      </p:sp>
      <p:sp>
        <p:nvSpPr>
          <p:cNvPr id="5" name="Номер слайда 4"/>
          <p:cNvSpPr txBox="1">
            <a:spLocks noGrp="1"/>
          </p:cNvSpPr>
          <p:nvPr/>
        </p:nvSpPr>
        <p:spPr>
          <a:xfrm>
            <a:off x="6553200" y="6356350"/>
            <a:ext cx="2133600" cy="365125"/>
          </a:xfrm>
          <a:prstGeom prst="rect">
            <a:avLst/>
          </a:prstGeom>
          <a:noFill/>
        </p:spPr>
        <p:txBody>
          <a:bodyPr anchor="ctr"/>
          <a:lstStyle/>
          <a:p>
            <a:pPr algn="r">
              <a:defRPr/>
            </a:pPr>
            <a:fld id="{43BBAA86-D336-447D-A69E-9377137FFEF8}" type="slidenum">
              <a:rPr lang="ru-RU" sz="1200">
                <a:solidFill>
                  <a:schemeClr val="tx1">
                    <a:tint val="75000"/>
                  </a:schemeClr>
                </a:solidFill>
              </a:rPr>
              <a:pPr algn="r">
                <a:defRPr/>
              </a:pPr>
              <a:t>26</a:t>
            </a:fld>
            <a:endParaRPr lang="ru-RU" sz="1200">
              <a:solidFill>
                <a:schemeClr val="tx1">
                  <a:tint val="75000"/>
                </a:schemeClr>
              </a:solidFill>
            </a:endParaRPr>
          </a:p>
        </p:txBody>
      </p:sp>
      <p:sp>
        <p:nvSpPr>
          <p:cNvPr id="353286" name="TextBox 5"/>
          <p:cNvSpPr txBox="1">
            <a:spLocks noChangeArrowheads="1"/>
          </p:cNvSpPr>
          <p:nvPr/>
        </p:nvSpPr>
        <p:spPr bwMode="auto">
          <a:xfrm>
            <a:off x="468313" y="6302375"/>
            <a:ext cx="5200650" cy="366713"/>
          </a:xfrm>
          <a:prstGeom prst="rect">
            <a:avLst/>
          </a:prstGeom>
          <a:noFill/>
          <a:ln w="9525">
            <a:noFill/>
            <a:miter lim="800000"/>
            <a:headEnd/>
            <a:tailEnd/>
          </a:ln>
        </p:spPr>
        <p:txBody>
          <a:bodyPr wrap="none">
            <a:spAutoFit/>
          </a:bodyPr>
          <a:lstStyle/>
          <a:p>
            <a:r>
              <a:rPr lang="ru-RU" b="1">
                <a:solidFill>
                  <a:srgbClr val="002060"/>
                </a:solidFill>
              </a:rPr>
              <a:t>* </a:t>
            </a:r>
            <a:r>
              <a:rPr lang="en-US" b="1">
                <a:solidFill>
                  <a:srgbClr val="002060"/>
                </a:solidFill>
              </a:rPr>
              <a:t>http://ria.ru/culture/20120419/630062745.html</a:t>
            </a:r>
            <a:endParaRPr lang="ru-RU" b="1">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idx="4294967295"/>
          </p:nvPr>
        </p:nvSpPr>
        <p:spPr>
          <a:xfrm>
            <a:off x="395288" y="288925"/>
            <a:ext cx="8748712" cy="908050"/>
          </a:xfrm>
        </p:spPr>
        <p:txBody>
          <a:bodyPr/>
          <a:lstStyle/>
          <a:p>
            <a:pPr algn="ctr" eaLnBrk="1" hangingPunct="1">
              <a:lnSpc>
                <a:spcPct val="80000"/>
              </a:lnSpc>
            </a:pPr>
            <a:r>
              <a:rPr lang="ru-RU" sz="3200" b="1" smtClean="0">
                <a:solidFill>
                  <a:srgbClr val="11069A"/>
                </a:solidFill>
                <a:latin typeface="Arial" charset="0"/>
              </a:rPr>
              <a:t>Построение информационного общества в Республике Беларусь</a:t>
            </a:r>
          </a:p>
        </p:txBody>
      </p:sp>
      <p:sp>
        <p:nvSpPr>
          <p:cNvPr id="330755" name="Rectangle 3"/>
          <p:cNvSpPr>
            <a:spLocks noGrp="1" noChangeArrowheads="1"/>
          </p:cNvSpPr>
          <p:nvPr>
            <p:ph type="body" idx="4294967295"/>
          </p:nvPr>
        </p:nvSpPr>
        <p:spPr>
          <a:xfrm>
            <a:off x="395288" y="1268413"/>
            <a:ext cx="8569325" cy="4897437"/>
          </a:xfrm>
        </p:spPr>
        <p:txBody>
          <a:bodyPr/>
          <a:lstStyle/>
          <a:p>
            <a:pPr eaLnBrk="1" hangingPunct="1">
              <a:lnSpc>
                <a:spcPct val="80000"/>
              </a:lnSpc>
            </a:pPr>
            <a:r>
              <a:rPr lang="ru-RU" sz="2400" b="1" i="1" smtClean="0">
                <a:solidFill>
                  <a:srgbClr val="11069A"/>
                </a:solidFill>
              </a:rPr>
              <a:t>Один из национальных приоритетов</a:t>
            </a:r>
          </a:p>
          <a:p>
            <a:pPr eaLnBrk="1" hangingPunct="1">
              <a:lnSpc>
                <a:spcPct val="80000"/>
              </a:lnSpc>
            </a:pPr>
            <a:r>
              <a:rPr lang="ru-RU" sz="2400" b="1" i="1" smtClean="0">
                <a:solidFill>
                  <a:srgbClr val="11069A"/>
                </a:solidFill>
              </a:rPr>
              <a:t>«Стратегия развития ИО до 2015 года» (август 2010г.)</a:t>
            </a:r>
          </a:p>
          <a:p>
            <a:pPr eaLnBrk="1" hangingPunct="1">
              <a:lnSpc>
                <a:spcPct val="80000"/>
              </a:lnSpc>
            </a:pPr>
            <a:r>
              <a:rPr lang="ru-RU" sz="2400" b="1" i="1" smtClean="0">
                <a:solidFill>
                  <a:srgbClr val="11069A"/>
                </a:solidFill>
              </a:rPr>
              <a:t>Организационно-распорядительный механизм реализации стратегии – система государственных органов (Указ Президента РБ от 7.12.1999г. о создании межведомственной комиссии по вопросам информатизации в РБ);</a:t>
            </a:r>
          </a:p>
          <a:p>
            <a:pPr eaLnBrk="1" hangingPunct="1">
              <a:lnSpc>
                <a:spcPct val="80000"/>
              </a:lnSpc>
            </a:pPr>
            <a:r>
              <a:rPr lang="ru-RU" sz="2400" b="1" i="1" smtClean="0">
                <a:solidFill>
                  <a:srgbClr val="11069A"/>
                </a:solidFill>
              </a:rPr>
              <a:t>Национальная программа ускоренного развития услуг в сфере ИКТ на 2011-2015гг. (заказчик- координатор – министерство связи и информатизации в лице Департамента информатизации) (9 подпрограмм)</a:t>
            </a:r>
          </a:p>
          <a:p>
            <a:pPr eaLnBrk="1" hangingPunct="1">
              <a:lnSpc>
                <a:spcPct val="80000"/>
              </a:lnSpc>
            </a:pPr>
            <a:endParaRPr lang="ru-RU" sz="2400" smtClean="0">
              <a:solidFill>
                <a:srgbClr val="11069A"/>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7813"/>
            <a:ext cx="8543925" cy="1139825"/>
          </a:xfrm>
        </p:spPr>
        <p:txBody>
          <a:bodyPr/>
          <a:lstStyle/>
          <a:p>
            <a:pPr algn="ctr">
              <a:defRPr/>
            </a:pPr>
            <a:r>
              <a:rPr lang="ru-RU" sz="2800" b="1" dirty="0" smtClean="0">
                <a:solidFill>
                  <a:srgbClr val="11069A"/>
                </a:solidFill>
                <a:latin typeface="+mn-lt"/>
              </a:rPr>
              <a:t>Национальная электронная библиотека (НЭБ) Беларуси</a:t>
            </a:r>
            <a:endParaRPr lang="ru-RU" sz="2800" b="1" dirty="0">
              <a:solidFill>
                <a:srgbClr val="11069A"/>
              </a:solidFill>
              <a:latin typeface="+mn-lt"/>
            </a:endParaRPr>
          </a:p>
        </p:txBody>
      </p:sp>
      <p:sp>
        <p:nvSpPr>
          <p:cNvPr id="3" name="Номер слайда 2"/>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B87E8BD7-F1E7-4F86-888D-EABDBB7F4431}" type="slidenum">
              <a:rPr lang="ru-RU" altLang="en-US" sz="1200">
                <a:latin typeface="+mj-lt"/>
              </a:rPr>
              <a:pPr algn="r">
                <a:defRPr/>
              </a:pPr>
              <a:t>28</a:t>
            </a:fld>
            <a:endParaRPr lang="ru-RU" altLang="en-US" sz="1200">
              <a:latin typeface="+mj-lt"/>
            </a:endParaRPr>
          </a:p>
        </p:txBody>
      </p:sp>
      <p:sp>
        <p:nvSpPr>
          <p:cNvPr id="332804" name="TextBox 3"/>
          <p:cNvSpPr txBox="1">
            <a:spLocks noChangeArrowheads="1"/>
          </p:cNvSpPr>
          <p:nvPr/>
        </p:nvSpPr>
        <p:spPr bwMode="auto">
          <a:xfrm>
            <a:off x="142875" y="3571875"/>
            <a:ext cx="9001125" cy="1292225"/>
          </a:xfrm>
          <a:prstGeom prst="rect">
            <a:avLst/>
          </a:prstGeom>
          <a:noFill/>
          <a:ln w="9525">
            <a:noFill/>
            <a:miter lim="800000"/>
            <a:headEnd/>
            <a:tailEnd/>
          </a:ln>
        </p:spPr>
        <p:txBody>
          <a:bodyPr>
            <a:spAutoFit/>
          </a:bodyPr>
          <a:lstStyle/>
          <a:p>
            <a:r>
              <a:rPr lang="ru-RU" sz="2600">
                <a:solidFill>
                  <a:srgbClr val="11069A"/>
                </a:solidFill>
              </a:rPr>
              <a:t>Создание Национальной электронной библиотеки (НЭБ) Беларуси является </a:t>
            </a:r>
            <a:r>
              <a:rPr lang="ru-RU" sz="2600" b="1" i="1">
                <a:solidFill>
                  <a:srgbClr val="11069A"/>
                </a:solidFill>
              </a:rPr>
              <a:t>важной общегосударственной задачей</a:t>
            </a:r>
          </a:p>
        </p:txBody>
      </p:sp>
      <p:sp>
        <p:nvSpPr>
          <p:cNvPr id="332805" name="TextBox 4"/>
          <p:cNvSpPr txBox="1">
            <a:spLocks noChangeArrowheads="1"/>
          </p:cNvSpPr>
          <p:nvPr/>
        </p:nvSpPr>
        <p:spPr bwMode="auto">
          <a:xfrm>
            <a:off x="142875" y="1428750"/>
            <a:ext cx="8478838" cy="1938338"/>
          </a:xfrm>
          <a:prstGeom prst="rect">
            <a:avLst/>
          </a:prstGeom>
          <a:noFill/>
          <a:ln w="9525">
            <a:noFill/>
            <a:miter lim="800000"/>
            <a:headEnd/>
            <a:tailEnd/>
          </a:ln>
        </p:spPr>
        <p:txBody>
          <a:bodyPr wrap="none">
            <a:spAutoFit/>
          </a:bodyPr>
          <a:lstStyle/>
          <a:p>
            <a:r>
              <a:rPr lang="ru-RU" sz="2400">
                <a:solidFill>
                  <a:srgbClr val="11069A"/>
                </a:solidFill>
              </a:rPr>
              <a:t>Создание НЭБ Беларуси - одна из основных задач</a:t>
            </a:r>
          </a:p>
          <a:p>
            <a:r>
              <a:rPr lang="ru-RU" sz="2400">
                <a:solidFill>
                  <a:srgbClr val="11069A"/>
                </a:solidFill>
              </a:rPr>
              <a:t>подпрограммы «Формирование национального контента»</a:t>
            </a:r>
          </a:p>
          <a:p>
            <a:r>
              <a:rPr lang="ru-RU" sz="2400">
                <a:solidFill>
                  <a:srgbClr val="11069A"/>
                </a:solidFill>
              </a:rPr>
              <a:t>Национальной программы ускоренного развития услуг в</a:t>
            </a:r>
          </a:p>
          <a:p>
            <a:r>
              <a:rPr lang="ru-RU" sz="2400">
                <a:solidFill>
                  <a:srgbClr val="11069A"/>
                </a:solidFill>
              </a:rPr>
              <a:t>сфере информационно-коммуникационных технологий</a:t>
            </a:r>
          </a:p>
          <a:p>
            <a:r>
              <a:rPr lang="ru-RU" sz="2400">
                <a:solidFill>
                  <a:srgbClr val="11069A"/>
                </a:solidFill>
              </a:rPr>
              <a:t>на 2011 – 2015 гг.</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7813"/>
            <a:ext cx="8543925" cy="1139825"/>
          </a:xfrm>
        </p:spPr>
        <p:txBody>
          <a:bodyPr/>
          <a:lstStyle/>
          <a:p>
            <a:pPr algn="ctr">
              <a:defRPr/>
            </a:pPr>
            <a:r>
              <a:rPr lang="ru-RU" sz="2800" b="1" dirty="0" smtClean="0">
                <a:solidFill>
                  <a:srgbClr val="11069A"/>
                </a:solidFill>
                <a:latin typeface="+mn-lt"/>
              </a:rPr>
              <a:t>Национальная электронная библиотека (НЭБ) Беларуси</a:t>
            </a:r>
            <a:endParaRPr lang="ru-RU" sz="2800" b="1" dirty="0">
              <a:solidFill>
                <a:srgbClr val="11069A"/>
              </a:solidFill>
              <a:latin typeface="+mn-lt"/>
            </a:endParaRPr>
          </a:p>
        </p:txBody>
      </p:sp>
      <p:sp>
        <p:nvSpPr>
          <p:cNvPr id="3" name="Номер слайда 2"/>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08AFD495-0D31-41AF-B0FB-49BF75848785}" type="slidenum">
              <a:rPr lang="ru-RU" altLang="en-US" sz="1200">
                <a:latin typeface="+mj-lt"/>
              </a:rPr>
              <a:pPr algn="r">
                <a:defRPr/>
              </a:pPr>
              <a:t>29</a:t>
            </a:fld>
            <a:endParaRPr lang="ru-RU" altLang="en-US" sz="1200">
              <a:latin typeface="+mj-lt"/>
            </a:endParaRPr>
          </a:p>
        </p:txBody>
      </p:sp>
      <p:sp>
        <p:nvSpPr>
          <p:cNvPr id="333828" name="TextBox 4"/>
          <p:cNvSpPr txBox="1">
            <a:spLocks noChangeArrowheads="1"/>
          </p:cNvSpPr>
          <p:nvPr/>
        </p:nvSpPr>
        <p:spPr bwMode="auto">
          <a:xfrm>
            <a:off x="142875" y="1582738"/>
            <a:ext cx="8858250" cy="3986212"/>
          </a:xfrm>
          <a:prstGeom prst="rect">
            <a:avLst/>
          </a:prstGeom>
          <a:noFill/>
          <a:ln w="9525">
            <a:noFill/>
            <a:miter lim="800000"/>
            <a:headEnd/>
            <a:tailEnd/>
          </a:ln>
        </p:spPr>
        <p:txBody>
          <a:bodyPr>
            <a:spAutoFit/>
          </a:bodyPr>
          <a:lstStyle/>
          <a:p>
            <a:pPr indent="444500"/>
            <a:r>
              <a:rPr lang="ru-RU" sz="2300">
                <a:solidFill>
                  <a:srgbClr val="11069A"/>
                </a:solidFill>
              </a:rPr>
              <a:t>Согласно Концепции «</a:t>
            </a:r>
            <a:r>
              <a:rPr lang="ru-RU" sz="2300" i="1">
                <a:solidFill>
                  <a:srgbClr val="11069A"/>
                </a:solidFill>
              </a:rPr>
              <a:t>создание НЭБ позволит объединить усилия субъектов информационной инфраструктуры республики, заинтересованных в создании и распространении электронных информационных ресурсов</a:t>
            </a:r>
            <a:r>
              <a:rPr lang="ru-RU" sz="2300">
                <a:solidFill>
                  <a:srgbClr val="11069A"/>
                </a:solidFill>
              </a:rPr>
              <a:t>» и в результате реализации Концепции получить «</a:t>
            </a:r>
            <a:r>
              <a:rPr lang="ru-RU" sz="2300" i="1">
                <a:solidFill>
                  <a:srgbClr val="11069A"/>
                </a:solidFill>
              </a:rPr>
              <a:t>созданную на основе единых организационных, нормативно-правовых, технологических и контентных подходах </a:t>
            </a:r>
            <a:r>
              <a:rPr lang="ru-RU" sz="2300" b="1" i="1">
                <a:solidFill>
                  <a:srgbClr val="11069A"/>
                </a:solidFill>
              </a:rPr>
              <a:t>современную программную платформу</a:t>
            </a:r>
            <a:r>
              <a:rPr lang="ru-RU" sz="2300" i="1">
                <a:solidFill>
                  <a:srgbClr val="11069A"/>
                </a:solidFill>
              </a:rPr>
              <a:t> и сформированный на ее базе </a:t>
            </a:r>
            <a:r>
              <a:rPr lang="ru-RU" sz="2300" b="1" i="1">
                <a:solidFill>
                  <a:srgbClr val="11069A"/>
                </a:solidFill>
              </a:rPr>
              <a:t>национальный электронный фонд </a:t>
            </a:r>
            <a:r>
              <a:rPr lang="ru-RU" sz="2300" i="1">
                <a:solidFill>
                  <a:srgbClr val="11069A"/>
                </a:solidFill>
              </a:rPr>
              <a:t>(</a:t>
            </a:r>
            <a:r>
              <a:rPr lang="ru-RU" sz="2300" b="1" i="1">
                <a:solidFill>
                  <a:srgbClr val="11069A"/>
                </a:solidFill>
              </a:rPr>
              <a:t>контент</a:t>
            </a:r>
            <a:r>
              <a:rPr lang="ru-RU" sz="2300" i="1">
                <a:solidFill>
                  <a:srgbClr val="11069A"/>
                </a:solidFill>
              </a:rPr>
              <a:t>) как важнейшую составляющую национального достояния республики</a:t>
            </a:r>
            <a:r>
              <a:rPr lang="ru-RU" sz="2300">
                <a:solidFill>
                  <a:srgbClr val="11069A"/>
                </a:solidFill>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015" name="Rectangle 31"/>
          <p:cNvSpPr>
            <a:spLocks noGrp="1" noChangeArrowheads="1"/>
          </p:cNvSpPr>
          <p:nvPr>
            <p:ph type="title"/>
          </p:nvPr>
        </p:nvSpPr>
        <p:spPr>
          <a:xfrm>
            <a:off x="457200" y="188913"/>
            <a:ext cx="8229600" cy="576262"/>
          </a:xfrm>
        </p:spPr>
        <p:txBody>
          <a:bodyPr/>
          <a:lstStyle/>
          <a:p>
            <a:r>
              <a:rPr lang="ru-RU" sz="3600" smtClean="0">
                <a:solidFill>
                  <a:srgbClr val="11069A"/>
                </a:solidFill>
                <a:latin typeface="Arial" charset="0"/>
              </a:rPr>
              <a:t>Некоторые основные данные по сети</a:t>
            </a:r>
          </a:p>
        </p:txBody>
      </p:sp>
      <p:graphicFrame>
        <p:nvGraphicFramePr>
          <p:cNvPr id="298113" name="Group 129"/>
          <p:cNvGraphicFramePr>
            <a:graphicFrameLocks noGrp="1"/>
          </p:cNvGraphicFramePr>
          <p:nvPr>
            <p:ph idx="1"/>
          </p:nvPr>
        </p:nvGraphicFramePr>
        <p:xfrm>
          <a:off x="457200" y="981075"/>
          <a:ext cx="8229600" cy="5220337"/>
        </p:xfrm>
        <a:graphic>
          <a:graphicData uri="http://schemas.openxmlformats.org/drawingml/2006/table">
            <a:tbl>
              <a:tblPr/>
              <a:tblGrid>
                <a:gridCol w="6202363"/>
                <a:gridCol w="2027237"/>
              </a:tblGrid>
              <a:tr h="78263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Совокупный объем фонда печатных документов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Narrow" pitchFamily="34" charset="0"/>
                        </a:rPr>
                        <a:t>28 925 857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Общее количество БД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963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Количество ПК для пользователей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1 391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Количество посещений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14 136 757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Количество выдач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28 350 385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Количество скачанных документов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461 560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Количество обращений к сайту б-ки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1 323 088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Количество пользователей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477 823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из них студентов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1" i="0" u="none" strike="noStrike" cap="none" normalizeH="0" baseline="0" smtClean="0">
                          <a:ln>
                            <a:noFill/>
                          </a:ln>
                          <a:solidFill>
                            <a:srgbClr val="11069A"/>
                          </a:solidFill>
                          <a:effectLst/>
                          <a:latin typeface="Arial" charset="0"/>
                        </a:rPr>
                        <a:t>410 165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rgbClr val="11069A"/>
                          </a:solidFill>
                          <a:effectLst/>
                          <a:latin typeface="Arial" charset="0"/>
                        </a:rPr>
                        <a:t>Общее число сотрудников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1" i="0" u="none" strike="noStrike" cap="none" normalizeH="0" baseline="0" smtClean="0">
                          <a:ln>
                            <a:noFill/>
                          </a:ln>
                          <a:solidFill>
                            <a:srgbClr val="11069A"/>
                          </a:solidFill>
                          <a:effectLst/>
                          <a:latin typeface="Arial" charset="0"/>
                        </a:rPr>
                        <a:t>1 662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06375"/>
            <a:ext cx="8543925" cy="1008063"/>
          </a:xfrm>
        </p:spPr>
        <p:txBody>
          <a:bodyPr/>
          <a:lstStyle/>
          <a:p>
            <a:pPr algn="ctr">
              <a:defRPr/>
            </a:pPr>
            <a:r>
              <a:rPr lang="ru-RU" sz="2800" b="1" dirty="0" smtClean="0">
                <a:solidFill>
                  <a:srgbClr val="11069A"/>
                </a:solidFill>
                <a:latin typeface="+mn-lt"/>
              </a:rPr>
              <a:t>Электронное обучение и развитие человеческого капитала</a:t>
            </a:r>
            <a:endParaRPr lang="ru-RU" sz="2800" b="1" dirty="0">
              <a:solidFill>
                <a:srgbClr val="11069A"/>
              </a:solidFill>
              <a:latin typeface="+mn-lt"/>
            </a:endParaRPr>
          </a:p>
        </p:txBody>
      </p:sp>
      <p:sp>
        <p:nvSpPr>
          <p:cNvPr id="3" name="Номер слайда 2"/>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2F6A05A2-E485-4D8A-8D0C-7E64C888667F}" type="slidenum">
              <a:rPr lang="ru-RU" altLang="en-US" sz="1200">
                <a:latin typeface="+mj-lt"/>
              </a:rPr>
              <a:pPr algn="r">
                <a:defRPr/>
              </a:pPr>
              <a:t>30</a:t>
            </a:fld>
            <a:endParaRPr lang="ru-RU" altLang="en-US" sz="1200">
              <a:latin typeface="+mj-lt"/>
            </a:endParaRPr>
          </a:p>
        </p:txBody>
      </p:sp>
      <p:sp>
        <p:nvSpPr>
          <p:cNvPr id="334852" name="TextBox 4"/>
          <p:cNvSpPr txBox="1">
            <a:spLocks noChangeArrowheads="1"/>
          </p:cNvSpPr>
          <p:nvPr/>
        </p:nvSpPr>
        <p:spPr bwMode="auto">
          <a:xfrm>
            <a:off x="142875" y="1214438"/>
            <a:ext cx="9001125" cy="5048250"/>
          </a:xfrm>
          <a:prstGeom prst="rect">
            <a:avLst/>
          </a:prstGeom>
          <a:noFill/>
          <a:ln w="9525">
            <a:noFill/>
            <a:miter lim="800000"/>
            <a:headEnd/>
            <a:tailEnd/>
          </a:ln>
        </p:spPr>
        <p:txBody>
          <a:bodyPr>
            <a:spAutoFit/>
          </a:bodyPr>
          <a:lstStyle/>
          <a:p>
            <a:pPr indent="444500"/>
            <a:r>
              <a:rPr lang="ru-RU" sz="2300">
                <a:solidFill>
                  <a:srgbClr val="11069A"/>
                </a:solidFill>
              </a:rPr>
              <a:t>Еще одна подпрограмма Национальной программы ускоренного развития услуг в сфере информационно-коммуникационных технологий на 2011 – 2015 гг.</a:t>
            </a:r>
          </a:p>
          <a:p>
            <a:pPr indent="444500"/>
            <a:r>
              <a:rPr lang="ru-RU" sz="2300" i="1">
                <a:solidFill>
                  <a:srgbClr val="11069A"/>
                </a:solidFill>
              </a:rPr>
              <a:t>Развитие человеческого капитала рассматривается в качестве одного из решающих факторов построения информационного общества в Республике Беларусь. </a:t>
            </a:r>
          </a:p>
          <a:p>
            <a:pPr indent="444500"/>
            <a:r>
              <a:rPr lang="ru-RU" sz="2300">
                <a:solidFill>
                  <a:srgbClr val="11069A"/>
                </a:solidFill>
              </a:rPr>
              <a:t>В Стратегии развития информационного общества в Республике Беларусь на период до 2015 года поставлена задача «</a:t>
            </a:r>
            <a:r>
              <a:rPr lang="ru-RU" sz="2300" i="1">
                <a:solidFill>
                  <a:srgbClr val="11069A"/>
                </a:solidFill>
              </a:rPr>
              <a:t>завершить создание национальной информационной среды системы образования Республики Беларусь, с помощью которой будет осуществляться информационное взаимодействие всех субъектов системы образования и формирование национальной системы электронных образовательных ресурсов</a:t>
            </a:r>
            <a:r>
              <a:rPr lang="ru-RU" sz="2300">
                <a:solidFill>
                  <a:srgbClr val="11069A"/>
                </a:solidFill>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idx="4294967295"/>
          </p:nvPr>
        </p:nvSpPr>
        <p:spPr>
          <a:xfrm>
            <a:off x="468313" y="288925"/>
            <a:ext cx="8675687" cy="547688"/>
          </a:xfrm>
        </p:spPr>
        <p:txBody>
          <a:bodyPr/>
          <a:lstStyle/>
          <a:p>
            <a:pPr algn="ctr" eaLnBrk="1" hangingPunct="1">
              <a:lnSpc>
                <a:spcPct val="80000"/>
              </a:lnSpc>
            </a:pPr>
            <a:r>
              <a:rPr lang="ru-RU" sz="3600" b="1" smtClean="0">
                <a:solidFill>
                  <a:srgbClr val="11069A"/>
                </a:solidFill>
                <a:latin typeface="Arial" charset="0"/>
              </a:rPr>
              <a:t>Цели ЮНЕСКО</a:t>
            </a:r>
          </a:p>
        </p:txBody>
      </p:sp>
      <p:sp>
        <p:nvSpPr>
          <p:cNvPr id="335875" name="Rectangle 3"/>
          <p:cNvSpPr>
            <a:spLocks noGrp="1" noChangeArrowheads="1"/>
          </p:cNvSpPr>
          <p:nvPr>
            <p:ph type="body" idx="4294967295"/>
          </p:nvPr>
        </p:nvSpPr>
        <p:spPr>
          <a:xfrm>
            <a:off x="395288" y="1196975"/>
            <a:ext cx="8569325" cy="4895850"/>
          </a:xfrm>
        </p:spPr>
        <p:txBody>
          <a:bodyPr/>
          <a:lstStyle/>
          <a:p>
            <a:r>
              <a:rPr lang="ru-RU" sz="2600" smtClean="0">
                <a:solidFill>
                  <a:srgbClr val="11069A"/>
                </a:solidFill>
              </a:rPr>
              <a:t>Обеспечение </a:t>
            </a:r>
            <a:r>
              <a:rPr lang="ru-RU" sz="2600" i="1" smtClean="0">
                <a:solidFill>
                  <a:srgbClr val="11069A"/>
                </a:solidFill>
              </a:rPr>
              <a:t>качественного образования </a:t>
            </a:r>
            <a:r>
              <a:rPr lang="ru-RU" sz="2600" smtClean="0">
                <a:solidFill>
                  <a:srgbClr val="11069A"/>
                </a:solidFill>
              </a:rPr>
              <a:t>для всех и обучения на протяжении всей жизни</a:t>
            </a:r>
          </a:p>
          <a:p>
            <a:r>
              <a:rPr lang="ru-RU" sz="2600" smtClean="0">
                <a:solidFill>
                  <a:srgbClr val="11069A"/>
                </a:solidFill>
              </a:rPr>
              <a:t>Мобилизация научных знаний и политики в интересах </a:t>
            </a:r>
            <a:r>
              <a:rPr lang="ru-RU" sz="2600" i="1" smtClean="0">
                <a:solidFill>
                  <a:srgbClr val="11069A"/>
                </a:solidFill>
              </a:rPr>
              <a:t>устойчивого развития</a:t>
            </a:r>
            <a:r>
              <a:rPr lang="ru-RU" sz="2600" smtClean="0">
                <a:solidFill>
                  <a:srgbClr val="11069A"/>
                </a:solidFill>
              </a:rPr>
              <a:t> </a:t>
            </a:r>
          </a:p>
          <a:p>
            <a:r>
              <a:rPr lang="ru-RU" sz="2600" smtClean="0">
                <a:solidFill>
                  <a:srgbClr val="11069A"/>
                </a:solidFill>
              </a:rPr>
              <a:t>Решение возникающих социальных и этических задач и проблем</a:t>
            </a:r>
          </a:p>
          <a:p>
            <a:r>
              <a:rPr lang="ru-RU" sz="2600" smtClean="0">
                <a:solidFill>
                  <a:srgbClr val="11069A"/>
                </a:solidFill>
              </a:rPr>
              <a:t>Поощрение культурного разнообразия, межкультурного диалога и культуры мира </a:t>
            </a:r>
          </a:p>
          <a:p>
            <a:r>
              <a:rPr lang="ru-RU" sz="2600" i="1" smtClean="0">
                <a:solidFill>
                  <a:srgbClr val="11069A"/>
                </a:solidFill>
              </a:rPr>
              <a:t>Построение инклюзивных обществ знаний с помощью информации и коммуникации</a:t>
            </a:r>
            <a:r>
              <a:rPr lang="ru-RU" sz="2600" smtClean="0">
                <a:solidFill>
                  <a:srgbClr val="11069A"/>
                </a:solidFill>
              </a:rPr>
              <a:t> </a:t>
            </a:r>
          </a:p>
        </p:txBody>
      </p:sp>
      <p:pic>
        <p:nvPicPr>
          <p:cNvPr id="335876"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57F75813-0AD5-4F2A-9E32-6B3E9611152E}" type="slidenum">
              <a:rPr lang="ru-RU" altLang="en-US" sz="1200">
                <a:latin typeface="+mj-lt"/>
              </a:rPr>
              <a:pPr algn="r">
                <a:defRPr/>
              </a:pPr>
              <a:t>32</a:t>
            </a:fld>
            <a:endParaRPr lang="ru-RU" altLang="en-US" sz="1200">
              <a:latin typeface="+mj-lt"/>
            </a:endParaRPr>
          </a:p>
        </p:txBody>
      </p:sp>
      <p:pic>
        <p:nvPicPr>
          <p:cNvPr id="337923"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5" name="Прямоугольная выноска 4"/>
          <p:cNvSpPr/>
          <p:nvPr/>
        </p:nvSpPr>
        <p:spPr>
          <a:xfrm>
            <a:off x="4929188" y="428625"/>
            <a:ext cx="4429125" cy="4786313"/>
          </a:xfrm>
          <a:prstGeom prst="wedgeRectCallout">
            <a:avLst>
              <a:gd name="adj1" fmla="val 32177"/>
              <a:gd name="adj2" fmla="val 5976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dirty="0">
                <a:solidFill>
                  <a:srgbClr val="11069A"/>
                </a:solidFill>
              </a:rPr>
              <a:t>Основное назначение</a:t>
            </a:r>
            <a:r>
              <a:rPr lang="en-US" sz="2200" dirty="0">
                <a:solidFill>
                  <a:srgbClr val="11069A"/>
                </a:solidFill>
              </a:rPr>
              <a:t> </a:t>
            </a:r>
            <a:r>
              <a:rPr lang="en-US" sz="2200" b="1" dirty="0">
                <a:solidFill>
                  <a:srgbClr val="11069A"/>
                </a:solidFill>
              </a:rPr>
              <a:t>Ranking Web of Repositories</a:t>
            </a:r>
            <a:r>
              <a:rPr lang="en-US" sz="2200" dirty="0">
                <a:solidFill>
                  <a:srgbClr val="11069A"/>
                </a:solidFill>
              </a:rPr>
              <a:t> </a:t>
            </a:r>
            <a:r>
              <a:rPr lang="ru-RU" sz="2200" dirty="0">
                <a:solidFill>
                  <a:srgbClr val="11069A"/>
                </a:solidFill>
              </a:rPr>
              <a:t>в действительности не их ранжирование, а продвижение Инициатив Открытого Доступа и глобального доступа к знаниям в сфере образования. Следуя этой цели, мы продвигаем лучшие практики, особенно тех организаций, которые стремятся улучшить видимость и использование </a:t>
            </a:r>
            <a:r>
              <a:rPr lang="ru-RU" sz="2200" dirty="0" err="1">
                <a:solidFill>
                  <a:srgbClr val="11069A"/>
                </a:solidFill>
              </a:rPr>
              <a:t>контента</a:t>
            </a:r>
            <a:r>
              <a:rPr lang="ru-RU" sz="2200" dirty="0">
                <a:solidFill>
                  <a:srgbClr val="11069A"/>
                </a:solidFill>
              </a:rPr>
              <a:t> в открытом доступе</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C7D90282-3FEC-4CC2-A7E4-3486837D26B2}" type="slidenum">
              <a:rPr lang="ru-RU" altLang="en-US" sz="1200">
                <a:latin typeface="+mj-lt"/>
              </a:rPr>
              <a:pPr algn="r">
                <a:defRPr/>
              </a:pPr>
              <a:t>33</a:t>
            </a:fld>
            <a:endParaRPr lang="ru-RU" altLang="en-US" sz="1200">
              <a:latin typeface="+mj-lt"/>
            </a:endParaRPr>
          </a:p>
        </p:txBody>
      </p:sp>
      <p:pic>
        <p:nvPicPr>
          <p:cNvPr id="338947" name="Picture 5"/>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2FD352CD-23C6-447C-B63E-6B4F4065BA44}" type="slidenum">
              <a:rPr lang="ru-RU" altLang="en-US" sz="1200">
                <a:latin typeface="+mj-lt"/>
              </a:rPr>
              <a:pPr algn="r">
                <a:defRPr/>
              </a:pPr>
              <a:t>34</a:t>
            </a:fld>
            <a:endParaRPr lang="ru-RU" altLang="en-US" sz="1200">
              <a:latin typeface="+mj-lt"/>
            </a:endParaRPr>
          </a:p>
        </p:txBody>
      </p:sp>
      <p:pic>
        <p:nvPicPr>
          <p:cNvPr id="339971" name="Picture 5"/>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idx="4294967295"/>
          </p:nvPr>
        </p:nvSpPr>
        <p:spPr>
          <a:xfrm>
            <a:off x="1042988" y="188913"/>
            <a:ext cx="6778625" cy="703262"/>
          </a:xfrm>
        </p:spPr>
        <p:txBody>
          <a:bodyPr/>
          <a:lstStyle/>
          <a:p>
            <a:pPr algn="ctr"/>
            <a:r>
              <a:rPr lang="ru-RU" sz="4000" b="1" smtClean="0">
                <a:solidFill>
                  <a:srgbClr val="11069A"/>
                </a:solidFill>
                <a:latin typeface="Arial" charset="0"/>
              </a:rPr>
              <a:t>Зачем нужен ИР</a:t>
            </a:r>
            <a:endParaRPr lang="en-US" sz="4000" b="1" smtClean="0">
              <a:solidFill>
                <a:srgbClr val="11069A"/>
              </a:solidFill>
            </a:endParaRPr>
          </a:p>
        </p:txBody>
      </p:sp>
      <p:sp>
        <p:nvSpPr>
          <p:cNvPr id="340995" name="Rectangle 3"/>
          <p:cNvSpPr>
            <a:spLocks noGrp="1" noChangeArrowheads="1"/>
          </p:cNvSpPr>
          <p:nvPr>
            <p:ph type="body" idx="4294967295"/>
          </p:nvPr>
        </p:nvSpPr>
        <p:spPr>
          <a:xfrm>
            <a:off x="457200" y="1000125"/>
            <a:ext cx="8686800" cy="5472113"/>
          </a:xfrm>
        </p:spPr>
        <p:txBody>
          <a:bodyPr/>
          <a:lstStyle/>
          <a:p>
            <a:pPr>
              <a:lnSpc>
                <a:spcPct val="80000"/>
              </a:lnSpc>
              <a:buFont typeface="Wingdings" pitchFamily="2" charset="2"/>
              <a:buNone/>
            </a:pPr>
            <a:r>
              <a:rPr lang="ru-RU" sz="2000" smtClean="0">
                <a:solidFill>
                  <a:srgbClr val="11069A"/>
                </a:solidFill>
              </a:rPr>
              <a:t>Использование и развитие репозитария выгодно для:</a:t>
            </a:r>
            <a:endParaRPr lang="ru-RU" sz="2000" smtClean="0">
              <a:solidFill>
                <a:srgbClr val="11069A"/>
              </a:solidFill>
              <a:hlinkClick r:id="rId2" tooltip="Учёный"/>
            </a:endParaRPr>
          </a:p>
          <a:p>
            <a:pPr>
              <a:lnSpc>
                <a:spcPct val="80000"/>
              </a:lnSpc>
            </a:pPr>
            <a:r>
              <a:rPr lang="ru-RU" sz="2000" b="1" smtClean="0">
                <a:solidFill>
                  <a:srgbClr val="11069A"/>
                </a:solidFill>
              </a:rPr>
              <a:t>Для каждого ученого:</a:t>
            </a:r>
          </a:p>
          <a:p>
            <a:pPr lvl="1">
              <a:lnSpc>
                <a:spcPct val="80000"/>
              </a:lnSpc>
            </a:pPr>
            <a:r>
              <a:rPr lang="ru-RU" sz="2000" smtClean="0">
                <a:solidFill>
                  <a:srgbClr val="11069A"/>
                </a:solidFill>
              </a:rPr>
              <a:t>Повышение индекса цитирования его работ;</a:t>
            </a:r>
          </a:p>
          <a:p>
            <a:pPr lvl="1">
              <a:lnSpc>
                <a:spcPct val="80000"/>
              </a:lnSpc>
            </a:pPr>
            <a:r>
              <a:rPr lang="ru-RU" sz="2000" smtClean="0">
                <a:solidFill>
                  <a:srgbClr val="11069A"/>
                </a:solidFill>
              </a:rPr>
              <a:t>Постоянное и длительное их хранение;</a:t>
            </a:r>
          </a:p>
          <a:p>
            <a:pPr lvl="1">
              <a:lnSpc>
                <a:spcPct val="80000"/>
              </a:lnSpc>
            </a:pPr>
            <a:r>
              <a:rPr lang="ru-RU" sz="2000" smtClean="0">
                <a:solidFill>
                  <a:srgbClr val="11069A"/>
                </a:solidFill>
              </a:rPr>
              <a:t>Сохранение его авторских прав.</a:t>
            </a:r>
          </a:p>
          <a:p>
            <a:pPr>
              <a:lnSpc>
                <a:spcPct val="80000"/>
              </a:lnSpc>
            </a:pPr>
            <a:r>
              <a:rPr lang="ru-RU" sz="2000" b="1" smtClean="0">
                <a:solidFill>
                  <a:srgbClr val="11069A"/>
                </a:solidFill>
              </a:rPr>
              <a:t>Для научного подразделения:</a:t>
            </a:r>
          </a:p>
          <a:p>
            <a:pPr lvl="1">
              <a:lnSpc>
                <a:spcPct val="80000"/>
              </a:lnSpc>
            </a:pPr>
            <a:r>
              <a:rPr lang="ru-RU" sz="2000" smtClean="0">
                <a:solidFill>
                  <a:srgbClr val="11069A"/>
                </a:solidFill>
              </a:rPr>
              <a:t>Механизм распространения результатов исследований;</a:t>
            </a:r>
          </a:p>
          <a:p>
            <a:pPr lvl="1">
              <a:lnSpc>
                <a:spcPct val="80000"/>
              </a:lnSpc>
            </a:pPr>
            <a:r>
              <a:rPr lang="ru-RU" sz="2000" smtClean="0">
                <a:solidFill>
                  <a:srgbClr val="11069A"/>
                </a:solidFill>
              </a:rPr>
              <a:t>Рост уровня цитируемости сотрудников;</a:t>
            </a:r>
          </a:p>
          <a:p>
            <a:pPr lvl="1">
              <a:lnSpc>
                <a:spcPct val="80000"/>
              </a:lnSpc>
            </a:pPr>
            <a:r>
              <a:rPr lang="ru-RU" sz="2000" smtClean="0">
                <a:solidFill>
                  <a:srgbClr val="11069A"/>
                </a:solidFill>
              </a:rPr>
              <a:t>Длительный (надежный) и постоянный доступ;</a:t>
            </a:r>
          </a:p>
          <a:p>
            <a:pPr lvl="1">
              <a:lnSpc>
                <a:spcPct val="80000"/>
              </a:lnSpc>
            </a:pPr>
            <a:r>
              <a:rPr lang="ru-RU" sz="2000" smtClean="0">
                <a:solidFill>
                  <a:srgbClr val="11069A"/>
                </a:solidFill>
              </a:rPr>
              <a:t>Сохранность интеллектуального потенциала.</a:t>
            </a:r>
          </a:p>
          <a:p>
            <a:pPr lvl="1">
              <a:lnSpc>
                <a:spcPct val="80000"/>
              </a:lnSpc>
            </a:pPr>
            <a:r>
              <a:rPr lang="ru-RU" sz="2000" b="1" smtClean="0">
                <a:solidFill>
                  <a:srgbClr val="11069A"/>
                </a:solidFill>
              </a:rPr>
              <a:t>Для университета:</a:t>
            </a:r>
          </a:p>
          <a:p>
            <a:pPr lvl="2">
              <a:lnSpc>
                <a:spcPct val="80000"/>
              </a:lnSpc>
            </a:pPr>
            <a:r>
              <a:rPr lang="ru-RU" sz="2000" smtClean="0">
                <a:solidFill>
                  <a:srgbClr val="11069A"/>
                </a:solidFill>
              </a:rPr>
              <a:t>Поддержка научной деятельности;</a:t>
            </a:r>
          </a:p>
          <a:p>
            <a:pPr lvl="2">
              <a:lnSpc>
                <a:spcPct val="80000"/>
              </a:lnSpc>
            </a:pPr>
            <a:r>
              <a:rPr lang="ru-RU" sz="2000" smtClean="0">
                <a:solidFill>
                  <a:srgbClr val="11069A"/>
                </a:solidFill>
              </a:rPr>
              <a:t>Повышение качества научной коммуникации;</a:t>
            </a:r>
          </a:p>
          <a:p>
            <a:pPr lvl="2">
              <a:lnSpc>
                <a:spcPct val="80000"/>
              </a:lnSpc>
            </a:pPr>
            <a:r>
              <a:rPr lang="ru-RU" sz="2000" smtClean="0">
                <a:solidFill>
                  <a:srgbClr val="11069A"/>
                </a:solidFill>
              </a:rPr>
              <a:t>Повышает видимость научной деятельности и рейтинг;</a:t>
            </a:r>
          </a:p>
          <a:p>
            <a:pPr lvl="2">
              <a:lnSpc>
                <a:spcPct val="80000"/>
              </a:lnSpc>
            </a:pPr>
            <a:r>
              <a:rPr lang="ru-RU" sz="2000" smtClean="0">
                <a:solidFill>
                  <a:srgbClr val="11069A"/>
                </a:solidFill>
              </a:rPr>
              <a:t>Свободный и унифицированный доступ к исследованиям.</a:t>
            </a:r>
          </a:p>
          <a:p>
            <a:pPr lvl="1">
              <a:lnSpc>
                <a:spcPct val="80000"/>
              </a:lnSpc>
            </a:pPr>
            <a:r>
              <a:rPr lang="ru-RU" sz="2000" b="1" smtClean="0">
                <a:solidFill>
                  <a:srgbClr val="11069A"/>
                </a:solidFill>
              </a:rPr>
              <a:t>Для страны:</a:t>
            </a:r>
          </a:p>
          <a:p>
            <a:pPr lvl="2">
              <a:lnSpc>
                <a:spcPct val="80000"/>
              </a:lnSpc>
            </a:pPr>
            <a:r>
              <a:rPr lang="ru-RU" sz="2000" smtClean="0">
                <a:solidFill>
                  <a:srgbClr val="11069A"/>
                </a:solidFill>
              </a:rPr>
              <a:t>Повышение ее статуса и популяризация ее имиджа</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A53A65A3-885A-4409-90F8-9C4C318C9532}" type="slidenum">
              <a:rPr lang="ru-RU" altLang="en-US" sz="1200">
                <a:latin typeface="+mj-lt"/>
              </a:rPr>
              <a:pPr algn="r">
                <a:defRPr/>
              </a:pPr>
              <a:t>36</a:t>
            </a:fld>
            <a:endParaRPr lang="ru-RU" altLang="en-US" sz="1200">
              <a:latin typeface="+mj-lt"/>
            </a:endParaRPr>
          </a:p>
        </p:txBody>
      </p:sp>
      <p:sp>
        <p:nvSpPr>
          <p:cNvPr id="343043" name="Rectangle 2"/>
          <p:cNvSpPr>
            <a:spLocks noGrp="1" noChangeArrowheads="1"/>
          </p:cNvSpPr>
          <p:nvPr>
            <p:ph type="title" idx="4294967295"/>
          </p:nvPr>
        </p:nvSpPr>
        <p:spPr>
          <a:xfrm>
            <a:off x="358775" y="260350"/>
            <a:ext cx="8424863" cy="1008063"/>
          </a:xfrm>
        </p:spPr>
        <p:txBody>
          <a:bodyPr/>
          <a:lstStyle/>
          <a:p>
            <a:pPr algn="ctr" eaLnBrk="1" hangingPunct="1"/>
            <a:r>
              <a:rPr lang="ru-RU" sz="4600" b="1" smtClean="0">
                <a:solidFill>
                  <a:srgbClr val="11069A"/>
                </a:solidFill>
              </a:rPr>
              <a:t>Электронная библиотека</a:t>
            </a:r>
            <a:endParaRPr lang="ru-RU" sz="4600" smtClean="0"/>
          </a:p>
        </p:txBody>
      </p:sp>
      <p:sp>
        <p:nvSpPr>
          <p:cNvPr id="343044" name="Rectangle 3"/>
          <p:cNvSpPr>
            <a:spLocks noGrp="1" noChangeArrowheads="1"/>
          </p:cNvSpPr>
          <p:nvPr>
            <p:ph type="body" idx="4294967295"/>
          </p:nvPr>
        </p:nvSpPr>
        <p:spPr>
          <a:xfrm>
            <a:off x="179388" y="1052513"/>
            <a:ext cx="8837612" cy="5040312"/>
          </a:xfrm>
        </p:spPr>
        <p:txBody>
          <a:bodyPr/>
          <a:lstStyle/>
          <a:p>
            <a:pPr marL="571500" indent="-571500" eaLnBrk="1" hangingPunct="1">
              <a:buFont typeface="Wingdings" pitchFamily="2" charset="2"/>
              <a:buNone/>
            </a:pPr>
            <a:r>
              <a:rPr lang="ru-RU" sz="2600" b="1" i="1" smtClean="0">
                <a:solidFill>
                  <a:srgbClr val="11069A"/>
                </a:solidFill>
              </a:rPr>
              <a:t>Электронная библиотека</a:t>
            </a:r>
            <a:r>
              <a:rPr lang="ru-RU" sz="2600" smtClean="0"/>
              <a:t> </a:t>
            </a:r>
            <a:r>
              <a:rPr lang="ru-RU" sz="2600" smtClean="0">
                <a:solidFill>
                  <a:srgbClr val="11069A"/>
                </a:solidFill>
              </a:rPr>
              <a:t>– </a:t>
            </a:r>
            <a:r>
              <a:rPr lang="ru-RU" sz="2400" smtClean="0">
                <a:solidFill>
                  <a:srgbClr val="11069A"/>
                </a:solidFill>
              </a:rPr>
              <a:t>это объединение </a:t>
            </a:r>
            <a:r>
              <a:rPr lang="ru-RU" sz="2400" i="1" smtClean="0">
                <a:solidFill>
                  <a:srgbClr val="11069A"/>
                </a:solidFill>
              </a:rPr>
              <a:t>технического</a:t>
            </a:r>
            <a:r>
              <a:rPr lang="ru-RU" sz="2400" smtClean="0">
                <a:solidFill>
                  <a:srgbClr val="11069A"/>
                </a:solidFill>
              </a:rPr>
              <a:t>, </a:t>
            </a:r>
            <a:r>
              <a:rPr lang="ru-RU" sz="2400" i="1" smtClean="0">
                <a:solidFill>
                  <a:srgbClr val="11069A"/>
                </a:solidFill>
              </a:rPr>
              <a:t>программного </a:t>
            </a:r>
            <a:r>
              <a:rPr lang="ru-RU" sz="2400" smtClean="0">
                <a:solidFill>
                  <a:srgbClr val="11069A"/>
                </a:solidFill>
              </a:rPr>
              <a:t>и </a:t>
            </a:r>
            <a:r>
              <a:rPr lang="ru-RU" sz="2400" i="1" smtClean="0">
                <a:solidFill>
                  <a:srgbClr val="11069A"/>
                </a:solidFill>
              </a:rPr>
              <a:t>информационного</a:t>
            </a:r>
            <a:r>
              <a:rPr lang="ru-RU" sz="2400" smtClean="0">
                <a:solidFill>
                  <a:srgbClr val="11069A"/>
                </a:solidFill>
              </a:rPr>
              <a:t> видов обеспечения обработки, хранения и передачи информации в электронном виде с целью тиражирования, эмуляции и расширения спектра услуг, предоставляемых обычными библиотеками на основе сбора, каталогизации, нахождения и распространения информации на различных материальных носителях.</a:t>
            </a:r>
          </a:p>
          <a:p>
            <a:pPr marL="571500" indent="-571500" eaLnBrk="1" hangingPunct="1">
              <a:buFont typeface="Wingdings" pitchFamily="2" charset="2"/>
              <a:buNone/>
            </a:pPr>
            <a:r>
              <a:rPr lang="ru-RU" sz="2200" i="1" smtClean="0">
                <a:solidFill>
                  <a:srgbClr val="11069A"/>
                </a:solidFill>
              </a:rPr>
              <a:t>Полноценная электронная библиотека должна предоставлять все основные услуги традиционной библиотеки, а также услуги, основанные на использовании хорошо известных преимуществ электронного хранения, поиска и передачи информации.</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D57207CE-FEC7-4489-B8B2-4910C2E2586B}" type="slidenum">
              <a:rPr lang="ru-RU" altLang="en-US" sz="1200">
                <a:latin typeface="+mj-lt"/>
              </a:rPr>
              <a:pPr algn="r">
                <a:defRPr/>
              </a:pPr>
              <a:t>37</a:t>
            </a:fld>
            <a:endParaRPr lang="ru-RU" altLang="en-US" sz="1200">
              <a:latin typeface="+mj-lt"/>
            </a:endParaRPr>
          </a:p>
        </p:txBody>
      </p:sp>
      <p:sp>
        <p:nvSpPr>
          <p:cNvPr id="344067" name="Rectangle 2"/>
          <p:cNvSpPr>
            <a:spLocks noGrp="1" noChangeArrowheads="1"/>
          </p:cNvSpPr>
          <p:nvPr>
            <p:ph type="title" idx="4294967295"/>
          </p:nvPr>
        </p:nvSpPr>
        <p:spPr>
          <a:xfrm>
            <a:off x="457200" y="277813"/>
            <a:ext cx="8229600" cy="703262"/>
          </a:xfrm>
        </p:spPr>
        <p:txBody>
          <a:bodyPr/>
          <a:lstStyle/>
          <a:p>
            <a:pPr algn="ctr" eaLnBrk="1" hangingPunct="1"/>
            <a:r>
              <a:rPr lang="ru-RU" sz="3800" b="1" smtClean="0">
                <a:solidFill>
                  <a:srgbClr val="11069A"/>
                </a:solidFill>
                <a:latin typeface="Arial" charset="0"/>
              </a:rPr>
              <a:t>СЛУЖБЫ ЭБ</a:t>
            </a:r>
          </a:p>
        </p:txBody>
      </p:sp>
      <p:sp>
        <p:nvSpPr>
          <p:cNvPr id="344068" name="Rectangle 3"/>
          <p:cNvSpPr>
            <a:spLocks noGrp="1" noChangeArrowheads="1"/>
          </p:cNvSpPr>
          <p:nvPr>
            <p:ph type="body" idx="4294967295"/>
          </p:nvPr>
        </p:nvSpPr>
        <p:spPr>
          <a:xfrm>
            <a:off x="457200" y="1143000"/>
            <a:ext cx="8229600" cy="4929188"/>
          </a:xfrm>
        </p:spPr>
        <p:txBody>
          <a:bodyPr/>
          <a:lstStyle/>
          <a:p>
            <a:pPr eaLnBrk="1" hangingPunct="1"/>
            <a:r>
              <a:rPr lang="en-US" sz="2400" b="1" smtClean="0">
                <a:solidFill>
                  <a:srgbClr val="11069A"/>
                </a:solidFill>
              </a:rPr>
              <a:t>Web-</a:t>
            </a:r>
            <a:r>
              <a:rPr lang="ru-RU" sz="2400" b="1" smtClean="0">
                <a:solidFill>
                  <a:srgbClr val="11069A"/>
                </a:solidFill>
              </a:rPr>
              <a:t>сайт библиотеки</a:t>
            </a:r>
            <a:endParaRPr lang="en-US" sz="2400" b="1" smtClean="0">
              <a:solidFill>
                <a:srgbClr val="11069A"/>
              </a:solidFill>
            </a:endParaRPr>
          </a:p>
          <a:p>
            <a:pPr eaLnBrk="1" hangingPunct="1"/>
            <a:r>
              <a:rPr lang="ru-RU" sz="2400" b="1" smtClean="0">
                <a:solidFill>
                  <a:srgbClr val="11069A"/>
                </a:solidFill>
              </a:rPr>
              <a:t>Электронный каталог</a:t>
            </a:r>
          </a:p>
          <a:p>
            <a:pPr eaLnBrk="1" hangingPunct="1"/>
            <a:r>
              <a:rPr lang="ru-RU" sz="2400" b="1" smtClean="0">
                <a:solidFill>
                  <a:srgbClr val="11069A"/>
                </a:solidFill>
              </a:rPr>
              <a:t>Базы данных (внешние и собственной генерации)</a:t>
            </a:r>
          </a:p>
          <a:p>
            <a:pPr eaLnBrk="1" hangingPunct="1"/>
            <a:r>
              <a:rPr lang="ru-RU" sz="2400" b="1" smtClean="0">
                <a:solidFill>
                  <a:srgbClr val="11069A"/>
                </a:solidFill>
              </a:rPr>
              <a:t>Федеративный поиск (</a:t>
            </a:r>
            <a:r>
              <a:rPr lang="en-US" sz="2400" b="1" smtClean="0">
                <a:solidFill>
                  <a:srgbClr val="11069A"/>
                </a:solidFill>
              </a:rPr>
              <a:t>EBSCO Discovery Service, EBSCO A-to-Z</a:t>
            </a:r>
            <a:r>
              <a:rPr lang="ru-RU" sz="2400" b="1" smtClean="0">
                <a:solidFill>
                  <a:srgbClr val="11069A"/>
                </a:solidFill>
              </a:rPr>
              <a:t>)</a:t>
            </a:r>
            <a:endParaRPr lang="en-US" sz="2400" b="1" smtClean="0">
              <a:solidFill>
                <a:srgbClr val="11069A"/>
              </a:solidFill>
            </a:endParaRPr>
          </a:p>
          <a:p>
            <a:pPr eaLnBrk="1" hangingPunct="1"/>
            <a:r>
              <a:rPr lang="ru-RU" sz="2400" b="1" smtClean="0">
                <a:solidFill>
                  <a:srgbClr val="11069A"/>
                </a:solidFill>
              </a:rPr>
              <a:t>Доступ к лицензированным БД извне (</a:t>
            </a:r>
            <a:r>
              <a:rPr lang="en-US" sz="2400" b="1" smtClean="0">
                <a:solidFill>
                  <a:srgbClr val="11069A"/>
                </a:solidFill>
              </a:rPr>
              <a:t>OCLC EZproxy</a:t>
            </a:r>
            <a:r>
              <a:rPr lang="ru-RU" sz="2400" b="1" smtClean="0">
                <a:solidFill>
                  <a:srgbClr val="11069A"/>
                </a:solidFill>
              </a:rPr>
              <a:t>)</a:t>
            </a:r>
            <a:endParaRPr lang="en-US" sz="2400" b="1" smtClean="0">
              <a:solidFill>
                <a:srgbClr val="11069A"/>
              </a:solidFill>
            </a:endParaRPr>
          </a:p>
          <a:p>
            <a:pPr eaLnBrk="1" hangingPunct="1"/>
            <a:r>
              <a:rPr lang="ru-RU" sz="2400" b="1" smtClean="0">
                <a:solidFill>
                  <a:srgbClr val="11069A"/>
                </a:solidFill>
              </a:rPr>
              <a:t>Электронная доставка документов</a:t>
            </a:r>
          </a:p>
          <a:p>
            <a:pPr eaLnBrk="1" hangingPunct="1"/>
            <a:r>
              <a:rPr lang="ru-RU" sz="2400" b="1" smtClean="0">
                <a:solidFill>
                  <a:srgbClr val="11069A"/>
                </a:solidFill>
              </a:rPr>
              <a:t>Виртуальная справочная служба</a:t>
            </a:r>
          </a:p>
          <a:p>
            <a:pPr eaLnBrk="1" hangingPunct="1"/>
            <a:r>
              <a:rPr lang="ru-RU" sz="2400" b="1" smtClean="0">
                <a:solidFill>
                  <a:srgbClr val="11069A"/>
                </a:solidFill>
              </a:rPr>
              <a:t>Страницы и профили в социальных сетях</a:t>
            </a:r>
          </a:p>
          <a:p>
            <a:pPr eaLnBrk="1" hangingPunct="1"/>
            <a:r>
              <a:rPr lang="ru-RU" sz="2400" b="1" smtClean="0">
                <a:solidFill>
                  <a:srgbClr val="11069A"/>
                </a:solidFill>
              </a:rPr>
              <a:t>Службы подписки и рассылки (</a:t>
            </a:r>
            <a:r>
              <a:rPr lang="en-US" sz="2400" b="1" smtClean="0">
                <a:solidFill>
                  <a:srgbClr val="11069A"/>
                </a:solidFill>
              </a:rPr>
              <a:t>RSS</a:t>
            </a:r>
            <a:r>
              <a:rPr lang="ru-RU" sz="2400" b="1" smtClean="0">
                <a:solidFill>
                  <a:srgbClr val="11069A"/>
                </a:solidFill>
              </a:rPr>
              <a:t> и др.)</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20" name="Диаграмма 1"/>
          <p:cNvPicPr>
            <a:picLocks noChangeArrowheads="1"/>
          </p:cNvPicPr>
          <p:nvPr/>
        </p:nvPicPr>
        <p:blipFill>
          <a:blip r:embed="rId2" cstate="print"/>
          <a:srcRect/>
          <a:stretch>
            <a:fillRect/>
          </a:stretch>
        </p:blipFill>
        <p:spPr bwMode="auto">
          <a:xfrm>
            <a:off x="0" y="0"/>
            <a:ext cx="9144000" cy="63087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395288" y="277813"/>
            <a:ext cx="8291512" cy="2287587"/>
          </a:xfrm>
        </p:spPr>
        <p:txBody>
          <a:bodyPr/>
          <a:lstStyle/>
          <a:p>
            <a:pPr algn="ctr"/>
            <a:r>
              <a:rPr lang="ru-RU" sz="2800" smtClean="0">
                <a:solidFill>
                  <a:srgbClr val="11069A"/>
                </a:solidFill>
                <a:latin typeface="Times New Roman" pitchFamily="18" charset="0"/>
              </a:rPr>
              <a:t>Конференция PLAI-STLRC (Philippine Librarians Association Inc-Southern Tagalog Librarians Regional Council) «Безбарьерные вызовы библиотечному делу» (октябрь 7-9, 2009, Las Brisas Hotel, Antipolo City, Rizal)</a:t>
            </a:r>
          </a:p>
        </p:txBody>
      </p:sp>
      <p:sp>
        <p:nvSpPr>
          <p:cNvPr id="345091" name="Rectangle 3"/>
          <p:cNvSpPr>
            <a:spLocks noGrp="1" noChangeArrowheads="1"/>
          </p:cNvSpPr>
          <p:nvPr>
            <p:ph type="body" idx="1"/>
          </p:nvPr>
        </p:nvSpPr>
        <p:spPr>
          <a:xfrm>
            <a:off x="457200" y="2708275"/>
            <a:ext cx="8229600" cy="2376488"/>
          </a:xfrm>
        </p:spPr>
        <p:txBody>
          <a:bodyPr/>
          <a:lstStyle/>
          <a:p>
            <a:pPr algn="ctr">
              <a:buFont typeface="Wingdings" pitchFamily="2" charset="2"/>
              <a:buNone/>
            </a:pPr>
            <a:r>
              <a:rPr lang="ru-RU" sz="3600" b="1" smtClean="0">
                <a:solidFill>
                  <a:srgbClr val="11069A"/>
                </a:solidFill>
              </a:rPr>
              <a:t>Тенденции и вызовы в организации библиотечных информационных ресурсов (обзор)</a:t>
            </a:r>
          </a:p>
        </p:txBody>
      </p:sp>
      <p:sp>
        <p:nvSpPr>
          <p:cNvPr id="345092" name="Text Box 4"/>
          <p:cNvSpPr txBox="1">
            <a:spLocks noChangeArrowheads="1"/>
          </p:cNvSpPr>
          <p:nvPr/>
        </p:nvSpPr>
        <p:spPr bwMode="auto">
          <a:xfrm>
            <a:off x="684213" y="5270500"/>
            <a:ext cx="7940675" cy="822325"/>
          </a:xfrm>
          <a:prstGeom prst="rect">
            <a:avLst/>
          </a:prstGeom>
          <a:noFill/>
          <a:ln w="9525">
            <a:noFill/>
            <a:miter lim="800000"/>
            <a:headEnd/>
            <a:tailEnd/>
          </a:ln>
          <a:effectLst/>
        </p:spPr>
        <p:txBody>
          <a:bodyPr>
            <a:spAutoFit/>
          </a:bodyPr>
          <a:lstStyle/>
          <a:p>
            <a:r>
              <a:rPr lang="ru-RU" sz="2400" i="1">
                <a:solidFill>
                  <a:srgbClr val="11069A"/>
                </a:solidFill>
              </a:rPr>
              <a:t>Lourdes T. David, директор Rizal Library, Loyola Schools, Ateneo de Manila University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Номер слайда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endParaRPr lang="ru-RU" sz="1400"/>
          </a:p>
        </p:txBody>
      </p:sp>
      <p:sp>
        <p:nvSpPr>
          <p:cNvPr id="223238" name="Text Box 6"/>
          <p:cNvSpPr txBox="1">
            <a:spLocks noChangeArrowheads="1"/>
          </p:cNvSpPr>
          <p:nvPr/>
        </p:nvSpPr>
        <p:spPr bwMode="auto">
          <a:xfrm>
            <a:off x="1331913" y="333375"/>
            <a:ext cx="7632700" cy="523875"/>
          </a:xfrm>
          <a:prstGeom prst="rect">
            <a:avLst/>
          </a:prstGeom>
          <a:noFill/>
          <a:ln w="9525">
            <a:noFill/>
            <a:miter lim="800000"/>
            <a:headEnd/>
            <a:tailEnd/>
          </a:ln>
        </p:spPr>
        <p:txBody>
          <a:bodyPr>
            <a:spAutoFit/>
          </a:bodyPr>
          <a:lstStyle/>
          <a:p>
            <a:pPr marL="457200" indent="-457200" algn="just">
              <a:spcBef>
                <a:spcPct val="50000"/>
              </a:spcBef>
              <a:defRPr/>
            </a:pPr>
            <a:r>
              <a:rPr lang="ru-RU" sz="2800" b="1" dirty="0">
                <a:solidFill>
                  <a:schemeClr val="bg1"/>
                </a:solidFill>
                <a:effectLst>
                  <a:outerShdw blurRad="38100" dist="38100" dir="2700000" algn="tl">
                    <a:srgbClr val="000000"/>
                  </a:outerShdw>
                </a:effectLst>
              </a:rPr>
              <a:t>     </a:t>
            </a:r>
            <a:endParaRPr lang="ru-RU" b="1" dirty="0">
              <a:solidFill>
                <a:schemeClr val="bg1"/>
              </a:solidFill>
              <a:effectLst>
                <a:outerShdw blurRad="38100" dist="38100" dir="2700000" algn="tl">
                  <a:srgbClr val="000000"/>
                </a:outerShdw>
              </a:effectLst>
            </a:endParaRPr>
          </a:p>
        </p:txBody>
      </p:sp>
      <p:sp>
        <p:nvSpPr>
          <p:cNvPr id="3077" name="Заголовок 8"/>
          <p:cNvSpPr>
            <a:spLocks noGrp="1"/>
          </p:cNvSpPr>
          <p:nvPr>
            <p:ph type="title" idx="4294967295"/>
          </p:nvPr>
        </p:nvSpPr>
        <p:spPr>
          <a:xfrm>
            <a:off x="468313" y="285750"/>
            <a:ext cx="8389937" cy="1571625"/>
          </a:xfrm>
        </p:spPr>
        <p:txBody>
          <a:bodyPr/>
          <a:lstStyle/>
          <a:p>
            <a:pPr algn="ctr"/>
            <a:r>
              <a:rPr lang="ru-RU" sz="3600" b="1" smtClean="0">
                <a:solidFill>
                  <a:srgbClr val="11069A"/>
                </a:solidFill>
                <a:latin typeface="Arial" charset="0"/>
              </a:rPr>
              <a:t>Основные направления деятельности б</a:t>
            </a:r>
            <a:r>
              <a:rPr lang="be-BY" sz="3600" b="1" smtClean="0">
                <a:solidFill>
                  <a:srgbClr val="11069A"/>
                </a:solidFill>
                <a:latin typeface="Arial" charset="0"/>
              </a:rPr>
              <a:t>иблиотек  УВО</a:t>
            </a:r>
            <a:endParaRPr lang="ru-RU" sz="3600" smtClean="0">
              <a:solidFill>
                <a:srgbClr val="11069A"/>
              </a:solidFill>
              <a:latin typeface="Arial" charset="0"/>
            </a:endParaRPr>
          </a:p>
        </p:txBody>
      </p:sp>
      <p:sp>
        <p:nvSpPr>
          <p:cNvPr id="304133" name="Содержимое 9"/>
          <p:cNvSpPr>
            <a:spLocks noGrp="1"/>
          </p:cNvSpPr>
          <p:nvPr>
            <p:ph idx="4294967295"/>
          </p:nvPr>
        </p:nvSpPr>
        <p:spPr>
          <a:xfrm>
            <a:off x="758825" y="1844675"/>
            <a:ext cx="7989888" cy="3960813"/>
          </a:xfrm>
        </p:spPr>
        <p:txBody>
          <a:bodyPr/>
          <a:lstStyle/>
          <a:p>
            <a:pPr marL="571500" indent="-571500">
              <a:buSzPct val="95000"/>
              <a:buFont typeface="Wingdings 2" pitchFamily="18" charset="2"/>
              <a:buAutoNum type="arabicParenR"/>
            </a:pPr>
            <a:r>
              <a:rPr lang="ru-RU" b="1" smtClean="0">
                <a:solidFill>
                  <a:srgbClr val="11069A"/>
                </a:solidFill>
              </a:rPr>
              <a:t>информационно-библиотечное обслуживание учебного процесса</a:t>
            </a:r>
          </a:p>
          <a:p>
            <a:pPr marL="571500" indent="-571500">
              <a:buSzPct val="95000"/>
              <a:buFont typeface="Wingdings 2" pitchFamily="18" charset="2"/>
              <a:buAutoNum type="arabicParenR"/>
            </a:pPr>
            <a:r>
              <a:rPr lang="ru-RU" b="1" smtClean="0">
                <a:solidFill>
                  <a:srgbClr val="11069A"/>
                </a:solidFill>
              </a:rPr>
              <a:t>информационно-библиотечное обслуживание научного процесса</a:t>
            </a:r>
          </a:p>
          <a:p>
            <a:pPr marL="571500" indent="-571500">
              <a:buSzPct val="95000"/>
              <a:buFont typeface="Wingdings 2" pitchFamily="18" charset="2"/>
              <a:buAutoNum type="arabicParenR"/>
            </a:pPr>
            <a:r>
              <a:rPr lang="ru-RU" b="1" smtClean="0">
                <a:solidFill>
                  <a:srgbClr val="11069A"/>
                </a:solidFill>
              </a:rPr>
              <a:t>информационно-библиотечное обслуживание воспитательного процесса</a:t>
            </a:r>
            <a:endParaRPr lang="ru-RU" smtClean="0">
              <a:solidFill>
                <a:srgbClr val="11069A"/>
              </a:solidFill>
            </a:endParaRPr>
          </a:p>
        </p:txBody>
      </p:sp>
    </p:spTree>
  </p:cSld>
  <p:clrMapOvr>
    <a:masterClrMapping/>
  </p:clrMapOvr>
  <p:transition advTm="4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3238"/>
                                        </p:tgtEl>
                                        <p:attrNameLst>
                                          <p:attrName>style.visibility</p:attrName>
                                        </p:attrNameLst>
                                      </p:cBhvr>
                                      <p:to>
                                        <p:strVal val="visible"/>
                                      </p:to>
                                    </p:set>
                                    <p:animEffect transition="in" filter="wipe(left)">
                                      <p:cBhvr>
                                        <p:cTn id="7" dur="1000"/>
                                        <p:tgtEl>
                                          <p:spTgt spid="223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457200" y="115888"/>
            <a:ext cx="8507413" cy="1081087"/>
          </a:xfrm>
        </p:spPr>
        <p:txBody>
          <a:bodyPr/>
          <a:lstStyle/>
          <a:p>
            <a:pPr algn="ctr"/>
            <a:r>
              <a:rPr lang="ru-RU" sz="3600" b="1" smtClean="0">
                <a:solidFill>
                  <a:srgbClr val="11069A"/>
                </a:solidFill>
                <a:latin typeface="Times New Roman" pitchFamily="18" charset="0"/>
              </a:rPr>
              <a:t>Тенденции и проблемы для технических служб библиотек</a:t>
            </a:r>
          </a:p>
        </p:txBody>
      </p:sp>
      <p:sp>
        <p:nvSpPr>
          <p:cNvPr id="346115" name="Rectangle 3"/>
          <p:cNvSpPr>
            <a:spLocks noGrp="1" noChangeArrowheads="1"/>
          </p:cNvSpPr>
          <p:nvPr>
            <p:ph type="body" idx="1"/>
          </p:nvPr>
        </p:nvSpPr>
        <p:spPr>
          <a:xfrm>
            <a:off x="457200" y="1628775"/>
            <a:ext cx="8229600" cy="4392613"/>
          </a:xfrm>
        </p:spPr>
        <p:txBody>
          <a:bodyPr/>
          <a:lstStyle/>
          <a:p>
            <a:pPr marL="571500" indent="-571500">
              <a:buSzPct val="90000"/>
              <a:buFont typeface="Wingdings" pitchFamily="2" charset="2"/>
              <a:buAutoNum type="arabicPeriod"/>
            </a:pPr>
            <a:r>
              <a:rPr lang="ru-RU" sz="2600" smtClean="0">
                <a:solidFill>
                  <a:srgbClr val="11069A"/>
                </a:solidFill>
              </a:rPr>
              <a:t>Упразднение устаревшей практики каталогизации (</a:t>
            </a:r>
            <a:r>
              <a:rPr lang="ru-RU" sz="2000" smtClean="0">
                <a:solidFill>
                  <a:srgbClr val="11069A"/>
                </a:solidFill>
              </a:rPr>
              <a:t>переход на высокоавтоматизированные</a:t>
            </a:r>
            <a:r>
              <a:rPr lang="ru-RU" sz="2600" smtClean="0">
                <a:solidFill>
                  <a:srgbClr val="11069A"/>
                </a:solidFill>
              </a:rPr>
              <a:t>)</a:t>
            </a:r>
          </a:p>
          <a:p>
            <a:pPr marL="571500" indent="-571500">
              <a:buSzPct val="90000"/>
              <a:buFont typeface="Wingdings" pitchFamily="2" charset="2"/>
              <a:buAutoNum type="arabicPeriod"/>
            </a:pPr>
            <a:r>
              <a:rPr lang="ru-RU" sz="2600" smtClean="0">
                <a:solidFill>
                  <a:srgbClr val="11069A"/>
                </a:solidFill>
              </a:rPr>
              <a:t>Развитие новых стандартов каталогизации </a:t>
            </a:r>
            <a:r>
              <a:rPr lang="ru-RU" sz="2000" smtClean="0">
                <a:solidFill>
                  <a:srgbClr val="11069A"/>
                </a:solidFill>
              </a:rPr>
              <a:t>(замена </a:t>
            </a:r>
            <a:r>
              <a:rPr lang="en-US" sz="2000" smtClean="0">
                <a:solidFill>
                  <a:srgbClr val="11069A"/>
                </a:solidFill>
              </a:rPr>
              <a:t>AACR2</a:t>
            </a:r>
            <a:r>
              <a:rPr lang="be-BY" sz="2000" smtClean="0">
                <a:solidFill>
                  <a:srgbClr val="11069A"/>
                </a:solidFill>
              </a:rPr>
              <a:t> </a:t>
            </a:r>
            <a:r>
              <a:rPr lang="ru-RU" sz="2000" smtClean="0">
                <a:solidFill>
                  <a:srgbClr val="11069A"/>
                </a:solidFill>
              </a:rPr>
              <a:t>на </a:t>
            </a:r>
            <a:r>
              <a:rPr lang="en-US" sz="2000" smtClean="0">
                <a:solidFill>
                  <a:srgbClr val="11069A"/>
                </a:solidFill>
              </a:rPr>
              <a:t>RDA (</a:t>
            </a:r>
            <a:r>
              <a:rPr lang="ru-RU" sz="2000" smtClean="0">
                <a:solidFill>
                  <a:srgbClr val="11069A"/>
                </a:solidFill>
              </a:rPr>
              <a:t>Resource Description and Access</a:t>
            </a:r>
            <a:r>
              <a:rPr lang="en-US" sz="2000" smtClean="0">
                <a:solidFill>
                  <a:srgbClr val="11069A"/>
                </a:solidFill>
              </a:rPr>
              <a:t>)</a:t>
            </a:r>
            <a:r>
              <a:rPr lang="ru-RU" sz="2000" smtClean="0">
                <a:solidFill>
                  <a:srgbClr val="11069A"/>
                </a:solidFill>
              </a:rPr>
              <a:t>)</a:t>
            </a:r>
          </a:p>
          <a:p>
            <a:pPr marL="571500" indent="-571500">
              <a:buSzPct val="90000"/>
              <a:buFont typeface="Wingdings" pitchFamily="2" charset="2"/>
              <a:buAutoNum type="arabicPeriod"/>
            </a:pPr>
            <a:r>
              <a:rPr lang="ru-RU" sz="2600" smtClean="0">
                <a:solidFill>
                  <a:srgbClr val="11069A"/>
                </a:solidFill>
              </a:rPr>
              <a:t>Развитие институциональных репозиториев</a:t>
            </a:r>
          </a:p>
          <a:p>
            <a:pPr marL="571500" indent="-571500">
              <a:buSzPct val="90000"/>
              <a:buFont typeface="Wingdings" pitchFamily="2" charset="2"/>
              <a:buAutoNum type="arabicPeriod"/>
            </a:pPr>
            <a:r>
              <a:rPr lang="ru-RU" sz="2600" smtClean="0">
                <a:solidFill>
                  <a:srgbClr val="11069A"/>
                </a:solidFill>
              </a:rPr>
              <a:t>Использование системы менеджмента электронными ресурсами (</a:t>
            </a:r>
            <a:r>
              <a:rPr lang="en-US" sz="2600" smtClean="0">
                <a:solidFill>
                  <a:srgbClr val="11069A"/>
                </a:solidFill>
              </a:rPr>
              <a:t>ERMS</a:t>
            </a:r>
            <a:r>
              <a:rPr lang="ru-RU" sz="2600" smtClean="0">
                <a:solidFill>
                  <a:srgbClr val="11069A"/>
                </a:solidFill>
              </a:rPr>
              <a:t>)</a:t>
            </a:r>
            <a:r>
              <a:rPr lang="en-US" sz="2600" smtClean="0">
                <a:solidFill>
                  <a:srgbClr val="11069A"/>
                </a:solidFill>
              </a:rPr>
              <a:t> </a:t>
            </a:r>
            <a:r>
              <a:rPr lang="ru-RU" sz="2600" smtClean="0">
                <a:solidFill>
                  <a:srgbClr val="11069A"/>
                </a:solidFill>
              </a:rPr>
              <a:t>для управления БД и сериальными изданиями</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57200" y="115888"/>
            <a:ext cx="8507413" cy="1081087"/>
          </a:xfrm>
        </p:spPr>
        <p:txBody>
          <a:bodyPr/>
          <a:lstStyle/>
          <a:p>
            <a:pPr algn="ctr"/>
            <a:r>
              <a:rPr lang="ru-RU" sz="3600" b="1" smtClean="0">
                <a:solidFill>
                  <a:srgbClr val="11069A"/>
                </a:solidFill>
                <a:latin typeface="Times New Roman" pitchFamily="18" charset="0"/>
              </a:rPr>
              <a:t>Тенденции и проблемы для технических служб библиотек</a:t>
            </a:r>
          </a:p>
        </p:txBody>
      </p:sp>
      <p:sp>
        <p:nvSpPr>
          <p:cNvPr id="347139" name="Rectangle 3"/>
          <p:cNvSpPr>
            <a:spLocks noGrp="1" noChangeArrowheads="1"/>
          </p:cNvSpPr>
          <p:nvPr>
            <p:ph type="body" idx="1"/>
          </p:nvPr>
        </p:nvSpPr>
        <p:spPr>
          <a:xfrm>
            <a:off x="457200" y="1412875"/>
            <a:ext cx="8507413" cy="4679950"/>
          </a:xfrm>
        </p:spPr>
        <p:txBody>
          <a:bodyPr/>
          <a:lstStyle/>
          <a:p>
            <a:pPr marL="571500" indent="-571500">
              <a:buSzPct val="90000"/>
              <a:buFont typeface="Wingdings" pitchFamily="2" charset="2"/>
              <a:buAutoNum type="arabicPeriod" startAt="5"/>
            </a:pPr>
            <a:r>
              <a:rPr lang="ru-RU" sz="2800" smtClean="0">
                <a:solidFill>
                  <a:srgbClr val="11069A"/>
                </a:solidFill>
              </a:rPr>
              <a:t>Использование определителей ссылок (Link Resolvers)</a:t>
            </a:r>
          </a:p>
          <a:p>
            <a:pPr marL="571500" indent="-571500">
              <a:buSzPct val="90000"/>
              <a:buFont typeface="Wingdings" pitchFamily="2" charset="2"/>
              <a:buAutoNum type="arabicPeriod" startAt="5"/>
            </a:pPr>
            <a:r>
              <a:rPr lang="ru-RU" sz="2800" smtClean="0">
                <a:solidFill>
                  <a:srgbClr val="11069A"/>
                </a:solidFill>
              </a:rPr>
              <a:t>Использование интегрированных библиотечных систем с открытым программным кодом</a:t>
            </a:r>
          </a:p>
          <a:p>
            <a:pPr marL="571500" indent="-571500">
              <a:buSzPct val="90000"/>
              <a:buFont typeface="Wingdings" pitchFamily="2" charset="2"/>
              <a:buAutoNum type="arabicPeriod" startAt="5"/>
            </a:pPr>
            <a:r>
              <a:rPr lang="ru-RU" sz="2800" smtClean="0">
                <a:solidFill>
                  <a:srgbClr val="11069A"/>
                </a:solidFill>
              </a:rPr>
              <a:t>Использование механизмов федеративного поиска</a:t>
            </a:r>
          </a:p>
          <a:p>
            <a:pPr marL="571500" indent="-571500">
              <a:buSzPct val="90000"/>
              <a:buFont typeface="Wingdings" pitchFamily="2" charset="2"/>
              <a:buAutoNum type="arabicPeriod" startAt="5"/>
            </a:pPr>
            <a:r>
              <a:rPr lang="ru-RU" sz="2800" smtClean="0">
                <a:solidFill>
                  <a:srgbClr val="11069A"/>
                </a:solidFill>
              </a:rPr>
              <a:t>Рост использования </a:t>
            </a:r>
            <a:r>
              <a:rPr lang="en-US" sz="2800" smtClean="0">
                <a:solidFill>
                  <a:srgbClr val="11069A"/>
                </a:solidFill>
              </a:rPr>
              <a:t>Tagging </a:t>
            </a:r>
            <a:r>
              <a:rPr lang="ru-RU" sz="2800" smtClean="0">
                <a:solidFill>
                  <a:srgbClr val="11069A"/>
                </a:solidFill>
              </a:rPr>
              <a:t>или </a:t>
            </a:r>
            <a:r>
              <a:rPr lang="en-US" sz="2800" smtClean="0">
                <a:solidFill>
                  <a:srgbClr val="11069A"/>
                </a:solidFill>
              </a:rPr>
              <a:t>Folksonomy</a:t>
            </a:r>
            <a:endParaRPr lang="ru-RU" sz="2800" smtClean="0">
              <a:solidFill>
                <a:srgbClr val="11069A"/>
              </a:solidFill>
            </a:endParaRPr>
          </a:p>
          <a:p>
            <a:pPr marL="571500" indent="-571500">
              <a:buSzPct val="90000"/>
              <a:buFont typeface="Wingdings" pitchFamily="2" charset="2"/>
              <a:buAutoNum type="arabicPeriod" startAt="5"/>
            </a:pPr>
            <a:r>
              <a:rPr lang="ru-RU" sz="2800" smtClean="0">
                <a:solidFill>
                  <a:srgbClr val="11069A"/>
                </a:solidFill>
              </a:rPr>
              <a:t>Развитие мобильного </a:t>
            </a:r>
            <a:r>
              <a:rPr lang="en-US" sz="2800" smtClean="0">
                <a:solidFill>
                  <a:srgbClr val="11069A"/>
                </a:solidFill>
              </a:rPr>
              <a:t>Web</a:t>
            </a:r>
          </a:p>
          <a:p>
            <a:pPr marL="571500" indent="-571500">
              <a:buSzPct val="90000"/>
              <a:buFont typeface="Wingdings" pitchFamily="2" charset="2"/>
              <a:buAutoNum type="arabicPeriod" startAt="5"/>
            </a:pPr>
            <a:r>
              <a:rPr lang="ru-RU" sz="2800" smtClean="0">
                <a:solidFill>
                  <a:srgbClr val="11069A"/>
                </a:solidFill>
              </a:rPr>
              <a:t>Влияние на персонал</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2"/>
          <p:cNvPicPr>
            <a:picLocks noChangeAspect="1" noChangeArrowheads="1"/>
          </p:cNvPicPr>
          <p:nvPr/>
        </p:nvPicPr>
        <p:blipFill>
          <a:blip r:embed="rId2" cstate="print"/>
          <a:srcRect/>
          <a:stretch>
            <a:fillRect/>
          </a:stretch>
        </p:blipFill>
        <p:spPr bwMode="auto">
          <a:xfrm>
            <a:off x="-1524000" y="-381000"/>
            <a:ext cx="12192000" cy="7620000"/>
          </a:xfrm>
          <a:prstGeom prst="rect">
            <a:avLst/>
          </a:prstGeom>
          <a:noFill/>
          <a:ln w="9525">
            <a:noFill/>
            <a:miter lim="800000"/>
            <a:headEnd/>
            <a:tailEnd/>
          </a:ln>
          <a:effec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457200" y="187325"/>
            <a:ext cx="8507413" cy="720725"/>
          </a:xfrm>
        </p:spPr>
        <p:txBody>
          <a:bodyPr/>
          <a:lstStyle/>
          <a:p>
            <a:pPr algn="ctr"/>
            <a:r>
              <a:rPr lang="ru-RU" sz="3900" b="1" smtClean="0">
                <a:solidFill>
                  <a:srgbClr val="11069A"/>
                </a:solidFill>
              </a:rPr>
              <a:t>Мобильный </a:t>
            </a:r>
            <a:r>
              <a:rPr lang="en-US" sz="3900" b="1" smtClean="0">
                <a:solidFill>
                  <a:srgbClr val="11069A"/>
                </a:solidFill>
              </a:rPr>
              <a:t>Web</a:t>
            </a:r>
            <a:endParaRPr lang="ru-RU" sz="3900" b="1" smtClean="0">
              <a:solidFill>
                <a:srgbClr val="11069A"/>
              </a:solidFill>
            </a:endParaRPr>
          </a:p>
        </p:txBody>
      </p:sp>
      <p:sp>
        <p:nvSpPr>
          <p:cNvPr id="349187" name="Rectangle 3"/>
          <p:cNvSpPr>
            <a:spLocks noGrp="1" noChangeArrowheads="1"/>
          </p:cNvSpPr>
          <p:nvPr>
            <p:ph type="body" idx="1"/>
          </p:nvPr>
        </p:nvSpPr>
        <p:spPr>
          <a:xfrm>
            <a:off x="457200" y="1125538"/>
            <a:ext cx="8507413" cy="4967287"/>
          </a:xfrm>
        </p:spPr>
        <p:txBody>
          <a:bodyPr/>
          <a:lstStyle/>
          <a:p>
            <a:pPr marL="177800" indent="0">
              <a:buSzPct val="90000"/>
              <a:buFont typeface="Wingdings" pitchFamily="2" charset="2"/>
              <a:buNone/>
            </a:pPr>
            <a:r>
              <a:rPr lang="ru-RU" sz="2800" smtClean="0">
                <a:solidFill>
                  <a:srgbClr val="11069A"/>
                </a:solidFill>
              </a:rPr>
              <a:t>Согласно опросам пользователей они заинтересованы в доступе к ЭК библиотеки, в получении предупреждений об истечении срока пользования литературой, о новых поступлениях и т.п.</a:t>
            </a:r>
          </a:p>
          <a:p>
            <a:pPr marL="177800" indent="0">
              <a:buSzPct val="90000"/>
              <a:buFont typeface="Wingdings" pitchFamily="2" charset="2"/>
              <a:buNone/>
            </a:pPr>
            <a:r>
              <a:rPr lang="ru-RU" sz="2800" smtClean="0">
                <a:solidFill>
                  <a:srgbClr val="11069A"/>
                </a:solidFill>
              </a:rPr>
              <a:t>По отношению к данным услугам для них текст более предпочтителен, чем в других услугах мобильного </a:t>
            </a:r>
            <a:r>
              <a:rPr lang="en-US" sz="2800" smtClean="0">
                <a:solidFill>
                  <a:srgbClr val="11069A"/>
                </a:solidFill>
              </a:rPr>
              <a:t>web</a:t>
            </a:r>
            <a:endParaRPr lang="ru-RU" sz="2800" smtClean="0">
              <a:solidFill>
                <a:srgbClr val="11069A"/>
              </a:solidFill>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457200" y="187325"/>
            <a:ext cx="8507413" cy="720725"/>
          </a:xfrm>
        </p:spPr>
        <p:txBody>
          <a:bodyPr/>
          <a:lstStyle/>
          <a:p>
            <a:pPr algn="ctr"/>
            <a:r>
              <a:rPr lang="ru-RU" sz="3900" b="1" smtClean="0">
                <a:solidFill>
                  <a:srgbClr val="11069A"/>
                </a:solidFill>
                <a:latin typeface="Times New Roman" pitchFamily="18" charset="0"/>
              </a:rPr>
              <a:t>Влияние на персонал</a:t>
            </a:r>
          </a:p>
        </p:txBody>
      </p:sp>
      <p:sp>
        <p:nvSpPr>
          <p:cNvPr id="350211" name="Rectangle 3"/>
          <p:cNvSpPr>
            <a:spLocks noGrp="1" noChangeArrowheads="1"/>
          </p:cNvSpPr>
          <p:nvPr>
            <p:ph type="body" idx="1"/>
          </p:nvPr>
        </p:nvSpPr>
        <p:spPr>
          <a:xfrm>
            <a:off x="457200" y="1268413"/>
            <a:ext cx="8507413" cy="4824412"/>
          </a:xfrm>
        </p:spPr>
        <p:txBody>
          <a:bodyPr/>
          <a:lstStyle/>
          <a:p>
            <a:pPr marL="177800" indent="0">
              <a:buSzPct val="90000"/>
            </a:pPr>
            <a:r>
              <a:rPr lang="ru-RU" sz="2800" smtClean="0">
                <a:solidFill>
                  <a:srgbClr val="11069A"/>
                </a:solidFill>
              </a:rPr>
              <a:t> Изменение должностных инструкций (внедрение менталитета </a:t>
            </a:r>
            <a:r>
              <a:rPr lang="en-US" sz="2800" smtClean="0">
                <a:solidFill>
                  <a:srgbClr val="11069A"/>
                </a:solidFill>
              </a:rPr>
              <a:t>Web 2.0/</a:t>
            </a:r>
            <a:r>
              <a:rPr lang="be-BY" sz="2800" smtClean="0">
                <a:solidFill>
                  <a:srgbClr val="11069A"/>
                </a:solidFill>
              </a:rPr>
              <a:t>Библиотека</a:t>
            </a:r>
            <a:r>
              <a:rPr lang="ru-RU" sz="2800" smtClean="0">
                <a:solidFill>
                  <a:srgbClr val="11069A"/>
                </a:solidFill>
              </a:rPr>
              <a:t> 2.0)</a:t>
            </a:r>
          </a:p>
          <a:p>
            <a:pPr marL="177800" indent="0">
              <a:buSzPct val="90000"/>
            </a:pPr>
            <a:r>
              <a:rPr lang="ru-RU" sz="2800" smtClean="0">
                <a:solidFill>
                  <a:srgbClr val="11069A"/>
                </a:solidFill>
              </a:rPr>
              <a:t> Приобретение новых навыков</a:t>
            </a:r>
          </a:p>
          <a:p>
            <a:pPr marL="177800" indent="0">
              <a:buSzPct val="90000"/>
            </a:pPr>
            <a:r>
              <a:rPr lang="ru-RU" sz="2800" smtClean="0">
                <a:solidFill>
                  <a:srgbClr val="11069A"/>
                </a:solidFill>
              </a:rPr>
              <a:t> Удержание квалифицированного персонала</a:t>
            </a:r>
          </a:p>
          <a:p>
            <a:pPr marL="177800" indent="0">
              <a:buSzPct val="90000"/>
            </a:pPr>
            <a:r>
              <a:rPr lang="ru-RU" sz="2800" smtClean="0">
                <a:solidFill>
                  <a:srgbClr val="11069A"/>
                </a:solidFill>
              </a:rPr>
              <a:t> Последовательное планирование повышения квалификации</a:t>
            </a:r>
          </a:p>
          <a:p>
            <a:pPr marL="177800" indent="0">
              <a:buSzPct val="90000"/>
              <a:buFont typeface="Wingdings" pitchFamily="2" charset="2"/>
              <a:buNone/>
            </a:pPr>
            <a:endParaRPr lang="ru-RU" sz="2800" smtClean="0">
              <a:solidFill>
                <a:srgbClr val="11069A"/>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1234" name="Group 2"/>
          <p:cNvGraphicFramePr>
            <a:graphicFrameLocks noGrp="1"/>
          </p:cNvGraphicFramePr>
          <p:nvPr/>
        </p:nvGraphicFramePr>
        <p:xfrm>
          <a:off x="0" y="44450"/>
          <a:ext cx="9109075" cy="6605588"/>
        </p:xfrm>
        <a:graphic>
          <a:graphicData uri="http://schemas.openxmlformats.org/drawingml/2006/table">
            <a:tbl>
              <a:tblPr/>
              <a:tblGrid>
                <a:gridCol w="2589213"/>
                <a:gridCol w="6519862"/>
              </a:tblGrid>
              <a:tr h="2190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smtClean="0">
                          <a:ln>
                            <a:noFill/>
                          </a:ln>
                          <a:solidFill>
                            <a:srgbClr val="11069A"/>
                          </a:solidFill>
                          <a:effectLst/>
                          <a:latin typeface="Arial" charset="0"/>
                          <a:cs typeface="Arial" charset="0"/>
                        </a:rPr>
                        <a:t>Библиотека 1.0</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smtClean="0">
                          <a:ln>
                            <a:noFill/>
                          </a:ln>
                          <a:solidFill>
                            <a:srgbClr val="11069A"/>
                          </a:solidFill>
                          <a:effectLst/>
                          <a:latin typeface="Arial" charset="0"/>
                          <a:cs typeface="Arial" charset="0"/>
                        </a:rPr>
                        <a:t>Библиотека 2.0</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2F2F2"/>
                    </a:solidFill>
                  </a:tcPr>
                </a:tc>
              </a:tr>
              <a:tr h="219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rPr>
                        <a:t>Закрытое хранение</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rPr>
                        <a:t>Открытый доступ к книгам</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rPr>
                        <a:t>Услуги, доступные только в стенах библиотеки</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rPr>
                        <a:t>Повсеместно доступные услуги. Системы управления электронной подпиской, одновременный поиск по всем электронным ресурсам</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r h="219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rPr>
                        <a:t>Традиционный </a:t>
                      </a:r>
                      <a:r>
                        <a:rPr kumimoji="0" lang="ru-RU" sz="2000" b="0" i="0" u="none" strike="noStrike" cap="none" normalizeH="0" baseline="0" smtClean="0">
                          <a:ln>
                            <a:noFill/>
                          </a:ln>
                          <a:solidFill>
                            <a:srgbClr val="11069A"/>
                          </a:solidFill>
                          <a:effectLst/>
                          <a:latin typeface="Arial" charset="0"/>
                          <a:cs typeface="Arial" charset="0"/>
                          <a:hlinkClick r:id="rId2" tooltip="Электронный каталог"/>
                        </a:rPr>
                        <a:t>электронный каталог</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rPr>
                        <a:t>Каталог с возможностью добавления комментариев, подборки книг, </a:t>
                      </a:r>
                      <a:r>
                        <a:rPr kumimoji="0" lang="en-US" sz="2000" b="0" i="0" u="none" strike="noStrike" cap="none" normalizeH="0" baseline="0" smtClean="0">
                          <a:ln>
                            <a:noFill/>
                          </a:ln>
                          <a:solidFill>
                            <a:srgbClr val="11069A"/>
                          </a:solidFill>
                          <a:effectLst/>
                          <a:latin typeface="Arial" charset="0"/>
                          <a:cs typeface="Arial" charset="0"/>
                        </a:rPr>
                        <a:t>RSS</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r h="219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hlinkClick r:id="rId3" tooltip="Рассылка электронной почты"/>
                        </a:rPr>
                        <a:t>Новостные рассылки</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hlinkClick r:id="rId4" tooltip="RSS"/>
                        </a:rPr>
                        <a:t>RSS</a:t>
                      </a:r>
                      <a:r>
                        <a:rPr kumimoji="0" lang="ru-RU" sz="2000" b="0" i="0" u="none" strike="noStrike" cap="none" normalizeH="0" baseline="0" smtClean="0">
                          <a:ln>
                            <a:noFill/>
                          </a:ln>
                          <a:solidFill>
                            <a:srgbClr val="11069A"/>
                          </a:solidFill>
                          <a:effectLst/>
                          <a:latin typeface="Arial" charset="0"/>
                          <a:cs typeface="Arial" charset="0"/>
                        </a:rPr>
                        <a:t> поток</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r h="219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rPr>
                        <a:t>Справочное обслуживание по </a:t>
                      </a:r>
                      <a:r>
                        <a:rPr kumimoji="0" lang="ru-RU" sz="2000" b="0" i="0" u="none" strike="noStrike" cap="none" normalizeH="0" baseline="0" smtClean="0">
                          <a:ln>
                            <a:noFill/>
                          </a:ln>
                          <a:solidFill>
                            <a:srgbClr val="11069A"/>
                          </a:solidFill>
                          <a:effectLst/>
                          <a:latin typeface="Arial" charset="0"/>
                          <a:cs typeface="Arial" charset="0"/>
                          <a:hlinkClick r:id="rId5" tooltip="Телефон"/>
                        </a:rPr>
                        <a:t>телефону</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rPr>
                        <a:t>Виртуальное справочное обслуживание</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r h="219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rPr>
                        <a:t>Индивидуальная деятельность библиотеки</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rPr>
                        <a:t>Участие в корпоративных проектах</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r h="219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hlinkClick r:id="rId6" tooltip="Штрих-код"/>
                        </a:rPr>
                        <a:t>Штрих-код</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hlinkClick r:id="rId7" tooltip="RFID"/>
                        </a:rPr>
                        <a:t>RFID</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r h="219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hlinkClick r:id="rId8" tooltip="Веб-сайт"/>
                        </a:rPr>
                        <a:t>Веб-сайт</a:t>
                      </a:r>
                      <a:r>
                        <a:rPr kumimoji="0" lang="ru-RU" sz="2000" b="0" i="0" u="none" strike="noStrike" cap="none" normalizeH="0" baseline="0" smtClean="0">
                          <a:ln>
                            <a:noFill/>
                          </a:ln>
                          <a:solidFill>
                            <a:srgbClr val="11069A"/>
                          </a:solidFill>
                          <a:effectLst/>
                          <a:latin typeface="Arial" charset="0"/>
                          <a:cs typeface="Arial" charset="0"/>
                        </a:rPr>
                        <a:t> библиотеки</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11069A"/>
                          </a:solidFill>
                          <a:effectLst/>
                          <a:latin typeface="Arial" charset="0"/>
                          <a:cs typeface="Arial" charset="0"/>
                        </a:rPr>
                        <a:t>Библиотека имеет «пространство» в </a:t>
                      </a:r>
                      <a:r>
                        <a:rPr kumimoji="0" lang="ru-RU" sz="2000" b="0" i="0" u="none" strike="noStrike" cap="none" normalizeH="0" baseline="0" smtClean="0">
                          <a:ln>
                            <a:noFill/>
                          </a:ln>
                          <a:solidFill>
                            <a:srgbClr val="11069A"/>
                          </a:solidFill>
                          <a:effectLst/>
                          <a:latin typeface="Arial" charset="0"/>
                          <a:cs typeface="Arial" charset="0"/>
                          <a:hlinkClick r:id="rId9" tooltip="Социальная сеть (Интернет)"/>
                        </a:rPr>
                        <a:t>социальных сетях</a:t>
                      </a:r>
                      <a:r>
                        <a:rPr kumimoji="0" lang="ru-RU" sz="2000" b="0" i="0" u="none" strike="noStrike" cap="none" normalizeH="0" baseline="0" smtClean="0">
                          <a:ln>
                            <a:noFill/>
                          </a:ln>
                          <a:solidFill>
                            <a:srgbClr val="11069A"/>
                          </a:solidFill>
                          <a:effectLst/>
                          <a:latin typeface="Arial" charset="0"/>
                          <a:cs typeface="Arial" charset="0"/>
                        </a:rPr>
                        <a:t>, виртуальных мирах, создаёт и ведёт свои </a:t>
                      </a:r>
                      <a:r>
                        <a:rPr kumimoji="0" lang="ru-RU" sz="2000" b="0" i="0" u="none" strike="noStrike" cap="none" normalizeH="0" baseline="0" smtClean="0">
                          <a:ln>
                            <a:noFill/>
                          </a:ln>
                          <a:solidFill>
                            <a:srgbClr val="11069A"/>
                          </a:solidFill>
                          <a:effectLst/>
                          <a:latin typeface="Arial" charset="0"/>
                          <a:cs typeface="Arial" charset="0"/>
                          <a:hlinkClick r:id="rId10" tooltip="Блог"/>
                        </a:rPr>
                        <a:t>блоги</a:t>
                      </a:r>
                      <a:r>
                        <a:rPr kumimoji="0" lang="ru-RU" sz="2000" b="0" i="0" u="none" strike="noStrike" cap="none" normalizeH="0" baseline="0" smtClean="0">
                          <a:ln>
                            <a:noFill/>
                          </a:ln>
                          <a:solidFill>
                            <a:srgbClr val="11069A"/>
                          </a:solidFill>
                          <a:effectLst/>
                          <a:latin typeface="Arial" charset="0"/>
                          <a:cs typeface="Arial" charset="0"/>
                        </a:rPr>
                        <a:t> и </a:t>
                      </a:r>
                      <a:r>
                        <a:rPr kumimoji="0" lang="ru-RU" sz="2000" b="0" i="0" u="none" strike="noStrike" cap="none" normalizeH="0" baseline="0" smtClean="0">
                          <a:ln>
                            <a:noFill/>
                          </a:ln>
                          <a:solidFill>
                            <a:srgbClr val="11069A"/>
                          </a:solidFill>
                          <a:effectLst/>
                          <a:latin typeface="Arial" charset="0"/>
                          <a:cs typeface="Arial" charset="0"/>
                          <a:hlinkClick r:id="rId11" tooltip="Вики"/>
                        </a:rPr>
                        <a:t>вики</a:t>
                      </a:r>
                      <a:r>
                        <a:rPr kumimoji="0" lang="ru-RU" sz="2000" b="0" i="0" u="none" strike="noStrike" cap="none" normalizeH="0" baseline="0" smtClean="0">
                          <a:ln>
                            <a:noFill/>
                          </a:ln>
                          <a:solidFill>
                            <a:srgbClr val="11069A"/>
                          </a:solidFill>
                          <a:effectLst/>
                          <a:latin typeface="Arial" charset="0"/>
                          <a:cs typeface="Arial" charset="0"/>
                        </a:rPr>
                        <a:t>.</a:t>
                      </a:r>
                      <a:endParaRPr kumimoji="0" lang="ru-RU" sz="2000" b="0" i="0" u="none" strike="noStrike" cap="none" normalizeH="0" baseline="0" smtClean="0">
                        <a:ln>
                          <a:noFill/>
                        </a:ln>
                        <a:solidFill>
                          <a:srgbClr val="11069A"/>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bl>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323850" y="158750"/>
            <a:ext cx="8640763" cy="677863"/>
          </a:xfrm>
        </p:spPr>
        <p:txBody>
          <a:bodyPr/>
          <a:lstStyle/>
          <a:p>
            <a:pPr algn="ctr"/>
            <a:r>
              <a:rPr lang="ru-RU" sz="3600" b="1" smtClean="0">
                <a:solidFill>
                  <a:srgbClr val="11069A"/>
                </a:solidFill>
                <a:latin typeface="Times New Roman" pitchFamily="18" charset="0"/>
              </a:rPr>
              <a:t>Участие  в корпоративных проектах </a:t>
            </a:r>
            <a:br>
              <a:rPr lang="ru-RU" sz="3600" b="1" smtClean="0">
                <a:solidFill>
                  <a:srgbClr val="11069A"/>
                </a:solidFill>
                <a:latin typeface="Times New Roman" pitchFamily="18" charset="0"/>
              </a:rPr>
            </a:br>
            <a:endParaRPr lang="ru-RU" sz="3600" b="1" smtClean="0">
              <a:solidFill>
                <a:srgbClr val="11069A"/>
              </a:solidFill>
              <a:latin typeface="Times New Roman" pitchFamily="18" charset="0"/>
            </a:endParaRPr>
          </a:p>
        </p:txBody>
      </p:sp>
      <p:sp>
        <p:nvSpPr>
          <p:cNvPr id="355331" name="Rectangle 3"/>
          <p:cNvSpPr>
            <a:spLocks noGrp="1" noChangeArrowheads="1"/>
          </p:cNvSpPr>
          <p:nvPr>
            <p:ph type="body" idx="1"/>
          </p:nvPr>
        </p:nvSpPr>
        <p:spPr>
          <a:xfrm>
            <a:off x="71438" y="908050"/>
            <a:ext cx="8964612" cy="5329238"/>
          </a:xfrm>
        </p:spPr>
        <p:txBody>
          <a:bodyPr/>
          <a:lstStyle/>
          <a:p>
            <a:r>
              <a:rPr lang="ru-RU" sz="2400" smtClean="0">
                <a:solidFill>
                  <a:srgbClr val="11069A"/>
                </a:solidFill>
                <a:latin typeface="Times New Roman" pitchFamily="18" charset="0"/>
              </a:rPr>
              <a:t>Проект НББ и библиотек УВО по созданию корпоративной БД </a:t>
            </a:r>
            <a:r>
              <a:rPr lang="ru-RU" sz="2400" smtClean="0">
                <a:solidFill>
                  <a:srgbClr val="11069A"/>
                </a:solidFill>
                <a:latin typeface="Times New Roman" pitchFamily="18" charset="0"/>
                <a:hlinkClick r:id="rId2"/>
              </a:rPr>
              <a:t>«Ученые Беларуси»</a:t>
            </a:r>
            <a:endParaRPr lang="ru-RU" sz="2400" smtClean="0">
              <a:solidFill>
                <a:srgbClr val="11069A"/>
              </a:solidFill>
              <a:latin typeface="Times New Roman" pitchFamily="18" charset="0"/>
            </a:endParaRPr>
          </a:p>
          <a:p>
            <a:r>
              <a:rPr lang="ru-RU" sz="2400" smtClean="0">
                <a:solidFill>
                  <a:srgbClr val="11069A"/>
                </a:solidFill>
                <a:latin typeface="Times New Roman" pitchFamily="18" charset="0"/>
              </a:rPr>
              <a:t>Консорциум «Межрегиональная аналитическая роспись статей» («</a:t>
            </a:r>
            <a:r>
              <a:rPr lang="ru-RU" sz="2400" smtClean="0">
                <a:solidFill>
                  <a:srgbClr val="11069A"/>
                </a:solidFill>
                <a:latin typeface="Times New Roman" pitchFamily="18" charset="0"/>
                <a:hlinkClick r:id="rId3"/>
              </a:rPr>
              <a:t>МАРС</a:t>
            </a:r>
            <a:r>
              <a:rPr lang="ru-RU" sz="2400" smtClean="0">
                <a:solidFill>
                  <a:srgbClr val="11069A"/>
                </a:solidFill>
                <a:latin typeface="Times New Roman" pitchFamily="18" charset="0"/>
              </a:rPr>
              <a:t>») (из РБ  6 библиотек УВО)</a:t>
            </a:r>
          </a:p>
          <a:p>
            <a:r>
              <a:rPr lang="ru-RU" sz="2400" smtClean="0">
                <a:solidFill>
                  <a:srgbClr val="11069A"/>
                </a:solidFill>
                <a:latin typeface="Times New Roman" pitchFamily="18" charset="0"/>
              </a:rPr>
              <a:t> Ассоциация Региональных Библиотечных Консорциумов (АРБИКОН)</a:t>
            </a:r>
          </a:p>
          <a:p>
            <a:r>
              <a:rPr lang="ru-RU" sz="2400" smtClean="0">
                <a:solidFill>
                  <a:srgbClr val="11069A"/>
                </a:solidFill>
                <a:latin typeface="Times New Roman" pitchFamily="18" charset="0"/>
              </a:rPr>
              <a:t>Белорусский проект по аналитической росписи статей «БелАР»</a:t>
            </a:r>
          </a:p>
          <a:p>
            <a:r>
              <a:rPr lang="ru-RU" sz="2400" smtClean="0">
                <a:solidFill>
                  <a:srgbClr val="11069A"/>
                </a:solidFill>
                <a:latin typeface="Times New Roman" pitchFamily="18" charset="0"/>
              </a:rPr>
              <a:t>Белорусский консорциум по совместной аналитической росписи статей </a:t>
            </a:r>
            <a:r>
              <a:rPr lang="ru-RU" sz="2400" smtClean="0">
                <a:solidFill>
                  <a:srgbClr val="11069A"/>
                </a:solidFill>
                <a:latin typeface="Times New Roman" pitchFamily="18" charset="0"/>
                <a:hlinkClick r:id="rId4"/>
              </a:rPr>
              <a:t>«LibКАРД»</a:t>
            </a:r>
            <a:r>
              <a:rPr lang="ru-RU" sz="2400" smtClean="0">
                <a:solidFill>
                  <a:srgbClr val="11069A"/>
                </a:solidFill>
                <a:latin typeface="Times New Roman" pitchFamily="18" charset="0"/>
              </a:rPr>
              <a:t> на базе АИБС «Alis» («Alis-Вуз»);</a:t>
            </a:r>
          </a:p>
          <a:p>
            <a:r>
              <a:rPr lang="ru-RU" sz="2400" smtClean="0">
                <a:solidFill>
                  <a:srgbClr val="11069A"/>
                </a:solidFill>
                <a:latin typeface="Times New Roman" pitchFamily="18" charset="0"/>
              </a:rPr>
              <a:t>Проект «Сводный каталог периодики и аналитики по медицине» - медицинские библиотеки России и стран СНГ различной ведомственной принадлежности (библиотека ГрГМУ)</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8" name="Диаграмма 3"/>
          <p:cNvPicPr>
            <a:picLocks noChangeArrowheads="1"/>
          </p:cNvPicPr>
          <p:nvPr/>
        </p:nvPicPr>
        <p:blipFill>
          <a:blip r:embed="rId2" cstate="print"/>
          <a:srcRect b="-66"/>
          <a:stretch>
            <a:fillRect/>
          </a:stretch>
        </p:blipFill>
        <p:spPr bwMode="auto">
          <a:xfrm>
            <a:off x="179388" y="1125538"/>
            <a:ext cx="8843962" cy="5732462"/>
          </a:xfrm>
          <a:prstGeom prst="rect">
            <a:avLst/>
          </a:prstGeom>
          <a:noFill/>
          <a:ln w="9525">
            <a:noFill/>
            <a:miter lim="800000"/>
            <a:headEnd/>
            <a:tailEnd/>
          </a:ln>
        </p:spPr>
      </p:pic>
      <p:sp>
        <p:nvSpPr>
          <p:cNvPr id="354309" name="Text Box 5"/>
          <p:cNvSpPr txBox="1">
            <a:spLocks noChangeArrowheads="1"/>
          </p:cNvSpPr>
          <p:nvPr/>
        </p:nvSpPr>
        <p:spPr bwMode="auto">
          <a:xfrm>
            <a:off x="323850" y="157163"/>
            <a:ext cx="7864475" cy="946150"/>
          </a:xfrm>
          <a:prstGeom prst="rect">
            <a:avLst/>
          </a:prstGeom>
          <a:noFill/>
          <a:ln w="9525">
            <a:noFill/>
            <a:miter lim="800000"/>
            <a:headEnd/>
            <a:tailEnd/>
          </a:ln>
          <a:effectLst/>
        </p:spPr>
        <p:txBody>
          <a:bodyPr wrap="none">
            <a:spAutoFit/>
          </a:bodyPr>
          <a:lstStyle/>
          <a:p>
            <a:pPr algn="ctr"/>
            <a:r>
              <a:rPr lang="ru-RU" sz="2800" b="1">
                <a:solidFill>
                  <a:srgbClr val="11069A"/>
                </a:solidFill>
              </a:rPr>
              <a:t>Численность персонала и штатных единиц</a:t>
            </a:r>
          </a:p>
          <a:p>
            <a:pPr algn="ctr"/>
            <a:r>
              <a:rPr lang="ru-RU" sz="2800" b="1">
                <a:solidFill>
                  <a:srgbClr val="11069A"/>
                </a:solidFill>
              </a:rPr>
              <a:t> в библиотеках УВО</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6" name="Диаграмма 6"/>
          <p:cNvPicPr>
            <a:picLocks noChangeArrowheads="1"/>
          </p:cNvPicPr>
          <p:nvPr/>
        </p:nvPicPr>
        <p:blipFill>
          <a:blip r:embed="rId2" cstate="print"/>
          <a:srcRect b="-18"/>
          <a:stretch>
            <a:fillRect/>
          </a:stretch>
        </p:blipFill>
        <p:spPr bwMode="auto">
          <a:xfrm>
            <a:off x="468313" y="836613"/>
            <a:ext cx="8675687" cy="6048375"/>
          </a:xfrm>
          <a:prstGeom prst="rect">
            <a:avLst/>
          </a:prstGeom>
          <a:noFill/>
          <a:ln w="9525">
            <a:noFill/>
            <a:miter lim="800000"/>
            <a:headEnd/>
            <a:tailEnd/>
          </a:ln>
        </p:spPr>
      </p:pic>
      <p:sp>
        <p:nvSpPr>
          <p:cNvPr id="356357" name="Text Box 5"/>
          <p:cNvSpPr txBox="1">
            <a:spLocks noChangeArrowheads="1"/>
          </p:cNvSpPr>
          <p:nvPr/>
        </p:nvSpPr>
        <p:spPr bwMode="auto">
          <a:xfrm>
            <a:off x="1547813" y="195263"/>
            <a:ext cx="6027737" cy="641350"/>
          </a:xfrm>
          <a:prstGeom prst="rect">
            <a:avLst/>
          </a:prstGeom>
          <a:noFill/>
          <a:ln w="9525">
            <a:noFill/>
            <a:miter lim="800000"/>
            <a:headEnd/>
            <a:tailEnd/>
          </a:ln>
          <a:effectLst/>
        </p:spPr>
        <p:txBody>
          <a:bodyPr wrap="none">
            <a:spAutoFit/>
          </a:bodyPr>
          <a:lstStyle/>
          <a:p>
            <a:pPr algn="ctr"/>
            <a:r>
              <a:rPr lang="ru-RU" sz="3600" b="1">
                <a:solidFill>
                  <a:srgbClr val="11069A"/>
                </a:solidFill>
              </a:rPr>
              <a:t>Персонал библиотек УВО</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80" name="Диаграмма 4"/>
          <p:cNvPicPr>
            <a:picLocks noChangeArrowheads="1"/>
          </p:cNvPicPr>
          <p:nvPr/>
        </p:nvPicPr>
        <p:blipFill>
          <a:blip r:embed="rId2" cstate="print"/>
          <a:srcRect b="-47"/>
          <a:stretch>
            <a:fillRect/>
          </a:stretch>
        </p:blipFill>
        <p:spPr bwMode="auto">
          <a:xfrm>
            <a:off x="0" y="1844675"/>
            <a:ext cx="4787900" cy="3529013"/>
          </a:xfrm>
          <a:prstGeom prst="rect">
            <a:avLst/>
          </a:prstGeom>
          <a:noFill/>
          <a:ln w="9525">
            <a:noFill/>
            <a:miter lim="800000"/>
            <a:headEnd/>
            <a:tailEnd/>
          </a:ln>
        </p:spPr>
      </p:pic>
      <p:pic>
        <p:nvPicPr>
          <p:cNvPr id="357381" name="Диаграмма 5"/>
          <p:cNvPicPr>
            <a:picLocks noChangeArrowheads="1"/>
          </p:cNvPicPr>
          <p:nvPr/>
        </p:nvPicPr>
        <p:blipFill>
          <a:blip r:embed="rId3" cstate="print"/>
          <a:srcRect/>
          <a:stretch>
            <a:fillRect/>
          </a:stretch>
        </p:blipFill>
        <p:spPr bwMode="auto">
          <a:xfrm>
            <a:off x="4572000" y="1844675"/>
            <a:ext cx="4572000" cy="35290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Line 4"/>
          <p:cNvSpPr>
            <a:spLocks noChangeShapeType="1"/>
          </p:cNvSpPr>
          <p:nvPr/>
        </p:nvSpPr>
        <p:spPr bwMode="auto">
          <a:xfrm>
            <a:off x="250825" y="1196975"/>
            <a:ext cx="8324850" cy="1588"/>
          </a:xfrm>
          <a:prstGeom prst="line">
            <a:avLst/>
          </a:prstGeom>
          <a:noFill/>
          <a:ln w="19050">
            <a:solidFill>
              <a:srgbClr val="FFCC00"/>
            </a:solidFill>
            <a:round/>
            <a:headEnd/>
            <a:tailEnd/>
          </a:ln>
        </p:spPr>
        <p:txBody>
          <a:bodyPr/>
          <a:lstStyle/>
          <a:p>
            <a:endParaRPr lang="ru-RU"/>
          </a:p>
        </p:txBody>
      </p:sp>
      <p:grpSp>
        <p:nvGrpSpPr>
          <p:cNvPr id="322563" name="Group 5"/>
          <p:cNvGrpSpPr>
            <a:grpSpLocks/>
          </p:cNvGrpSpPr>
          <p:nvPr/>
        </p:nvGrpSpPr>
        <p:grpSpPr bwMode="auto">
          <a:xfrm>
            <a:off x="7956550" y="36513"/>
            <a:ext cx="1079500" cy="1016000"/>
            <a:chOff x="4641" y="68"/>
            <a:chExt cx="852" cy="851"/>
          </a:xfrm>
        </p:grpSpPr>
        <p:pic>
          <p:nvPicPr>
            <p:cNvPr id="322564" name="Picture 6"/>
            <p:cNvPicPr>
              <a:picLocks noChangeAspect="1" noChangeArrowheads="1"/>
            </p:cNvPicPr>
            <p:nvPr/>
          </p:nvPicPr>
          <p:blipFill>
            <a:blip r:embed="rId3" cstate="print"/>
            <a:srcRect/>
            <a:stretch>
              <a:fillRect/>
            </a:stretch>
          </p:blipFill>
          <p:spPr bwMode="auto">
            <a:xfrm>
              <a:off x="4641" y="68"/>
              <a:ext cx="852" cy="851"/>
            </a:xfrm>
            <a:prstGeom prst="rect">
              <a:avLst/>
            </a:prstGeom>
            <a:noFill/>
            <a:ln w="9525">
              <a:noFill/>
              <a:miter lim="800000"/>
              <a:headEnd/>
              <a:tailEnd/>
            </a:ln>
          </p:spPr>
        </p:pic>
        <p:pic>
          <p:nvPicPr>
            <p:cNvPr id="322565" name="Picture 7"/>
            <p:cNvPicPr>
              <a:picLocks noChangeAspect="1" noChangeArrowheads="1"/>
            </p:cNvPicPr>
            <p:nvPr/>
          </p:nvPicPr>
          <p:blipFill>
            <a:blip r:embed="rId4" cstate="print"/>
            <a:srcRect/>
            <a:stretch>
              <a:fillRect/>
            </a:stretch>
          </p:blipFill>
          <p:spPr bwMode="auto">
            <a:xfrm>
              <a:off x="4641" y="68"/>
              <a:ext cx="852" cy="851"/>
            </a:xfrm>
            <a:prstGeom prst="rect">
              <a:avLst/>
            </a:prstGeom>
            <a:noFill/>
            <a:ln w="9525">
              <a:noFill/>
              <a:miter lim="800000"/>
              <a:headEnd/>
              <a:tailEnd/>
            </a:ln>
          </p:spPr>
        </p:pic>
      </p:grpSp>
      <p:sp>
        <p:nvSpPr>
          <p:cNvPr id="322566" name="Rectangle 8"/>
          <p:cNvSpPr>
            <a:spLocks noChangeArrowheads="1"/>
          </p:cNvSpPr>
          <p:nvPr/>
        </p:nvSpPr>
        <p:spPr bwMode="auto">
          <a:xfrm>
            <a:off x="571500" y="142875"/>
            <a:ext cx="3719513" cy="487363"/>
          </a:xfrm>
          <a:prstGeom prst="rect">
            <a:avLst/>
          </a:prstGeom>
          <a:noFill/>
          <a:ln w="9525">
            <a:noFill/>
            <a:miter lim="800000"/>
            <a:headEnd/>
            <a:tailEnd/>
          </a:ln>
        </p:spPr>
        <p:txBody>
          <a:bodyPr wrap="none" lIns="0" tIns="0" rIns="0" bIns="0">
            <a:spAutoFit/>
          </a:bodyPr>
          <a:lstStyle/>
          <a:p>
            <a:r>
              <a:rPr lang="ru-RU" sz="3200" b="1">
                <a:solidFill>
                  <a:srgbClr val="46046A"/>
                </a:solidFill>
              </a:rPr>
              <a:t>Факторы качества</a:t>
            </a:r>
            <a:endParaRPr lang="ru-RU" sz="3200" b="1"/>
          </a:p>
        </p:txBody>
      </p:sp>
      <p:sp>
        <p:nvSpPr>
          <p:cNvPr id="322567" name="Rectangle 9"/>
          <p:cNvSpPr>
            <a:spLocks noChangeArrowheads="1"/>
          </p:cNvSpPr>
          <p:nvPr/>
        </p:nvSpPr>
        <p:spPr bwMode="auto">
          <a:xfrm>
            <a:off x="647700" y="692150"/>
            <a:ext cx="6143625" cy="487363"/>
          </a:xfrm>
          <a:prstGeom prst="rect">
            <a:avLst/>
          </a:prstGeom>
          <a:noFill/>
          <a:ln w="9525">
            <a:noFill/>
            <a:miter lim="800000"/>
            <a:headEnd/>
            <a:tailEnd/>
          </a:ln>
        </p:spPr>
        <p:txBody>
          <a:bodyPr wrap="none" lIns="0" tIns="0" rIns="0" bIns="0">
            <a:spAutoFit/>
          </a:bodyPr>
          <a:lstStyle/>
          <a:p>
            <a:r>
              <a:rPr lang="ru-RU" sz="3200" b="1">
                <a:solidFill>
                  <a:srgbClr val="46046A"/>
                </a:solidFill>
              </a:rPr>
              <a:t>библиотечного обслуживания</a:t>
            </a:r>
            <a:endParaRPr lang="ru-RU" sz="3200" b="1"/>
          </a:p>
        </p:txBody>
      </p:sp>
      <p:sp>
        <p:nvSpPr>
          <p:cNvPr id="322568" name="Oval 10"/>
          <p:cNvSpPr>
            <a:spLocks noChangeArrowheads="1"/>
          </p:cNvSpPr>
          <p:nvPr/>
        </p:nvSpPr>
        <p:spPr bwMode="auto">
          <a:xfrm>
            <a:off x="3492500" y="1268413"/>
            <a:ext cx="2374900" cy="1584325"/>
          </a:xfrm>
          <a:prstGeom prst="ellipse">
            <a:avLst/>
          </a:prstGeom>
          <a:solidFill>
            <a:srgbClr val="FFC000"/>
          </a:solidFill>
          <a:ln w="7938" cap="rnd">
            <a:solidFill>
              <a:srgbClr val="000000"/>
            </a:solidFill>
            <a:round/>
            <a:headEnd/>
            <a:tailEnd/>
          </a:ln>
        </p:spPr>
        <p:txBody>
          <a:bodyPr/>
          <a:lstStyle/>
          <a:p>
            <a:endParaRPr lang="ru-RU"/>
          </a:p>
        </p:txBody>
      </p:sp>
      <p:sp>
        <p:nvSpPr>
          <p:cNvPr id="322569" name="Rectangle 11"/>
          <p:cNvSpPr>
            <a:spLocks noChangeArrowheads="1"/>
          </p:cNvSpPr>
          <p:nvPr/>
        </p:nvSpPr>
        <p:spPr bwMode="auto">
          <a:xfrm>
            <a:off x="3635375" y="1773238"/>
            <a:ext cx="2016125" cy="487362"/>
          </a:xfrm>
          <a:prstGeom prst="rect">
            <a:avLst/>
          </a:prstGeom>
          <a:noFill/>
          <a:ln w="9525">
            <a:noFill/>
            <a:miter lim="800000"/>
            <a:headEnd/>
            <a:tailEnd/>
          </a:ln>
        </p:spPr>
        <p:txBody>
          <a:bodyPr lIns="0" tIns="0" rIns="0" bIns="0">
            <a:spAutoFit/>
          </a:bodyPr>
          <a:lstStyle/>
          <a:p>
            <a:pPr algn="ctr"/>
            <a:r>
              <a:rPr lang="ru-RU" sz="3200">
                <a:solidFill>
                  <a:srgbClr val="46046A"/>
                </a:solidFill>
              </a:rPr>
              <a:t>Качество</a:t>
            </a:r>
          </a:p>
        </p:txBody>
      </p:sp>
      <p:sp>
        <p:nvSpPr>
          <p:cNvPr id="322570" name="Text Box 12"/>
          <p:cNvSpPr txBox="1">
            <a:spLocks noChangeArrowheads="1"/>
          </p:cNvSpPr>
          <p:nvPr/>
        </p:nvSpPr>
        <p:spPr bwMode="auto">
          <a:xfrm>
            <a:off x="250825" y="1933575"/>
            <a:ext cx="2466975" cy="774700"/>
          </a:xfrm>
          <a:prstGeom prst="rect">
            <a:avLst/>
          </a:prstGeom>
          <a:blipFill dpi="0" rotWithShape="1">
            <a:blip r:embed="rId5" cstate="print"/>
            <a:srcRect/>
            <a:tile tx="0" ty="0" sx="100000" sy="100000" flip="none" algn="tl"/>
          </a:blipFill>
          <a:ln w="12700">
            <a:solidFill>
              <a:schemeClr val="tx1"/>
            </a:solidFill>
            <a:miter lim="800000"/>
            <a:headEnd/>
            <a:tailEnd/>
          </a:ln>
        </p:spPr>
        <p:txBody>
          <a:bodyPr>
            <a:spAutoFit/>
          </a:bodyPr>
          <a:lstStyle/>
          <a:p>
            <a:pPr algn="ctr"/>
            <a:r>
              <a:rPr lang="ru-RU" sz="2200">
                <a:solidFill>
                  <a:schemeClr val="bg1"/>
                </a:solidFill>
              </a:rPr>
              <a:t>Воздействие Обслуживания</a:t>
            </a:r>
          </a:p>
        </p:txBody>
      </p:sp>
      <p:sp>
        <p:nvSpPr>
          <p:cNvPr id="322571" name="Text Box 13"/>
          <p:cNvSpPr txBox="1">
            <a:spLocks noChangeArrowheads="1"/>
          </p:cNvSpPr>
          <p:nvPr/>
        </p:nvSpPr>
        <p:spPr bwMode="auto">
          <a:xfrm>
            <a:off x="3473450" y="3213100"/>
            <a:ext cx="2466975" cy="774700"/>
          </a:xfrm>
          <a:prstGeom prst="rect">
            <a:avLst/>
          </a:prstGeom>
          <a:blipFill dpi="0" rotWithShape="1">
            <a:blip r:embed="rId5" cstate="print"/>
            <a:srcRect/>
            <a:tile tx="0" ty="0" sx="100000" sy="100000" flip="none" algn="tl"/>
          </a:blipFill>
          <a:ln w="12700">
            <a:solidFill>
              <a:schemeClr val="tx1"/>
            </a:solidFill>
            <a:miter lim="800000"/>
            <a:headEnd/>
            <a:tailEnd/>
          </a:ln>
        </p:spPr>
        <p:txBody>
          <a:bodyPr>
            <a:spAutoFit/>
          </a:bodyPr>
          <a:lstStyle/>
          <a:p>
            <a:pPr algn="ctr"/>
            <a:r>
              <a:rPr lang="ru-RU" sz="2200">
                <a:solidFill>
                  <a:schemeClr val="bg1"/>
                </a:solidFill>
              </a:rPr>
              <a:t>Библиотека</a:t>
            </a:r>
            <a:br>
              <a:rPr lang="ru-RU" sz="2200">
                <a:solidFill>
                  <a:schemeClr val="bg1"/>
                </a:solidFill>
              </a:rPr>
            </a:br>
            <a:r>
              <a:rPr lang="ru-RU" sz="2200">
                <a:solidFill>
                  <a:schemeClr val="bg1"/>
                </a:solidFill>
              </a:rPr>
              <a:t>как место</a:t>
            </a:r>
          </a:p>
        </p:txBody>
      </p:sp>
      <p:sp>
        <p:nvSpPr>
          <p:cNvPr id="322572" name="Text Box 14"/>
          <p:cNvSpPr txBox="1">
            <a:spLocks noChangeArrowheads="1"/>
          </p:cNvSpPr>
          <p:nvPr/>
        </p:nvSpPr>
        <p:spPr bwMode="auto">
          <a:xfrm>
            <a:off x="6426200" y="1866900"/>
            <a:ext cx="2466975" cy="774700"/>
          </a:xfrm>
          <a:prstGeom prst="rect">
            <a:avLst/>
          </a:prstGeom>
          <a:blipFill dpi="0" rotWithShape="1">
            <a:blip r:embed="rId5" cstate="print"/>
            <a:srcRect/>
            <a:tile tx="0" ty="0" sx="100000" sy="100000" flip="none" algn="tl"/>
          </a:blipFill>
          <a:ln w="12700">
            <a:solidFill>
              <a:schemeClr val="tx1"/>
            </a:solidFill>
            <a:miter lim="800000"/>
            <a:headEnd/>
            <a:tailEnd/>
          </a:ln>
        </p:spPr>
        <p:txBody>
          <a:bodyPr>
            <a:spAutoFit/>
          </a:bodyPr>
          <a:lstStyle/>
          <a:p>
            <a:pPr algn="ctr"/>
            <a:r>
              <a:rPr lang="ru-RU" sz="2200">
                <a:solidFill>
                  <a:schemeClr val="bg1"/>
                </a:solidFill>
              </a:rPr>
              <a:t>Управление информацией</a:t>
            </a:r>
          </a:p>
        </p:txBody>
      </p:sp>
      <p:sp>
        <p:nvSpPr>
          <p:cNvPr id="322573" name="Rectangle 16"/>
          <p:cNvSpPr>
            <a:spLocks noChangeArrowheads="1"/>
          </p:cNvSpPr>
          <p:nvPr/>
        </p:nvSpPr>
        <p:spPr bwMode="auto">
          <a:xfrm>
            <a:off x="468313" y="2906713"/>
            <a:ext cx="2016125" cy="374650"/>
          </a:xfrm>
          <a:prstGeom prst="rect">
            <a:avLst/>
          </a:prstGeom>
          <a:noFill/>
          <a:ln w="9525">
            <a:solidFill>
              <a:srgbClr val="000000"/>
            </a:solidFill>
            <a:miter lim="800000"/>
            <a:headEnd/>
            <a:tailEnd/>
          </a:ln>
        </p:spPr>
        <p:txBody>
          <a:bodyPr lIns="0" tIns="0" rIns="0" bIns="0">
            <a:spAutoFit/>
          </a:bodyPr>
          <a:lstStyle/>
          <a:p>
            <a:pPr algn="ctr"/>
            <a:r>
              <a:rPr lang="ru-RU" sz="2400" i="1">
                <a:solidFill>
                  <a:srgbClr val="46046A"/>
                </a:solidFill>
                <a:latin typeface="Times New Roman" pitchFamily="18" charset="0"/>
              </a:rPr>
              <a:t>Симпатия</a:t>
            </a:r>
          </a:p>
        </p:txBody>
      </p:sp>
      <p:sp>
        <p:nvSpPr>
          <p:cNvPr id="322574" name="Rectangle 17"/>
          <p:cNvSpPr>
            <a:spLocks noChangeArrowheads="1"/>
          </p:cNvSpPr>
          <p:nvPr/>
        </p:nvSpPr>
        <p:spPr bwMode="auto">
          <a:xfrm>
            <a:off x="250825" y="3486150"/>
            <a:ext cx="2663825" cy="374650"/>
          </a:xfrm>
          <a:prstGeom prst="rect">
            <a:avLst/>
          </a:prstGeom>
          <a:noFill/>
          <a:ln w="9525">
            <a:solidFill>
              <a:srgbClr val="000000"/>
            </a:solidFill>
            <a:miter lim="800000"/>
            <a:headEnd/>
            <a:tailEnd/>
          </a:ln>
        </p:spPr>
        <p:txBody>
          <a:bodyPr lIns="0" tIns="0" rIns="0" bIns="0">
            <a:spAutoFit/>
          </a:bodyPr>
          <a:lstStyle/>
          <a:p>
            <a:pPr algn="ctr"/>
            <a:r>
              <a:rPr lang="ru-RU" sz="2400" i="1">
                <a:solidFill>
                  <a:srgbClr val="46046A"/>
                </a:solidFill>
                <a:latin typeface="Times New Roman" pitchFamily="18" charset="0"/>
              </a:rPr>
              <a:t>Восприимчивость</a:t>
            </a:r>
            <a:endParaRPr lang="ru-RU" sz="2400" i="1">
              <a:solidFill>
                <a:srgbClr val="46046A"/>
              </a:solidFill>
            </a:endParaRPr>
          </a:p>
        </p:txBody>
      </p:sp>
      <p:sp>
        <p:nvSpPr>
          <p:cNvPr id="322575" name="Rectangle 18"/>
          <p:cNvSpPr>
            <a:spLocks noChangeArrowheads="1"/>
          </p:cNvSpPr>
          <p:nvPr/>
        </p:nvSpPr>
        <p:spPr bwMode="auto">
          <a:xfrm>
            <a:off x="433388" y="3990975"/>
            <a:ext cx="2232025" cy="374650"/>
          </a:xfrm>
          <a:prstGeom prst="rect">
            <a:avLst/>
          </a:prstGeom>
          <a:noFill/>
          <a:ln w="9525">
            <a:solidFill>
              <a:srgbClr val="000000"/>
            </a:solidFill>
            <a:miter lim="800000"/>
            <a:headEnd/>
            <a:tailEnd/>
          </a:ln>
        </p:spPr>
        <p:txBody>
          <a:bodyPr lIns="0" tIns="0" rIns="0" bIns="0">
            <a:spAutoFit/>
          </a:bodyPr>
          <a:lstStyle/>
          <a:p>
            <a:pPr algn="ctr"/>
            <a:r>
              <a:rPr lang="ru-RU" sz="2400" i="1">
                <a:solidFill>
                  <a:srgbClr val="46046A"/>
                </a:solidFill>
                <a:latin typeface="Times New Roman" pitchFamily="18" charset="0"/>
              </a:rPr>
              <a:t>Уверенность</a:t>
            </a:r>
            <a:endParaRPr lang="ru-RU" sz="2400" i="1">
              <a:solidFill>
                <a:srgbClr val="46046A"/>
              </a:solidFill>
            </a:endParaRPr>
          </a:p>
        </p:txBody>
      </p:sp>
      <p:sp>
        <p:nvSpPr>
          <p:cNvPr id="322576" name="Rectangle 19"/>
          <p:cNvSpPr>
            <a:spLocks noChangeArrowheads="1"/>
          </p:cNvSpPr>
          <p:nvPr/>
        </p:nvSpPr>
        <p:spPr bwMode="auto">
          <a:xfrm>
            <a:off x="590550" y="4494213"/>
            <a:ext cx="1876425" cy="374650"/>
          </a:xfrm>
          <a:prstGeom prst="rect">
            <a:avLst/>
          </a:prstGeom>
          <a:noFill/>
          <a:ln w="9525">
            <a:solidFill>
              <a:srgbClr val="000000"/>
            </a:solidFill>
            <a:miter lim="800000"/>
            <a:headEnd/>
            <a:tailEnd/>
          </a:ln>
        </p:spPr>
        <p:txBody>
          <a:bodyPr lIns="0" tIns="0" rIns="0" bIns="0">
            <a:spAutoFit/>
          </a:bodyPr>
          <a:lstStyle/>
          <a:p>
            <a:pPr algn="ctr"/>
            <a:r>
              <a:rPr lang="ru-RU" sz="2400" i="1">
                <a:solidFill>
                  <a:srgbClr val="46046A"/>
                </a:solidFill>
                <a:latin typeface="Times New Roman" pitchFamily="18" charset="0"/>
              </a:rPr>
              <a:t>Надежность</a:t>
            </a:r>
            <a:endParaRPr lang="ru-RU" sz="2400" i="1">
              <a:solidFill>
                <a:srgbClr val="46046A"/>
              </a:solidFill>
            </a:endParaRPr>
          </a:p>
        </p:txBody>
      </p:sp>
      <p:sp>
        <p:nvSpPr>
          <p:cNvPr id="322577" name="Line 23"/>
          <p:cNvSpPr>
            <a:spLocks noChangeShapeType="1"/>
          </p:cNvSpPr>
          <p:nvPr/>
        </p:nvSpPr>
        <p:spPr bwMode="auto">
          <a:xfrm flipV="1">
            <a:off x="2700338" y="2133600"/>
            <a:ext cx="792162" cy="215900"/>
          </a:xfrm>
          <a:prstGeom prst="line">
            <a:avLst/>
          </a:prstGeom>
          <a:noFill/>
          <a:ln w="9525">
            <a:solidFill>
              <a:schemeClr val="tx1"/>
            </a:solidFill>
            <a:round/>
            <a:headEnd/>
            <a:tailEnd type="triangle" w="med" len="med"/>
          </a:ln>
        </p:spPr>
        <p:txBody>
          <a:bodyPr/>
          <a:lstStyle/>
          <a:p>
            <a:endParaRPr lang="ru-RU"/>
          </a:p>
        </p:txBody>
      </p:sp>
      <p:sp>
        <p:nvSpPr>
          <p:cNvPr id="322578" name="Line 24"/>
          <p:cNvSpPr>
            <a:spLocks noChangeShapeType="1"/>
          </p:cNvSpPr>
          <p:nvPr/>
        </p:nvSpPr>
        <p:spPr bwMode="auto">
          <a:xfrm flipH="1" flipV="1">
            <a:off x="5849938" y="2008188"/>
            <a:ext cx="576262" cy="288925"/>
          </a:xfrm>
          <a:prstGeom prst="line">
            <a:avLst/>
          </a:prstGeom>
          <a:noFill/>
          <a:ln w="9525">
            <a:solidFill>
              <a:schemeClr val="tx1"/>
            </a:solidFill>
            <a:round/>
            <a:headEnd/>
            <a:tailEnd type="triangle" w="med" len="med"/>
          </a:ln>
        </p:spPr>
        <p:txBody>
          <a:bodyPr/>
          <a:lstStyle/>
          <a:p>
            <a:endParaRPr lang="ru-RU"/>
          </a:p>
        </p:txBody>
      </p:sp>
      <p:sp>
        <p:nvSpPr>
          <p:cNvPr id="322579" name="Line 25"/>
          <p:cNvSpPr>
            <a:spLocks noChangeShapeType="1"/>
          </p:cNvSpPr>
          <p:nvPr/>
        </p:nvSpPr>
        <p:spPr bwMode="auto">
          <a:xfrm flipV="1">
            <a:off x="4716463" y="2835275"/>
            <a:ext cx="0" cy="360363"/>
          </a:xfrm>
          <a:prstGeom prst="line">
            <a:avLst/>
          </a:prstGeom>
          <a:noFill/>
          <a:ln w="9525">
            <a:solidFill>
              <a:schemeClr val="tx1"/>
            </a:solidFill>
            <a:round/>
            <a:headEnd/>
            <a:tailEnd type="triangle" w="med" len="med"/>
          </a:ln>
        </p:spPr>
        <p:txBody>
          <a:bodyPr/>
          <a:lstStyle/>
          <a:p>
            <a:endParaRPr lang="ru-RU"/>
          </a:p>
        </p:txBody>
      </p:sp>
      <p:sp>
        <p:nvSpPr>
          <p:cNvPr id="322580" name="Rectangle 27"/>
          <p:cNvSpPr>
            <a:spLocks noChangeArrowheads="1"/>
          </p:cNvSpPr>
          <p:nvPr/>
        </p:nvSpPr>
        <p:spPr bwMode="auto">
          <a:xfrm>
            <a:off x="3708400" y="4221163"/>
            <a:ext cx="2016125" cy="520700"/>
          </a:xfrm>
          <a:prstGeom prst="rect">
            <a:avLst/>
          </a:prstGeom>
          <a:noFill/>
          <a:ln w="9525">
            <a:solidFill>
              <a:srgbClr val="000000"/>
            </a:solidFill>
            <a:miter lim="800000"/>
            <a:headEnd/>
            <a:tailEnd/>
          </a:ln>
        </p:spPr>
        <p:txBody>
          <a:bodyPr lIns="0" tIns="0" rIns="0" bIns="0">
            <a:spAutoFit/>
          </a:bodyPr>
          <a:lstStyle/>
          <a:p>
            <a:pPr algn="ctr">
              <a:lnSpc>
                <a:spcPct val="70000"/>
              </a:lnSpc>
            </a:pPr>
            <a:r>
              <a:rPr lang="ru-RU" sz="2400" i="1">
                <a:solidFill>
                  <a:srgbClr val="46046A"/>
                </a:solidFill>
                <a:latin typeface="Times New Roman" pitchFamily="18" charset="0"/>
              </a:rPr>
              <a:t>Полезное пространство</a:t>
            </a:r>
          </a:p>
        </p:txBody>
      </p:sp>
      <p:sp>
        <p:nvSpPr>
          <p:cNvPr id="322581" name="Rectangle 28"/>
          <p:cNvSpPr>
            <a:spLocks noChangeArrowheads="1"/>
          </p:cNvSpPr>
          <p:nvPr/>
        </p:nvSpPr>
        <p:spPr bwMode="auto">
          <a:xfrm>
            <a:off x="3708400" y="4892675"/>
            <a:ext cx="2016125" cy="265113"/>
          </a:xfrm>
          <a:prstGeom prst="rect">
            <a:avLst/>
          </a:prstGeom>
          <a:noFill/>
          <a:ln w="9525">
            <a:solidFill>
              <a:srgbClr val="000000"/>
            </a:solidFill>
            <a:miter lim="800000"/>
            <a:headEnd/>
            <a:tailEnd/>
          </a:ln>
        </p:spPr>
        <p:txBody>
          <a:bodyPr lIns="0" tIns="0" rIns="0" bIns="0">
            <a:spAutoFit/>
          </a:bodyPr>
          <a:lstStyle/>
          <a:p>
            <a:pPr algn="ctr">
              <a:lnSpc>
                <a:spcPct val="70000"/>
              </a:lnSpc>
            </a:pPr>
            <a:r>
              <a:rPr lang="ru-RU" sz="2400" i="1">
                <a:solidFill>
                  <a:srgbClr val="46046A"/>
                </a:solidFill>
                <a:latin typeface="Times New Roman" pitchFamily="18" charset="0"/>
              </a:rPr>
              <a:t>Символ</a:t>
            </a:r>
          </a:p>
        </p:txBody>
      </p:sp>
      <p:sp>
        <p:nvSpPr>
          <p:cNvPr id="322582" name="Rectangle 29"/>
          <p:cNvSpPr>
            <a:spLocks noChangeArrowheads="1"/>
          </p:cNvSpPr>
          <p:nvPr/>
        </p:nvSpPr>
        <p:spPr bwMode="auto">
          <a:xfrm>
            <a:off x="3779838" y="5373688"/>
            <a:ext cx="2016125" cy="265112"/>
          </a:xfrm>
          <a:prstGeom prst="rect">
            <a:avLst/>
          </a:prstGeom>
          <a:noFill/>
          <a:ln w="9525">
            <a:solidFill>
              <a:srgbClr val="000000"/>
            </a:solidFill>
            <a:miter lim="800000"/>
            <a:headEnd/>
            <a:tailEnd/>
          </a:ln>
        </p:spPr>
        <p:txBody>
          <a:bodyPr lIns="0" tIns="0" rIns="0" bIns="0">
            <a:spAutoFit/>
          </a:bodyPr>
          <a:lstStyle/>
          <a:p>
            <a:pPr algn="ctr">
              <a:lnSpc>
                <a:spcPct val="70000"/>
              </a:lnSpc>
            </a:pPr>
            <a:r>
              <a:rPr lang="ru-RU" sz="2400" i="1">
                <a:solidFill>
                  <a:srgbClr val="46046A"/>
                </a:solidFill>
                <a:latin typeface="Times New Roman" pitchFamily="18" charset="0"/>
              </a:rPr>
              <a:t>Убежище</a:t>
            </a:r>
          </a:p>
        </p:txBody>
      </p:sp>
      <p:sp>
        <p:nvSpPr>
          <p:cNvPr id="322583" name="Rectangle 30"/>
          <p:cNvSpPr>
            <a:spLocks noChangeArrowheads="1"/>
          </p:cNvSpPr>
          <p:nvPr/>
        </p:nvSpPr>
        <p:spPr bwMode="auto">
          <a:xfrm>
            <a:off x="6659563" y="2852738"/>
            <a:ext cx="2016125" cy="520700"/>
          </a:xfrm>
          <a:prstGeom prst="rect">
            <a:avLst/>
          </a:prstGeom>
          <a:noFill/>
          <a:ln w="9525">
            <a:solidFill>
              <a:srgbClr val="000000"/>
            </a:solidFill>
            <a:miter lim="800000"/>
            <a:headEnd/>
            <a:tailEnd/>
          </a:ln>
        </p:spPr>
        <p:txBody>
          <a:bodyPr lIns="0" tIns="0" rIns="0" bIns="0">
            <a:spAutoFit/>
          </a:bodyPr>
          <a:lstStyle/>
          <a:p>
            <a:pPr algn="ctr">
              <a:lnSpc>
                <a:spcPct val="70000"/>
              </a:lnSpc>
            </a:pPr>
            <a:r>
              <a:rPr lang="ru-RU" sz="2400" i="1">
                <a:solidFill>
                  <a:srgbClr val="46046A"/>
                </a:solidFill>
                <a:latin typeface="Times New Roman" pitchFamily="18" charset="0"/>
              </a:rPr>
              <a:t>Охват информации</a:t>
            </a:r>
          </a:p>
        </p:txBody>
      </p:sp>
      <p:sp>
        <p:nvSpPr>
          <p:cNvPr id="322584" name="Rectangle 31"/>
          <p:cNvSpPr>
            <a:spLocks noChangeArrowheads="1"/>
          </p:cNvSpPr>
          <p:nvPr/>
        </p:nvSpPr>
        <p:spPr bwMode="auto">
          <a:xfrm>
            <a:off x="6732588" y="3482975"/>
            <a:ext cx="2016125" cy="265113"/>
          </a:xfrm>
          <a:prstGeom prst="rect">
            <a:avLst/>
          </a:prstGeom>
          <a:noFill/>
          <a:ln w="9525">
            <a:solidFill>
              <a:srgbClr val="000000"/>
            </a:solidFill>
            <a:miter lim="800000"/>
            <a:headEnd/>
            <a:tailEnd/>
          </a:ln>
        </p:spPr>
        <p:txBody>
          <a:bodyPr lIns="0" tIns="0" rIns="0" bIns="0">
            <a:spAutoFit/>
          </a:bodyPr>
          <a:lstStyle/>
          <a:p>
            <a:pPr algn="ctr">
              <a:lnSpc>
                <a:spcPct val="70000"/>
              </a:lnSpc>
            </a:pPr>
            <a:r>
              <a:rPr lang="ru-RU" sz="2400" i="1">
                <a:solidFill>
                  <a:srgbClr val="46046A"/>
                </a:solidFill>
                <a:latin typeface="Times New Roman" pitchFamily="18" charset="0"/>
              </a:rPr>
              <a:t>Удобство</a:t>
            </a:r>
          </a:p>
        </p:txBody>
      </p:sp>
      <p:sp>
        <p:nvSpPr>
          <p:cNvPr id="322585" name="Rectangle 32"/>
          <p:cNvSpPr>
            <a:spLocks noChangeArrowheads="1"/>
          </p:cNvSpPr>
          <p:nvPr/>
        </p:nvSpPr>
        <p:spPr bwMode="auto">
          <a:xfrm>
            <a:off x="6732588" y="3860800"/>
            <a:ext cx="2016125" cy="520700"/>
          </a:xfrm>
          <a:prstGeom prst="rect">
            <a:avLst/>
          </a:prstGeom>
          <a:noFill/>
          <a:ln w="9525">
            <a:solidFill>
              <a:srgbClr val="000000"/>
            </a:solidFill>
            <a:miter lim="800000"/>
            <a:headEnd/>
            <a:tailEnd/>
          </a:ln>
        </p:spPr>
        <p:txBody>
          <a:bodyPr lIns="0" tIns="0" rIns="0" bIns="0">
            <a:spAutoFit/>
          </a:bodyPr>
          <a:lstStyle/>
          <a:p>
            <a:pPr algn="ctr">
              <a:lnSpc>
                <a:spcPct val="70000"/>
              </a:lnSpc>
            </a:pPr>
            <a:r>
              <a:rPr lang="ru-RU" sz="2400" i="1">
                <a:solidFill>
                  <a:srgbClr val="46046A"/>
                </a:solidFill>
                <a:latin typeface="Times New Roman" pitchFamily="18" charset="0"/>
              </a:rPr>
              <a:t>Легкость навигации</a:t>
            </a:r>
          </a:p>
        </p:txBody>
      </p:sp>
      <p:sp>
        <p:nvSpPr>
          <p:cNvPr id="322586" name="Rectangle 33"/>
          <p:cNvSpPr>
            <a:spLocks noChangeArrowheads="1"/>
          </p:cNvSpPr>
          <p:nvPr/>
        </p:nvSpPr>
        <p:spPr bwMode="auto">
          <a:xfrm>
            <a:off x="6337300" y="4508500"/>
            <a:ext cx="2771775" cy="265113"/>
          </a:xfrm>
          <a:prstGeom prst="rect">
            <a:avLst/>
          </a:prstGeom>
          <a:noFill/>
          <a:ln w="9525">
            <a:solidFill>
              <a:srgbClr val="000000"/>
            </a:solidFill>
            <a:miter lim="800000"/>
            <a:headEnd/>
            <a:tailEnd/>
          </a:ln>
        </p:spPr>
        <p:txBody>
          <a:bodyPr lIns="0" tIns="0" rIns="0" bIns="0">
            <a:spAutoFit/>
          </a:bodyPr>
          <a:lstStyle/>
          <a:p>
            <a:pPr algn="ctr">
              <a:lnSpc>
                <a:spcPct val="70000"/>
              </a:lnSpc>
            </a:pPr>
            <a:r>
              <a:rPr lang="ru-RU" sz="2400" i="1">
                <a:solidFill>
                  <a:srgbClr val="46046A"/>
                </a:solidFill>
                <a:latin typeface="Times New Roman" pitchFamily="18" charset="0"/>
              </a:rPr>
              <a:t>Своевременность</a:t>
            </a:r>
          </a:p>
        </p:txBody>
      </p:sp>
      <p:sp>
        <p:nvSpPr>
          <p:cNvPr id="322587" name="Rectangle 34"/>
          <p:cNvSpPr>
            <a:spLocks noChangeArrowheads="1"/>
          </p:cNvSpPr>
          <p:nvPr/>
        </p:nvSpPr>
        <p:spPr bwMode="auto">
          <a:xfrm>
            <a:off x="6804025" y="4868863"/>
            <a:ext cx="2016125" cy="520700"/>
          </a:xfrm>
          <a:prstGeom prst="rect">
            <a:avLst/>
          </a:prstGeom>
          <a:noFill/>
          <a:ln w="9525">
            <a:solidFill>
              <a:srgbClr val="000000"/>
            </a:solidFill>
            <a:miter lim="800000"/>
            <a:headEnd/>
            <a:tailEnd/>
          </a:ln>
        </p:spPr>
        <p:txBody>
          <a:bodyPr lIns="0" tIns="0" rIns="0" bIns="0">
            <a:spAutoFit/>
          </a:bodyPr>
          <a:lstStyle/>
          <a:p>
            <a:pPr algn="ctr">
              <a:lnSpc>
                <a:spcPct val="70000"/>
              </a:lnSpc>
            </a:pPr>
            <a:r>
              <a:rPr lang="ru-RU" sz="2400" i="1">
                <a:solidFill>
                  <a:srgbClr val="46046A"/>
                </a:solidFill>
                <a:latin typeface="Times New Roman" pitchFamily="18" charset="0"/>
              </a:rPr>
              <a:t>Техническая оснащенность</a:t>
            </a:r>
          </a:p>
        </p:txBody>
      </p:sp>
      <p:sp>
        <p:nvSpPr>
          <p:cNvPr id="322588" name="Rectangle 35"/>
          <p:cNvSpPr>
            <a:spLocks noChangeArrowheads="1"/>
          </p:cNvSpPr>
          <p:nvPr/>
        </p:nvSpPr>
        <p:spPr bwMode="auto">
          <a:xfrm>
            <a:off x="6799263" y="5499100"/>
            <a:ext cx="2016125" cy="520700"/>
          </a:xfrm>
          <a:prstGeom prst="rect">
            <a:avLst/>
          </a:prstGeom>
          <a:noFill/>
          <a:ln w="9525">
            <a:solidFill>
              <a:srgbClr val="000000"/>
            </a:solidFill>
            <a:miter lim="800000"/>
            <a:headEnd/>
            <a:tailEnd/>
          </a:ln>
        </p:spPr>
        <p:txBody>
          <a:bodyPr lIns="0" tIns="0" rIns="0" bIns="0">
            <a:spAutoFit/>
          </a:bodyPr>
          <a:lstStyle/>
          <a:p>
            <a:pPr algn="ctr">
              <a:lnSpc>
                <a:spcPct val="70000"/>
              </a:lnSpc>
            </a:pPr>
            <a:r>
              <a:rPr lang="ru-RU" sz="2400" i="1">
                <a:solidFill>
                  <a:srgbClr val="46046A"/>
                </a:solidFill>
                <a:latin typeface="Times New Roman" pitchFamily="18" charset="0"/>
              </a:rPr>
              <a:t>Уверенность в себе</a:t>
            </a:r>
          </a:p>
        </p:txBody>
      </p:sp>
      <p:sp>
        <p:nvSpPr>
          <p:cNvPr id="322589" name="Text Box 1499"/>
          <p:cNvSpPr txBox="1">
            <a:spLocks noChangeArrowheads="1"/>
          </p:cNvSpPr>
          <p:nvPr/>
        </p:nvSpPr>
        <p:spPr bwMode="auto">
          <a:xfrm>
            <a:off x="0" y="6130925"/>
            <a:ext cx="9144000" cy="646113"/>
          </a:xfrm>
          <a:prstGeom prst="rect">
            <a:avLst/>
          </a:prstGeom>
          <a:noFill/>
          <a:ln w="9525">
            <a:noFill/>
            <a:miter lim="800000"/>
            <a:headEnd/>
            <a:tailEnd/>
          </a:ln>
        </p:spPr>
        <p:txBody>
          <a:bodyPr>
            <a:spAutoFit/>
          </a:bodyPr>
          <a:lstStyle/>
          <a:p>
            <a:pPr algn="ctr"/>
            <a:r>
              <a:rPr lang="ru-RU" b="1">
                <a:solidFill>
                  <a:srgbClr val="11069A"/>
                </a:solidFill>
              </a:rPr>
              <a:t>А. Моруа: «Профессия библиотекаря требует, помимо деловых качеств,</a:t>
            </a:r>
            <a:r>
              <a:rPr lang="en-US" b="1">
                <a:solidFill>
                  <a:srgbClr val="11069A"/>
                </a:solidFill>
              </a:rPr>
              <a:t/>
            </a:r>
            <a:br>
              <a:rPr lang="en-US" b="1">
                <a:solidFill>
                  <a:srgbClr val="11069A"/>
                </a:solidFill>
              </a:rPr>
            </a:br>
            <a:r>
              <a:rPr lang="ru-RU" b="1">
                <a:solidFill>
                  <a:srgbClr val="11069A"/>
                </a:solidFill>
              </a:rPr>
              <a:t> страстного увлечения, </a:t>
            </a:r>
            <a:r>
              <a:rPr lang="ru-RU" b="1" i="1">
                <a:solidFill>
                  <a:srgbClr val="11069A"/>
                </a:solidFill>
              </a:rPr>
              <a:t>желания в любую минуту прийти на помощь</a:t>
            </a:r>
            <a:r>
              <a:rPr lang="ru-RU" b="1">
                <a:solidFill>
                  <a:srgbClr val="11069A"/>
                </a:solidFill>
              </a:rPr>
              <a:t>...»</a:t>
            </a:r>
            <a:r>
              <a:rPr lang="ru-RU">
                <a:solidFill>
                  <a:srgbClr val="11069A"/>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descr="IMG_2019"/>
          <p:cNvPicPr>
            <a:picLocks noChangeAspect="1" noChangeArrowheads="1"/>
          </p:cNvPicPr>
          <p:nvPr/>
        </p:nvPicPr>
        <p:blipFill>
          <a:blip r:embed="rId2" cstate="print"/>
          <a:srcRect/>
          <a:stretch>
            <a:fillRect/>
          </a:stretch>
        </p:blipFill>
        <p:spPr bwMode="auto">
          <a:xfrm>
            <a:off x="0" y="0"/>
            <a:ext cx="9144000" cy="6097588"/>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3"/>
          <p:cNvSpPr>
            <a:spLocks noGrp="1" noChangeArrowheads="1"/>
          </p:cNvSpPr>
          <p:nvPr>
            <p:ph type="body" idx="4294967295"/>
          </p:nvPr>
        </p:nvSpPr>
        <p:spPr>
          <a:xfrm>
            <a:off x="179388" y="260350"/>
            <a:ext cx="8569325" cy="6192838"/>
          </a:xfrm>
        </p:spPr>
        <p:txBody>
          <a:bodyPr/>
          <a:lstStyle/>
          <a:p>
            <a:pPr marL="177800" indent="-177800" algn="ctr" eaLnBrk="1" hangingPunct="1">
              <a:lnSpc>
                <a:spcPct val="90000"/>
              </a:lnSpc>
              <a:buFont typeface="Wingdings" pitchFamily="2" charset="2"/>
              <a:buNone/>
            </a:pPr>
            <a:r>
              <a:rPr lang="ru-RU" sz="2800" b="1" i="1" smtClean="0">
                <a:solidFill>
                  <a:srgbClr val="11069A"/>
                </a:solidFill>
              </a:rPr>
              <a:t>Из Всемирного отчета ЮНЕСКО по обществам знаний для всех (2005):</a:t>
            </a:r>
          </a:p>
          <a:p>
            <a:pPr marL="177800" indent="-177800" eaLnBrk="1" hangingPunct="1">
              <a:lnSpc>
                <a:spcPct val="90000"/>
              </a:lnSpc>
              <a:buFont typeface="Wingdings" pitchFamily="2" charset="2"/>
              <a:buNone/>
            </a:pPr>
            <a:r>
              <a:rPr lang="ru-RU" sz="2000" smtClean="0">
                <a:solidFill>
                  <a:srgbClr val="11069A"/>
                </a:solidFill>
              </a:rPr>
              <a:t>«Идея информационного общества основана на технологических прорывах. Концепция обществ знаний включает намного более широкий спектр социальных, этических и политических измерений. Это множество таких измерений, которые исключают идею какой-либо единственной, готовой к использованию модели, модели, не принимающей во внимание в достаточной степени культурного и лингвистического разнообразия, жизненного важного для того, чтобы люди чувствовали себя как дома в меняющемся мире. Различные формы знаний и культуры всегда входят в строение любого общества, включая и такие, которые находятся под сильным влиянием научного прогресса и современных технологий. Было бы недопустимым не предвидеть опасности информационной и коммуникационной революции, ведущей – посредством узкого, фаталистического технологического детерминизма – к единственно возможной форме общественного устройства» </a:t>
            </a:r>
            <a:r>
              <a:rPr lang="ru-RU" sz="1800" i="1" smtClean="0">
                <a:solidFill>
                  <a:srgbClr val="11069A"/>
                </a:solidFill>
              </a:rPr>
              <a:t>(</a:t>
            </a:r>
            <a:r>
              <a:rPr lang="en-US" sz="1800" i="1" smtClean="0">
                <a:solidFill>
                  <a:srgbClr val="11069A"/>
                </a:solidFill>
              </a:rPr>
              <a:t>Binde et.al., UNESCO, 2005, p.17</a:t>
            </a:r>
            <a:r>
              <a:rPr lang="ru-RU" sz="1800" i="1" smtClean="0">
                <a:solidFill>
                  <a:srgbClr val="11069A"/>
                </a:solidFill>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468313" y="217488"/>
            <a:ext cx="8675687" cy="908050"/>
          </a:xfrm>
        </p:spPr>
        <p:txBody>
          <a:bodyPr/>
          <a:lstStyle/>
          <a:p>
            <a:pPr algn="ctr">
              <a:lnSpc>
                <a:spcPct val="80000"/>
              </a:lnSpc>
            </a:pPr>
            <a:r>
              <a:rPr lang="ru-RU" sz="3600" b="1" smtClean="0">
                <a:solidFill>
                  <a:srgbClr val="11069A"/>
                </a:solidFill>
                <a:latin typeface="Arial" charset="0"/>
              </a:rPr>
              <a:t>Тематика (выборочно) секций на </a:t>
            </a:r>
            <a:r>
              <a:rPr lang="en-US" sz="3600" b="1" smtClean="0">
                <a:solidFill>
                  <a:srgbClr val="11069A"/>
                </a:solidFill>
                <a:latin typeface="Arial" charset="0"/>
              </a:rPr>
              <a:t>WSIS+10</a:t>
            </a:r>
            <a:endParaRPr lang="ru-RU" sz="3600" b="1" smtClean="0">
              <a:solidFill>
                <a:srgbClr val="11069A"/>
              </a:solidFill>
              <a:latin typeface="Arial" charset="0"/>
            </a:endParaRPr>
          </a:p>
        </p:txBody>
      </p:sp>
      <p:sp>
        <p:nvSpPr>
          <p:cNvPr id="365571" name="Rectangle 3"/>
          <p:cNvSpPr>
            <a:spLocks noGrp="1" noChangeArrowheads="1"/>
          </p:cNvSpPr>
          <p:nvPr>
            <p:ph type="body" idx="1"/>
          </p:nvPr>
        </p:nvSpPr>
        <p:spPr>
          <a:xfrm>
            <a:off x="395288" y="1268413"/>
            <a:ext cx="8569325" cy="4897437"/>
          </a:xfrm>
        </p:spPr>
        <p:txBody>
          <a:bodyPr/>
          <a:lstStyle/>
          <a:p>
            <a:pPr marL="571500" indent="-571500">
              <a:lnSpc>
                <a:spcPct val="90000"/>
              </a:lnSpc>
              <a:buClr>
                <a:srgbClr val="11069A"/>
              </a:buClr>
              <a:buSzPct val="90000"/>
              <a:buFont typeface="Wingdings" pitchFamily="2" charset="2"/>
              <a:buAutoNum type="arabicPeriod"/>
            </a:pPr>
            <a:r>
              <a:rPr lang="ru-RU" sz="2400" smtClean="0">
                <a:solidFill>
                  <a:srgbClr val="11069A"/>
                </a:solidFill>
              </a:rPr>
              <a:t>На пути к </a:t>
            </a:r>
            <a:r>
              <a:rPr lang="en-US" sz="2400" smtClean="0">
                <a:solidFill>
                  <a:srgbClr val="11069A"/>
                </a:solidFill>
              </a:rPr>
              <a:t>WSIS+10 </a:t>
            </a:r>
            <a:r>
              <a:rPr lang="ru-RU" sz="2400" smtClean="0">
                <a:solidFill>
                  <a:srgbClr val="11069A"/>
                </a:solidFill>
              </a:rPr>
              <a:t>и далее: включение людей с ограничениями в общества знаний</a:t>
            </a:r>
          </a:p>
          <a:p>
            <a:pPr marL="571500" indent="-571500">
              <a:lnSpc>
                <a:spcPct val="90000"/>
              </a:lnSpc>
              <a:buClr>
                <a:srgbClr val="11069A"/>
              </a:buClr>
              <a:buSzPct val="90000"/>
              <a:buFont typeface="Wingdings" pitchFamily="2" charset="2"/>
              <a:buAutoNum type="arabicPeriod"/>
            </a:pPr>
            <a:r>
              <a:rPr lang="ru-RU" sz="2400" smtClean="0">
                <a:solidFill>
                  <a:srgbClr val="11069A"/>
                </a:solidFill>
              </a:rPr>
              <a:t>На пути к </a:t>
            </a:r>
            <a:r>
              <a:rPr lang="en-US" sz="2400" smtClean="0">
                <a:solidFill>
                  <a:srgbClr val="11069A"/>
                </a:solidFill>
              </a:rPr>
              <a:t>WSIS+10 </a:t>
            </a:r>
            <a:r>
              <a:rPr lang="ru-RU" sz="2400" smtClean="0">
                <a:solidFill>
                  <a:srgbClr val="11069A"/>
                </a:solidFill>
              </a:rPr>
              <a:t>и далее: грамотность и компетенции, требуемые в обществах знаний</a:t>
            </a:r>
          </a:p>
          <a:p>
            <a:pPr marL="571500" indent="-571500">
              <a:lnSpc>
                <a:spcPct val="90000"/>
              </a:lnSpc>
              <a:buClr>
                <a:srgbClr val="11069A"/>
              </a:buClr>
              <a:buSzPct val="90000"/>
              <a:buFont typeface="Wingdings" pitchFamily="2" charset="2"/>
              <a:buAutoNum type="arabicPeriod"/>
            </a:pPr>
            <a:r>
              <a:rPr lang="ru-RU" sz="2400" smtClean="0">
                <a:solidFill>
                  <a:srgbClr val="11069A"/>
                </a:solidFill>
              </a:rPr>
              <a:t>Открытые решения для решения глобальных проблем</a:t>
            </a:r>
          </a:p>
          <a:p>
            <a:pPr marL="571500" indent="-571500">
              <a:lnSpc>
                <a:spcPct val="90000"/>
              </a:lnSpc>
              <a:buClr>
                <a:srgbClr val="11069A"/>
              </a:buClr>
              <a:buSzPct val="90000"/>
              <a:buFont typeface="Wingdings" pitchFamily="2" charset="2"/>
              <a:buAutoNum type="arabicPeriod"/>
            </a:pPr>
            <a:r>
              <a:rPr lang="ru-RU" sz="2400" smtClean="0">
                <a:solidFill>
                  <a:srgbClr val="11069A"/>
                </a:solidFill>
              </a:rPr>
              <a:t>Открытый доступ к научной информации и результатам исследований: мифы и правда</a:t>
            </a:r>
          </a:p>
          <a:p>
            <a:pPr marL="571500" indent="-571500">
              <a:lnSpc>
                <a:spcPct val="90000"/>
              </a:lnSpc>
              <a:buClr>
                <a:srgbClr val="11069A"/>
              </a:buClr>
              <a:buSzPct val="90000"/>
              <a:buFont typeface="Wingdings" pitchFamily="2" charset="2"/>
              <a:buAutoNum type="arabicPeriod"/>
            </a:pPr>
            <a:r>
              <a:rPr lang="ru-RU" sz="2400" smtClean="0">
                <a:solidFill>
                  <a:srgbClr val="11069A"/>
                </a:solidFill>
              </a:rPr>
              <a:t>Совершенствование доступа к данным в секторе информационных технологий</a:t>
            </a:r>
          </a:p>
          <a:p>
            <a:pPr marL="571500" indent="-571500">
              <a:lnSpc>
                <a:spcPct val="90000"/>
              </a:lnSpc>
              <a:buClr>
                <a:srgbClr val="11069A"/>
              </a:buClr>
              <a:buSzPct val="90000"/>
              <a:buFont typeface="Wingdings" pitchFamily="2" charset="2"/>
              <a:buAutoNum type="arabicPeriod"/>
            </a:pPr>
            <a:r>
              <a:rPr lang="ru-RU" sz="2400" smtClean="0">
                <a:solidFill>
                  <a:srgbClr val="11069A"/>
                </a:solidFill>
              </a:rPr>
              <a:t>Технологии и системные изменения: инновационные школы и ресурс </a:t>
            </a:r>
            <a:r>
              <a:rPr lang="en-US" sz="2400" smtClean="0">
                <a:solidFill>
                  <a:srgbClr val="11069A"/>
                </a:solidFill>
              </a:rPr>
              <a:t>ICT CFT</a:t>
            </a:r>
            <a:endParaRPr lang="ru-RU" sz="2400" smtClean="0">
              <a:solidFill>
                <a:srgbClr val="11069A"/>
              </a:solidFill>
            </a:endParaRPr>
          </a:p>
          <a:p>
            <a:pPr marL="571500" indent="-571500">
              <a:lnSpc>
                <a:spcPct val="90000"/>
              </a:lnSpc>
              <a:buClr>
                <a:srgbClr val="11069A"/>
              </a:buClr>
              <a:buSzPct val="90000"/>
              <a:buFont typeface="Wingdings" pitchFamily="2" charset="2"/>
              <a:buAutoNum type="arabicPeriod"/>
            </a:pPr>
            <a:r>
              <a:rPr lang="ru-RU" sz="2400" smtClean="0">
                <a:solidFill>
                  <a:srgbClr val="11069A"/>
                </a:solidFill>
              </a:rPr>
              <a:t>Изменяя образовательные парадигмы, управляя устойчивым образованием</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468313" y="217488"/>
            <a:ext cx="8675687" cy="908050"/>
          </a:xfrm>
        </p:spPr>
        <p:txBody>
          <a:bodyPr/>
          <a:lstStyle/>
          <a:p>
            <a:pPr algn="ctr">
              <a:lnSpc>
                <a:spcPct val="80000"/>
              </a:lnSpc>
            </a:pPr>
            <a:r>
              <a:rPr lang="ru-RU" sz="3600" b="1" smtClean="0">
                <a:solidFill>
                  <a:srgbClr val="11069A"/>
                </a:solidFill>
                <a:latin typeface="Arial" charset="0"/>
              </a:rPr>
              <a:t>Тематика форумов и секций на </a:t>
            </a:r>
            <a:r>
              <a:rPr lang="en-US" sz="3600" b="1" smtClean="0">
                <a:solidFill>
                  <a:srgbClr val="11069A"/>
                </a:solidFill>
                <a:latin typeface="Arial" charset="0"/>
              </a:rPr>
              <a:t>WSIS+10</a:t>
            </a:r>
            <a:endParaRPr lang="ru-RU" sz="3600" b="1" smtClean="0">
              <a:solidFill>
                <a:srgbClr val="11069A"/>
              </a:solidFill>
              <a:latin typeface="Arial" charset="0"/>
            </a:endParaRPr>
          </a:p>
        </p:txBody>
      </p:sp>
      <p:sp>
        <p:nvSpPr>
          <p:cNvPr id="369667" name="Rectangle 3"/>
          <p:cNvSpPr>
            <a:spLocks noGrp="1" noChangeArrowheads="1"/>
          </p:cNvSpPr>
          <p:nvPr>
            <p:ph type="body" idx="1"/>
          </p:nvPr>
        </p:nvSpPr>
        <p:spPr>
          <a:xfrm>
            <a:off x="395288" y="1268413"/>
            <a:ext cx="8569325" cy="4897437"/>
          </a:xfrm>
        </p:spPr>
        <p:txBody>
          <a:bodyPr/>
          <a:lstStyle/>
          <a:p>
            <a:pPr marL="571500" indent="-571500">
              <a:lnSpc>
                <a:spcPct val="90000"/>
              </a:lnSpc>
            </a:pPr>
            <a:r>
              <a:rPr lang="ru-RU" sz="2400" b="1" smtClean="0">
                <a:solidFill>
                  <a:srgbClr val="11069A"/>
                </a:solidFill>
              </a:rPr>
              <a:t>Сессии:</a:t>
            </a:r>
          </a:p>
          <a:p>
            <a:pPr marL="839788" lvl="1" indent="-495300">
              <a:lnSpc>
                <a:spcPct val="90000"/>
              </a:lnSpc>
              <a:buClr>
                <a:srgbClr val="11069A"/>
              </a:buClr>
              <a:buSzTx/>
              <a:buFont typeface="Wingdings" pitchFamily="2" charset="2"/>
              <a:buAutoNum type="arabicPeriod" startAt="8"/>
            </a:pPr>
            <a:r>
              <a:rPr lang="ru-RU" sz="2400" smtClean="0">
                <a:solidFill>
                  <a:srgbClr val="11069A"/>
                </a:solidFill>
              </a:rPr>
              <a:t>Адаптация и преподавание </a:t>
            </a:r>
            <a:r>
              <a:rPr lang="en-US" sz="2400" smtClean="0">
                <a:solidFill>
                  <a:srgbClr val="11069A"/>
                </a:solidFill>
              </a:rPr>
              <a:t>Open/Libre </a:t>
            </a:r>
            <a:r>
              <a:rPr lang="ru-RU" sz="2400" smtClean="0">
                <a:solidFill>
                  <a:srgbClr val="11069A"/>
                </a:solidFill>
              </a:rPr>
              <a:t>технологий в программе высшего образования и профессиональное признание для разработчиков и практиков в области </a:t>
            </a:r>
            <a:r>
              <a:rPr lang="en-US" sz="2400" smtClean="0">
                <a:solidFill>
                  <a:srgbClr val="11069A"/>
                </a:solidFill>
              </a:rPr>
              <a:t>FOSS</a:t>
            </a:r>
          </a:p>
          <a:p>
            <a:pPr marL="839788" lvl="1" indent="-495300">
              <a:lnSpc>
                <a:spcPct val="90000"/>
              </a:lnSpc>
              <a:buClr>
                <a:srgbClr val="11069A"/>
              </a:buClr>
              <a:buSzTx/>
              <a:buFont typeface="Wingdings" pitchFamily="2" charset="2"/>
              <a:buAutoNum type="arabicPeriod" startAt="8"/>
            </a:pPr>
            <a:r>
              <a:rPr lang="ru-RU" sz="2400" smtClean="0">
                <a:solidFill>
                  <a:srgbClr val="11069A"/>
                </a:solidFill>
              </a:rPr>
              <a:t>Будущее мобильного обучения: приложения для образования</a:t>
            </a:r>
          </a:p>
          <a:p>
            <a:pPr marL="839788" lvl="1" indent="-495300">
              <a:lnSpc>
                <a:spcPct val="90000"/>
              </a:lnSpc>
              <a:buClr>
                <a:srgbClr val="11069A"/>
              </a:buClr>
              <a:buSzTx/>
              <a:buFont typeface="Wingdings" pitchFamily="2" charset="2"/>
              <a:buAutoNum type="arabicPeriod" startAt="8"/>
            </a:pPr>
            <a:r>
              <a:rPr lang="ru-RU" sz="2400" smtClean="0">
                <a:solidFill>
                  <a:srgbClr val="11069A"/>
                </a:solidFill>
              </a:rPr>
              <a:t>Мобильное обучение для вовлечения в социальную жизнь женщин и девочек</a:t>
            </a:r>
          </a:p>
          <a:p>
            <a:pPr marL="839788" lvl="1" indent="-495300">
              <a:lnSpc>
                <a:spcPct val="90000"/>
              </a:lnSpc>
              <a:buClr>
                <a:srgbClr val="11069A"/>
              </a:buClr>
              <a:buSzTx/>
              <a:buFont typeface="Wingdings" pitchFamily="2" charset="2"/>
              <a:buAutoNum type="arabicPeriod" startAt="8"/>
            </a:pPr>
            <a:r>
              <a:rPr lang="ru-RU" sz="2400" smtClean="0">
                <a:solidFill>
                  <a:srgbClr val="11069A"/>
                </a:solidFill>
              </a:rPr>
              <a:t>ИКТ совершенствуют образовательную среду (ИКТ в будущей школе)</a:t>
            </a:r>
          </a:p>
          <a:p>
            <a:pPr marL="839788" lvl="1" indent="-495300">
              <a:lnSpc>
                <a:spcPct val="90000"/>
              </a:lnSpc>
              <a:buClr>
                <a:srgbClr val="11069A"/>
              </a:buClr>
              <a:buSzTx/>
              <a:buFont typeface="Wingdings" pitchFamily="2" charset="2"/>
              <a:buAutoNum type="arabicPeriod" startAt="8"/>
            </a:pPr>
            <a:r>
              <a:rPr lang="ru-RU" sz="2400" smtClean="0">
                <a:solidFill>
                  <a:srgbClr val="11069A"/>
                </a:solidFill>
              </a:rPr>
              <a:t>Использование е-науки для усиления связей между наукой, политикой и обществом</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ctrTitle"/>
          </p:nvPr>
        </p:nvSpPr>
        <p:spPr>
          <a:xfrm>
            <a:off x="374650" y="404813"/>
            <a:ext cx="8640763" cy="5616575"/>
          </a:xfrm>
        </p:spPr>
        <p:txBody>
          <a:bodyPr/>
          <a:lstStyle/>
          <a:p>
            <a:r>
              <a:rPr lang="ru-RU" altLang="zh-HK" sz="2800" smtClean="0">
                <a:solidFill>
                  <a:srgbClr val="11069A"/>
                </a:solidFill>
                <a:latin typeface="Arial" charset="0"/>
              </a:rPr>
              <a:t>Исследование «</a:t>
            </a:r>
            <a:r>
              <a:rPr lang="ru-RU" altLang="zh-HK" sz="2800" b="1" i="1" smtClean="0">
                <a:solidFill>
                  <a:srgbClr val="11069A"/>
                </a:solidFill>
                <a:latin typeface="Arial" charset="0"/>
              </a:rPr>
              <a:t>Грамотность и компетенции, требуемые для участия в обществе знаний</a:t>
            </a:r>
            <a:r>
              <a:rPr lang="ru-RU" altLang="zh-HK" sz="2800" smtClean="0">
                <a:solidFill>
                  <a:srgbClr val="11069A"/>
                </a:solidFill>
                <a:latin typeface="Arial" charset="0"/>
              </a:rPr>
              <a:t>» (Авторы: Элис Ли, </a:t>
            </a:r>
            <a:r>
              <a:rPr lang="en-US" altLang="zh-HK" sz="2800" smtClean="0">
                <a:solidFill>
                  <a:srgbClr val="11069A"/>
                </a:solidFill>
                <a:latin typeface="Arial" charset="0"/>
                <a:ea typeface="新細明體" pitchFamily="18" charset="-120"/>
              </a:rPr>
              <a:t>Hong Kong Baptist University</a:t>
            </a:r>
            <a:r>
              <a:rPr lang="ru-RU" altLang="zh-HK" sz="2800" smtClean="0">
                <a:solidFill>
                  <a:srgbClr val="11069A"/>
                </a:solidFill>
                <a:latin typeface="Arial" charset="0"/>
              </a:rPr>
              <a:t>),</a:t>
            </a:r>
            <a:br>
              <a:rPr lang="ru-RU" altLang="zh-HK" sz="2800" smtClean="0">
                <a:solidFill>
                  <a:srgbClr val="11069A"/>
                </a:solidFill>
                <a:latin typeface="Arial" charset="0"/>
              </a:rPr>
            </a:br>
            <a:r>
              <a:rPr lang="ru-RU" altLang="zh-HK" sz="2800" smtClean="0">
                <a:solidFill>
                  <a:srgbClr val="11069A"/>
                </a:solidFill>
                <a:latin typeface="Arial" charset="0"/>
              </a:rPr>
              <a:t>Н.И.Гендина и др. 2012-2013гг.</a:t>
            </a:r>
            <a:br>
              <a:rPr lang="ru-RU" altLang="zh-HK" sz="2800" smtClean="0">
                <a:solidFill>
                  <a:srgbClr val="11069A"/>
                </a:solidFill>
                <a:latin typeface="Arial" charset="0"/>
              </a:rPr>
            </a:br>
            <a:r>
              <a:rPr lang="ru-RU" altLang="zh-HK" sz="2800" smtClean="0">
                <a:solidFill>
                  <a:srgbClr val="11069A"/>
                </a:solidFill>
                <a:latin typeface="Arial" charset="0"/>
              </a:rPr>
              <a:t/>
            </a:r>
            <a:br>
              <a:rPr lang="ru-RU" altLang="zh-HK" sz="2800" smtClean="0">
                <a:solidFill>
                  <a:srgbClr val="11069A"/>
                </a:solidFill>
                <a:latin typeface="Arial" charset="0"/>
              </a:rPr>
            </a:br>
            <a:r>
              <a:rPr lang="ru-RU" altLang="zh-HK" sz="2800" i="1" smtClean="0">
                <a:solidFill>
                  <a:srgbClr val="11069A"/>
                </a:solidFill>
                <a:latin typeface="Arial" charset="0"/>
              </a:rPr>
              <a:t>Цели исследования: </a:t>
            </a:r>
            <a:br>
              <a:rPr lang="ru-RU" altLang="zh-HK" sz="2800" i="1" smtClean="0">
                <a:solidFill>
                  <a:srgbClr val="11069A"/>
                </a:solidFill>
                <a:latin typeface="Arial" charset="0"/>
              </a:rPr>
            </a:br>
            <a:r>
              <a:rPr lang="ru-RU" altLang="zh-HK" sz="2800" i="1" smtClean="0">
                <a:solidFill>
                  <a:srgbClr val="11069A"/>
                </a:solidFill>
                <a:latin typeface="Arial" charset="0"/>
              </a:rPr>
              <a:t> </a:t>
            </a:r>
            <a:r>
              <a:rPr lang="en-US" altLang="zh-TW" sz="2400" smtClean="0">
                <a:solidFill>
                  <a:srgbClr val="11069A"/>
                </a:solidFill>
                <a:latin typeface="Arial" charset="0"/>
                <a:ea typeface="新細明體" pitchFamily="18" charset="-120"/>
              </a:rPr>
              <a:t>(</a:t>
            </a:r>
            <a:r>
              <a:rPr lang="ru-RU" altLang="zh-TW" sz="2400" smtClean="0">
                <a:solidFill>
                  <a:srgbClr val="11069A"/>
                </a:solidFill>
                <a:latin typeface="Arial" charset="0"/>
              </a:rPr>
              <a:t>1</a:t>
            </a:r>
            <a:r>
              <a:rPr lang="en-US" altLang="zh-TW" sz="2400" smtClean="0">
                <a:solidFill>
                  <a:srgbClr val="11069A"/>
                </a:solidFill>
                <a:latin typeface="Arial" charset="0"/>
                <a:ea typeface="新細明體" pitchFamily="18" charset="-120"/>
              </a:rPr>
              <a:t>) </a:t>
            </a:r>
            <a:r>
              <a:rPr lang="ru-RU" altLang="zh-TW" sz="2400" smtClean="0">
                <a:solidFill>
                  <a:srgbClr val="11069A"/>
                </a:solidFill>
                <a:latin typeface="Arial" charset="0"/>
              </a:rPr>
              <a:t>Исследовать новую социо-технологическую среду и проанализировать необходимость новых подходов в сфере обучения информационной грамотности</a:t>
            </a:r>
            <a:r>
              <a:rPr lang="en-US" altLang="zh-TW" sz="2400" smtClean="0">
                <a:solidFill>
                  <a:srgbClr val="11069A"/>
                </a:solidFill>
                <a:latin typeface="Arial" charset="0"/>
                <a:ea typeface="新細明體" pitchFamily="18" charset="-120"/>
              </a:rPr>
              <a:t>; </a:t>
            </a:r>
            <a:br>
              <a:rPr lang="en-US" altLang="zh-TW" sz="2400" smtClean="0">
                <a:solidFill>
                  <a:srgbClr val="11069A"/>
                </a:solidFill>
                <a:latin typeface="Arial" charset="0"/>
                <a:ea typeface="新細明體" pitchFamily="18" charset="-120"/>
              </a:rPr>
            </a:br>
            <a:r>
              <a:rPr lang="en-US" altLang="zh-TW" sz="2400" smtClean="0">
                <a:solidFill>
                  <a:srgbClr val="11069A"/>
                </a:solidFill>
                <a:latin typeface="Arial" charset="0"/>
                <a:ea typeface="新細明體" pitchFamily="18" charset="-120"/>
              </a:rPr>
              <a:t>(2) </a:t>
            </a:r>
            <a:r>
              <a:rPr lang="ru-RU" altLang="zh-TW" sz="2400" smtClean="0">
                <a:solidFill>
                  <a:srgbClr val="11069A"/>
                </a:solidFill>
                <a:latin typeface="Arial" charset="0"/>
              </a:rPr>
              <a:t>Исследовать концепции грамотности, получившие развитие в последние годы, </a:t>
            </a:r>
            <a:r>
              <a:rPr lang="en-US" altLang="zh-TW" sz="2400" smtClean="0">
                <a:solidFill>
                  <a:srgbClr val="11069A"/>
                </a:solidFill>
                <a:latin typeface="Arial" charset="0"/>
                <a:ea typeface="新細明體" pitchFamily="18" charset="-120"/>
              </a:rPr>
              <a:t> </a:t>
            </a:r>
            <a:r>
              <a:rPr lang="ru-RU" altLang="zh-TW" sz="2400" smtClean="0">
                <a:solidFill>
                  <a:srgbClr val="11069A"/>
                </a:solidFill>
                <a:latin typeface="Arial" charset="0"/>
              </a:rPr>
              <a:t>определить необходимые в будущем навыки и предложить набор для жизни в </a:t>
            </a:r>
            <a:r>
              <a:rPr lang="en-US" altLang="zh-TW" sz="2400" smtClean="0">
                <a:solidFill>
                  <a:srgbClr val="11069A"/>
                </a:solidFill>
                <a:latin typeface="Arial" charset="0"/>
                <a:ea typeface="新細明體" pitchFamily="18" charset="-120"/>
              </a:rPr>
              <a:t>XXI</a:t>
            </a:r>
            <a:r>
              <a:rPr lang="ru-RU" altLang="zh-TW" sz="2400" smtClean="0">
                <a:solidFill>
                  <a:srgbClr val="11069A"/>
                </a:solidFill>
                <a:latin typeface="Arial" charset="0"/>
              </a:rPr>
              <a:t> веке компетенций.</a:t>
            </a:r>
            <a:r>
              <a:rPr lang="en-US" altLang="zh-TW" sz="2400" smtClean="0">
                <a:solidFill>
                  <a:srgbClr val="11069A"/>
                </a:solidFill>
                <a:latin typeface="Arial" charset="0"/>
                <a:ea typeface="新細明體" pitchFamily="18" charset="-120"/>
              </a:rPr>
              <a:t> </a:t>
            </a:r>
            <a:br>
              <a:rPr lang="en-US" altLang="zh-TW" sz="2400" smtClean="0">
                <a:solidFill>
                  <a:srgbClr val="11069A"/>
                </a:solidFill>
                <a:latin typeface="Arial" charset="0"/>
                <a:ea typeface="新細明體" pitchFamily="18" charset="-120"/>
              </a:rPr>
            </a:br>
            <a:endParaRPr lang="en-US" altLang="zh-TW" sz="2400" smtClean="0">
              <a:solidFill>
                <a:srgbClr val="11069A"/>
              </a:solidFill>
              <a:latin typeface="Arial" charset="0"/>
              <a:ea typeface="新細明體" pitchFamily="18" charset="-12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p:cNvSpPr>
          <p:nvPr>
            <p:ph type="title" idx="4294967295"/>
          </p:nvPr>
        </p:nvSpPr>
        <p:spPr/>
        <p:txBody>
          <a:bodyPr/>
          <a:lstStyle/>
          <a:p>
            <a:pPr eaLnBrk="1" hangingPunct="1"/>
            <a:r>
              <a:rPr lang="ru-RU" sz="3600" smtClean="0">
                <a:solidFill>
                  <a:srgbClr val="11069A"/>
                </a:solidFill>
                <a:latin typeface="Arial" charset="0"/>
              </a:rPr>
              <a:t>Медийная и информационная грамотность: назначение</a:t>
            </a:r>
          </a:p>
        </p:txBody>
      </p:sp>
      <p:sp>
        <p:nvSpPr>
          <p:cNvPr id="390147" name="Rectangle 3"/>
          <p:cNvSpPr>
            <a:spLocks noGrp="1"/>
          </p:cNvSpPr>
          <p:nvPr>
            <p:ph type="body" idx="4294967295"/>
          </p:nvPr>
        </p:nvSpPr>
        <p:spPr/>
        <p:txBody>
          <a:bodyPr/>
          <a:lstStyle/>
          <a:p>
            <a:pPr eaLnBrk="1" hangingPunct="1"/>
            <a:endParaRPr lang="ru-RU" smtClean="0"/>
          </a:p>
          <a:p>
            <a:pPr eaLnBrk="1" hangingPunct="1"/>
            <a:r>
              <a:rPr lang="ru-RU" smtClean="0"/>
              <a:t>Возможность/способность принимать решения с учетом полноты всей имеющейся информации.*</a:t>
            </a:r>
          </a:p>
          <a:p>
            <a:pPr eaLnBrk="1" hangingPunct="1"/>
            <a:endParaRPr lang="ru-RU" smtClean="0"/>
          </a:p>
          <a:p>
            <a:pPr eaLnBrk="1" hangingPunct="1">
              <a:buFont typeface="Georgia" pitchFamily="18" charset="0"/>
              <a:buNone/>
            </a:pPr>
            <a:r>
              <a:rPr lang="ru-RU" smtClean="0"/>
              <a:t>________________________</a:t>
            </a:r>
          </a:p>
          <a:p>
            <a:pPr eaLnBrk="1" hangingPunct="1">
              <a:buFont typeface="Georgia" pitchFamily="18" charset="0"/>
              <a:buNone/>
            </a:pPr>
            <a:r>
              <a:rPr lang="ru-RU" smtClean="0"/>
              <a:t>* </a:t>
            </a:r>
            <a:r>
              <a:rPr lang="ru-RU" sz="2000" b="1" smtClean="0"/>
              <a:t>Медийная и информационная грамотность: программа обучения педагогов. – Париж: ООН по вопросам образования, науки и культуры, 2012. – 199 с.</a:t>
            </a:r>
            <a:r>
              <a:rPr lang="ru-RU" sz="2000" smtClean="0"/>
              <a:t> (</a:t>
            </a:r>
            <a:r>
              <a:rPr lang="en-US" sz="2000" smtClean="0"/>
              <a:t>c</a:t>
            </a:r>
            <a:r>
              <a:rPr lang="ru-RU" sz="2000" smtClean="0"/>
              <a:t>. 18)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p:cNvSpPr>
          <p:nvPr>
            <p:ph type="title" idx="4294967295"/>
          </p:nvPr>
        </p:nvSpPr>
        <p:spPr/>
        <p:txBody>
          <a:bodyPr/>
          <a:lstStyle/>
          <a:p>
            <a:pPr eaLnBrk="1" hangingPunct="1"/>
            <a:r>
              <a:rPr lang="ru-RU" sz="3600" smtClean="0">
                <a:solidFill>
                  <a:srgbClr val="11069A"/>
                </a:solidFill>
                <a:latin typeface="Arial" charset="0"/>
              </a:rPr>
              <a:t>Медийная и информационная грамотность: назначение</a:t>
            </a:r>
          </a:p>
        </p:txBody>
      </p:sp>
      <p:sp>
        <p:nvSpPr>
          <p:cNvPr id="391171" name="Rectangle 3"/>
          <p:cNvSpPr>
            <a:spLocks noGrp="1"/>
          </p:cNvSpPr>
          <p:nvPr>
            <p:ph type="body" idx="4294967295"/>
          </p:nvPr>
        </p:nvSpPr>
        <p:spPr/>
        <p:txBody>
          <a:bodyPr/>
          <a:lstStyle/>
          <a:p>
            <a:pPr eaLnBrk="1" hangingPunct="1"/>
            <a:r>
              <a:rPr lang="ru-RU" smtClean="0"/>
              <a:t>Противодействие «использованию современных ИКТ с целью манипулирования сознанием и поведением людей, как со стороны отдельных недобросовестных лиц, так и целых сообществ»*</a:t>
            </a:r>
          </a:p>
          <a:p>
            <a:pPr eaLnBrk="1" hangingPunct="1"/>
            <a:r>
              <a:rPr lang="ru-RU" smtClean="0"/>
              <a:t>_______________________</a:t>
            </a:r>
          </a:p>
          <a:p>
            <a:pPr eaLnBrk="1" hangingPunct="1"/>
            <a:r>
              <a:rPr lang="ru-RU" sz="2400" smtClean="0"/>
              <a:t>Московская декларация о медиа- и информационной грамотности. -- Москва, 26 июня 2012 г.</a:t>
            </a:r>
            <a:r>
              <a:rPr lang="ru-RU" sz="2000" smtClean="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p:cNvSpPr>
          <p:nvPr>
            <p:ph type="title" idx="4294967295"/>
          </p:nvPr>
        </p:nvSpPr>
        <p:spPr/>
        <p:txBody>
          <a:bodyPr/>
          <a:lstStyle/>
          <a:p>
            <a:pPr eaLnBrk="1" hangingPunct="1"/>
            <a:r>
              <a:rPr lang="ru-RU" smtClean="0">
                <a:solidFill>
                  <a:srgbClr val="11069A"/>
                </a:solidFill>
              </a:rPr>
              <a:t>Объект</a:t>
            </a:r>
          </a:p>
        </p:txBody>
      </p:sp>
      <p:sp>
        <p:nvSpPr>
          <p:cNvPr id="392195" name="Rectangle 3"/>
          <p:cNvSpPr>
            <a:spLocks noGrp="1"/>
          </p:cNvSpPr>
          <p:nvPr>
            <p:ph type="body" idx="4294967295"/>
          </p:nvPr>
        </p:nvSpPr>
        <p:spPr/>
        <p:txBody>
          <a:bodyPr/>
          <a:lstStyle/>
          <a:p>
            <a:pPr eaLnBrk="1" hangingPunct="1"/>
            <a:r>
              <a:rPr lang="ru-RU" smtClean="0"/>
              <a:t>Медиа и другие информационные службы: библиотеки, архивы, интернет*</a:t>
            </a:r>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buFont typeface="Georgia" pitchFamily="18" charset="0"/>
              <a:buNone/>
            </a:pPr>
            <a:r>
              <a:rPr lang="ru-RU" smtClean="0"/>
              <a:t>___________________</a:t>
            </a:r>
          </a:p>
          <a:p>
            <a:pPr eaLnBrk="1" hangingPunct="1">
              <a:buFontTx/>
              <a:buNone/>
            </a:pPr>
            <a:r>
              <a:rPr lang="ru-RU" sz="2000" smtClean="0"/>
              <a:t>*Медийная и информационная грамотность, с. 18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pPr eaLnBrk="1" hangingPunct="1">
              <a:defRPr/>
            </a:pPr>
            <a:r>
              <a:rPr lang="ru-RU" b="1" dirty="0" smtClean="0">
                <a:solidFill>
                  <a:srgbClr val="11069A"/>
                </a:solidFill>
                <a:latin typeface="+mn-lt"/>
              </a:rPr>
              <a:t>Основные понятия МИГ</a:t>
            </a:r>
          </a:p>
        </p:txBody>
      </p:sp>
      <p:pic>
        <p:nvPicPr>
          <p:cNvPr id="393219" name="Рисунок 1"/>
          <p:cNvPicPr>
            <a:picLocks noGrp="1" noChangeAspect="1" noChangeArrowheads="1"/>
          </p:cNvPicPr>
          <p:nvPr>
            <p:ph type="body" idx="4294967295"/>
          </p:nvPr>
        </p:nvPicPr>
        <p:blipFill>
          <a:blip r:embed="rId2" cstate="print"/>
          <a:srcRect/>
          <a:stretch>
            <a:fillRect/>
          </a:stretch>
        </p:blipFill>
        <p:spPr>
          <a:xfrm>
            <a:off x="1335088" y="1000125"/>
            <a:ext cx="7589837" cy="5573713"/>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4"/>
          <p:cNvPicPr>
            <a:picLocks noChangeAspect="1" noChangeArrowheads="1"/>
          </p:cNvPicPr>
          <p:nvPr/>
        </p:nvPicPr>
        <p:blipFill>
          <a:blip r:embed="rId2" cstate="print"/>
          <a:srcRect/>
          <a:stretch>
            <a:fillRect/>
          </a:stretch>
        </p:blipFill>
        <p:spPr bwMode="auto">
          <a:xfrm>
            <a:off x="0" y="476250"/>
            <a:ext cx="9144000" cy="5715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258888" y="277813"/>
            <a:ext cx="7427912" cy="703262"/>
          </a:xfrm>
        </p:spPr>
        <p:txBody>
          <a:bodyPr/>
          <a:lstStyle/>
          <a:p>
            <a:pPr algn="ctr"/>
            <a:r>
              <a:rPr lang="ru-RU" sz="3800" b="1" smtClean="0">
                <a:solidFill>
                  <a:srgbClr val="11069A"/>
                </a:solidFill>
                <a:latin typeface="Arial" charset="0"/>
                <a:cs typeface="Times New Roman" pitchFamily="18" charset="0"/>
              </a:rPr>
              <a:t>Стратегическое планирование</a:t>
            </a:r>
            <a:endParaRPr lang="en-GB" sz="3800" b="1" smtClean="0">
              <a:solidFill>
                <a:srgbClr val="11069A"/>
              </a:solidFill>
              <a:latin typeface="Arial" charset="0"/>
            </a:endParaRPr>
          </a:p>
        </p:txBody>
      </p:sp>
      <p:sp>
        <p:nvSpPr>
          <p:cNvPr id="324611" name="Rectangle 3"/>
          <p:cNvSpPr>
            <a:spLocks noGrp="1" noChangeArrowheads="1"/>
          </p:cNvSpPr>
          <p:nvPr>
            <p:ph type="body" idx="1"/>
          </p:nvPr>
        </p:nvSpPr>
        <p:spPr>
          <a:xfrm>
            <a:off x="755650" y="1412875"/>
            <a:ext cx="8197850" cy="3844925"/>
          </a:xfrm>
        </p:spPr>
        <p:txBody>
          <a:bodyPr/>
          <a:lstStyle/>
          <a:p>
            <a:r>
              <a:rPr lang="ru-RU" sz="3300" b="1" smtClean="0">
                <a:solidFill>
                  <a:srgbClr val="11069A"/>
                </a:solidFill>
                <a:latin typeface="Times New Roman" pitchFamily="18" charset="0"/>
              </a:rPr>
              <a:t>А</a:t>
            </a:r>
            <a:r>
              <a:rPr lang="ru-RU" sz="3300" b="1" smtClean="0">
                <a:solidFill>
                  <a:srgbClr val="11069A"/>
                </a:solidFill>
                <a:latin typeface="Times New Roman" pitchFamily="18" charset="0"/>
                <a:cs typeface="Times New Roman" pitchFamily="18" charset="0"/>
              </a:rPr>
              <a:t>нализ общих тенденций</a:t>
            </a:r>
            <a:r>
              <a:rPr lang="en-US" sz="3300" smtClean="0">
                <a:solidFill>
                  <a:srgbClr val="11069A"/>
                </a:solidFill>
                <a:latin typeface="Times New Roman" pitchFamily="18" charset="0"/>
              </a:rPr>
              <a:t> </a:t>
            </a:r>
            <a:endParaRPr lang="ru-RU" sz="3300" smtClean="0">
              <a:solidFill>
                <a:srgbClr val="11069A"/>
              </a:solidFill>
              <a:latin typeface="Times New Roman" pitchFamily="18" charset="0"/>
            </a:endParaRPr>
          </a:p>
          <a:p>
            <a:r>
              <a:rPr lang="ru-RU" sz="3300" b="1" smtClean="0">
                <a:solidFill>
                  <a:srgbClr val="11069A"/>
                </a:solidFill>
                <a:latin typeface="Times New Roman" pitchFamily="18" charset="0"/>
              </a:rPr>
              <a:t>У</a:t>
            </a:r>
            <a:r>
              <a:rPr lang="ru-RU" sz="3300" b="1" smtClean="0">
                <a:solidFill>
                  <a:srgbClr val="11069A"/>
                </a:solidFill>
                <a:latin typeface="Times New Roman" pitchFamily="18" charset="0"/>
                <a:cs typeface="Times New Roman" pitchFamily="18" charset="0"/>
              </a:rPr>
              <a:t>чет существенных внешних факторов</a:t>
            </a:r>
            <a:endParaRPr lang="en-US" sz="3300" smtClean="0">
              <a:solidFill>
                <a:srgbClr val="11069A"/>
              </a:solidFill>
              <a:latin typeface="Times New Roman" pitchFamily="18" charset="0"/>
            </a:endParaRPr>
          </a:p>
          <a:p>
            <a:r>
              <a:rPr lang="ru-RU" sz="3300" b="1" smtClean="0">
                <a:solidFill>
                  <a:srgbClr val="11069A"/>
                </a:solidFill>
                <a:latin typeface="Times New Roman" pitchFamily="18" charset="0"/>
              </a:rPr>
              <a:t>О</a:t>
            </a:r>
            <a:r>
              <a:rPr lang="ru-RU" sz="3300" b="1" smtClean="0">
                <a:solidFill>
                  <a:srgbClr val="11069A"/>
                </a:solidFill>
                <a:latin typeface="Times New Roman" pitchFamily="18" charset="0"/>
                <a:cs typeface="Times New Roman" pitchFamily="18" charset="0"/>
              </a:rPr>
              <a:t>ценка текущего состояния библиотек</a:t>
            </a:r>
            <a:endParaRPr lang="ru-RU" sz="3300" b="1" smtClean="0">
              <a:solidFill>
                <a:srgbClr val="11069A"/>
              </a:solidFill>
              <a:latin typeface="Times New Roman" pitchFamily="18" charset="0"/>
            </a:endParaRPr>
          </a:p>
          <a:p>
            <a:r>
              <a:rPr lang="ru-RU" sz="3300" b="1" smtClean="0">
                <a:solidFill>
                  <a:srgbClr val="11069A"/>
                </a:solidFill>
                <a:latin typeface="Times New Roman" pitchFamily="18" charset="0"/>
              </a:rPr>
              <a:t>Предлагаемые решения</a:t>
            </a:r>
            <a:r>
              <a:rPr lang="en-US" sz="3300" b="1" smtClean="0">
                <a:solidFill>
                  <a:srgbClr val="11069A"/>
                </a:solidFill>
                <a:cs typeface="Times New Roman" pitchFamily="18" charset="0"/>
              </a:rPr>
              <a:t> </a:t>
            </a:r>
            <a:r>
              <a:rPr lang="ru-RU" sz="3300" b="1" smtClean="0">
                <a:solidFill>
                  <a:srgbClr val="11069A"/>
                </a:solidFill>
                <a:cs typeface="Times New Roman" pitchFamily="18" charset="0"/>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457200" y="188913"/>
            <a:ext cx="8229600" cy="1139825"/>
          </a:xfrm>
        </p:spPr>
        <p:txBody>
          <a:bodyPr/>
          <a:lstStyle/>
          <a:p>
            <a:pPr algn="ctr"/>
            <a:r>
              <a:rPr lang="ru-RU" sz="3200" b="1" smtClean="0">
                <a:solidFill>
                  <a:srgbClr val="11069A"/>
                </a:solidFill>
                <a:latin typeface="Arial" charset="0"/>
              </a:rPr>
              <a:t>Представление компетенций </a:t>
            </a:r>
            <a:r>
              <a:rPr lang="en-US" sz="3200" b="1" smtClean="0">
                <a:solidFill>
                  <a:srgbClr val="11069A"/>
                </a:solidFill>
                <a:latin typeface="Arial" charset="0"/>
              </a:rPr>
              <a:t>XXI</a:t>
            </a:r>
            <a:r>
              <a:rPr lang="ru-RU" sz="3200" b="1" smtClean="0">
                <a:solidFill>
                  <a:srgbClr val="11069A"/>
                </a:solidFill>
                <a:latin typeface="Arial" charset="0"/>
              </a:rPr>
              <a:t> века</a:t>
            </a:r>
          </a:p>
        </p:txBody>
      </p:sp>
      <p:graphicFrame>
        <p:nvGraphicFramePr>
          <p:cNvPr id="378899" name="Group 19"/>
          <p:cNvGraphicFramePr>
            <a:graphicFrameLocks noGrp="1"/>
          </p:cNvGraphicFramePr>
          <p:nvPr>
            <p:ph idx="1"/>
          </p:nvPr>
        </p:nvGraphicFramePr>
        <p:xfrm>
          <a:off x="407988" y="908050"/>
          <a:ext cx="8675687" cy="5402263"/>
        </p:xfrm>
        <a:graphic>
          <a:graphicData uri="http://schemas.openxmlformats.org/drawingml/2006/table">
            <a:tbl>
              <a:tblPr/>
              <a:tblGrid>
                <a:gridCol w="2303462"/>
                <a:gridCol w="6372225"/>
              </a:tblGrid>
              <a:tr h="217488">
                <a:tc gridSpan="2">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hMerge="1">
                  <a:txBody>
                    <a:bodyPr/>
                    <a:lstStyle/>
                    <a:p>
                      <a:endParaRPr lang="ru-RU"/>
                    </a:p>
                  </a:txBody>
                  <a:tcPr/>
                </a:tc>
              </a:tr>
              <a:tr h="17764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2000" b="1" i="0" u="none" strike="noStrike" cap="none" normalizeH="0" baseline="0" smtClean="0">
                          <a:ln>
                            <a:noFill/>
                          </a:ln>
                          <a:solidFill>
                            <a:srgbClr val="11069A"/>
                          </a:solidFill>
                          <a:effectLst/>
                          <a:latin typeface="Times New Roman" pitchFamily="18" charset="0"/>
                          <a:cs typeface="Times New Roman" pitchFamily="18" charset="0"/>
                        </a:rPr>
                        <a:t>Концептуальные компетенции</a:t>
                      </a:r>
                      <a:endParaRPr kumimoji="0" lang="en-US" altLang="zh-TW" sz="2000" b="1" i="0" u="none" strike="noStrike" cap="none" normalizeH="0" baseline="0" smtClean="0">
                        <a:ln>
                          <a:noFill/>
                        </a:ln>
                        <a:solidFill>
                          <a:srgbClr val="11069A"/>
                        </a:solidFill>
                        <a:effectLst/>
                        <a:latin typeface="Times New Roman" pitchFamily="18" charset="0"/>
                        <a:ea typeface="新細明體" pitchFamily="18"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pPr>
                      <a:r>
                        <a:rPr kumimoji="0" lang="ru-RU" altLang="zh-TW" sz="2000" b="0" i="0" u="none" strike="noStrike" cap="none" normalizeH="0" baseline="0" smtClean="0">
                          <a:ln>
                            <a:noFill/>
                          </a:ln>
                          <a:solidFill>
                            <a:srgbClr val="11069A"/>
                          </a:solidFill>
                          <a:effectLst/>
                          <a:latin typeface="Times New Roman" pitchFamily="18" charset="0"/>
                          <a:cs typeface="Times New Roman" pitchFamily="18" charset="0"/>
                        </a:rPr>
                        <a:t> Коммуникативные навыки</a:t>
                      </a:r>
                      <a:endParaRPr kumimoji="0" lang="en-US" altLang="zh-TW" sz="2000" b="0" i="0" u="none" strike="noStrike" cap="none" normalizeH="0" baseline="0" smtClean="0">
                        <a:ln>
                          <a:noFill/>
                        </a:ln>
                        <a:solidFill>
                          <a:srgbClr val="11069A"/>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pPr>
                      <a:r>
                        <a:rPr kumimoji="0" lang="ru-RU" altLang="zh-TW" sz="2000" b="1" i="0" u="none" strike="noStrike" cap="none" normalizeH="0" baseline="0" smtClean="0">
                          <a:ln>
                            <a:noFill/>
                          </a:ln>
                          <a:solidFill>
                            <a:srgbClr val="11069A"/>
                          </a:solidFill>
                          <a:effectLst/>
                          <a:latin typeface="Times New Roman" pitchFamily="18" charset="0"/>
                          <a:cs typeface="Times New Roman" pitchFamily="18" charset="0"/>
                        </a:rPr>
                        <a:t>Навык инновационного мышления и решения проблем</a:t>
                      </a:r>
                      <a:endParaRPr kumimoji="0" lang="en-US" altLang="zh-TW" sz="2000" b="1" i="0" u="none" strike="noStrike" cap="none" normalizeH="0" baseline="0" smtClean="0">
                        <a:ln>
                          <a:noFill/>
                        </a:ln>
                        <a:solidFill>
                          <a:srgbClr val="11069A"/>
                        </a:solidFill>
                        <a:effectLst/>
                        <a:latin typeface="Times New Roman" pitchFamily="18"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pPr>
                      <a:r>
                        <a:rPr kumimoji="0" lang="ru-RU" altLang="zh-TW" sz="2000" b="0" i="0" u="none" strike="noStrike" cap="none" normalizeH="0" baseline="0" smtClean="0">
                          <a:ln>
                            <a:noFill/>
                          </a:ln>
                          <a:solidFill>
                            <a:srgbClr val="11069A"/>
                          </a:solidFill>
                          <a:effectLst/>
                          <a:latin typeface="Times New Roman" pitchFamily="18" charset="0"/>
                          <a:cs typeface="Times New Roman" pitchFamily="18" charset="0"/>
                        </a:rPr>
                        <a:t>Навык критического мышления</a:t>
                      </a:r>
                      <a:endParaRPr kumimoji="0" lang="en-US" altLang="zh-TW" sz="2000" b="0" i="0" u="none" strike="noStrike" cap="none" normalizeH="0" baseline="0" smtClean="0">
                        <a:ln>
                          <a:noFill/>
                        </a:ln>
                        <a:solidFill>
                          <a:srgbClr val="11069A"/>
                        </a:solidFill>
                        <a:effectLst/>
                        <a:latin typeface="Times New Roman" pitchFamily="18"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pPr>
                      <a:r>
                        <a:rPr kumimoji="0" lang="ru-RU" altLang="zh-TW" sz="2000" b="0" i="0" u="none" strike="noStrike" cap="none" normalizeH="0" baseline="0" smtClean="0">
                          <a:ln>
                            <a:noFill/>
                          </a:ln>
                          <a:solidFill>
                            <a:srgbClr val="11069A"/>
                          </a:solidFill>
                          <a:effectLst/>
                          <a:latin typeface="Times New Roman" pitchFamily="18" charset="0"/>
                          <a:cs typeface="Times New Roman" pitchFamily="18" charset="0"/>
                        </a:rPr>
                        <a:t>Навык рефлексии</a:t>
                      </a:r>
                      <a:endParaRPr kumimoji="0" lang="en-US" altLang="zh-TW" sz="2000" b="0" i="0" u="none" strike="noStrike" cap="none" normalizeH="0" baseline="0" smtClean="0">
                        <a:ln>
                          <a:noFill/>
                        </a:ln>
                        <a:solidFill>
                          <a:srgbClr val="11069A"/>
                        </a:solidFill>
                        <a:effectLst/>
                        <a:latin typeface="Times New Roman" pitchFamily="18"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pPr>
                      <a:r>
                        <a:rPr kumimoji="0" lang="ru-RU" altLang="zh-TW" sz="2000" b="0" i="0" u="none" strike="noStrike" cap="none" normalizeH="0" baseline="0" smtClean="0">
                          <a:ln>
                            <a:noFill/>
                          </a:ln>
                          <a:solidFill>
                            <a:srgbClr val="11069A"/>
                          </a:solidFill>
                          <a:effectLst/>
                          <a:latin typeface="Times New Roman" pitchFamily="18" charset="0"/>
                          <a:cs typeface="Times New Roman" pitchFamily="18" charset="0"/>
                        </a:rPr>
                        <a:t>Навык позитивного мышления</a:t>
                      </a:r>
                      <a:endParaRPr kumimoji="0" lang="en-US" altLang="zh-TW" sz="2000" b="0" i="0" u="none" strike="noStrike" cap="none" normalizeH="0" baseline="0" smtClean="0">
                        <a:ln>
                          <a:noFill/>
                        </a:ln>
                        <a:solidFill>
                          <a:srgbClr val="11069A"/>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64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2000" b="1" i="0" u="none" strike="noStrike" cap="none" normalizeH="0" baseline="0" smtClean="0">
                          <a:ln>
                            <a:noFill/>
                          </a:ln>
                          <a:solidFill>
                            <a:srgbClr val="11069A"/>
                          </a:solidFill>
                          <a:effectLst/>
                          <a:latin typeface="Times New Roman" pitchFamily="18" charset="0"/>
                          <a:cs typeface="Times New Roman" pitchFamily="18" charset="0"/>
                        </a:rPr>
                        <a:t>Практические компетенции</a:t>
                      </a:r>
                      <a:endParaRPr kumimoji="0" lang="en-US" altLang="zh-TW" sz="2000" b="1" i="0" u="none" strike="noStrike" cap="none" normalizeH="0" baseline="0" smtClean="0">
                        <a:ln>
                          <a:noFill/>
                        </a:ln>
                        <a:solidFill>
                          <a:srgbClr val="11069A"/>
                        </a:solidFill>
                        <a:effectLst/>
                        <a:latin typeface="Times New Roman" pitchFamily="18" charset="0"/>
                        <a:ea typeface="新細明體" pitchFamily="18"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pPr>
                      <a:r>
                        <a:rPr kumimoji="0" lang="ru-RU" altLang="zh-TW" sz="2000" b="0" i="0" u="none" strike="noStrike" cap="none" normalizeH="0" baseline="0" smtClean="0">
                          <a:ln>
                            <a:noFill/>
                          </a:ln>
                          <a:solidFill>
                            <a:srgbClr val="11069A"/>
                          </a:solidFill>
                          <a:effectLst/>
                          <a:latin typeface="Times New Roman" pitchFamily="18" charset="0"/>
                          <a:cs typeface="Times New Roman" pitchFamily="18" charset="0"/>
                        </a:rPr>
                        <a:t>Медийная и информационная грамотность</a:t>
                      </a:r>
                      <a:endParaRPr kumimoji="0" lang="en-US" altLang="zh-TW" sz="2000" b="0" i="0" u="none" strike="noStrike" cap="none" normalizeH="0" baseline="0" smtClean="0">
                        <a:ln>
                          <a:noFill/>
                        </a:ln>
                        <a:solidFill>
                          <a:srgbClr val="11069A"/>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pPr>
                      <a:r>
                        <a:rPr kumimoji="0" lang="ru-RU" altLang="zh-TW" sz="2000" b="0" i="0" u="none" strike="noStrike" cap="none" normalizeH="0" baseline="0" smtClean="0">
                          <a:ln>
                            <a:noFill/>
                          </a:ln>
                          <a:solidFill>
                            <a:srgbClr val="11069A"/>
                          </a:solidFill>
                          <a:effectLst/>
                          <a:latin typeface="Times New Roman" pitchFamily="18" charset="0"/>
                          <a:cs typeface="Times New Roman" pitchFamily="18" charset="0"/>
                        </a:rPr>
                        <a:t>Навыки к обучению</a:t>
                      </a:r>
                      <a:r>
                        <a:rPr kumimoji="0" lang="en-US" altLang="zh-TW" sz="2000" b="0" i="0" u="none" strike="noStrike" cap="none" normalizeH="0" baseline="0" smtClean="0">
                          <a:ln>
                            <a:noFill/>
                          </a:ln>
                          <a:solidFill>
                            <a:srgbClr val="11069A"/>
                          </a:solidFill>
                          <a:effectLst/>
                          <a:latin typeface="Times New Roman" pitchFamily="18" charset="0"/>
                          <a:ea typeface="新細明體" pitchFamily="18" charset="-120"/>
                        </a:rPr>
                        <a:t> (</a:t>
                      </a:r>
                      <a:r>
                        <a:rPr kumimoji="0" lang="ru-RU" altLang="zh-TW" sz="2000" b="0" i="0" u="none" strike="noStrike" cap="none" normalizeH="0" baseline="0" smtClean="0">
                          <a:ln>
                            <a:noFill/>
                          </a:ln>
                          <a:solidFill>
                            <a:srgbClr val="11069A"/>
                          </a:solidFill>
                          <a:effectLst/>
                          <a:latin typeface="Times New Roman" pitchFamily="18" charset="0"/>
                          <a:cs typeface="Times New Roman" pitchFamily="18" charset="0"/>
                        </a:rPr>
                        <a:t>совместная учеба</a:t>
                      </a:r>
                      <a:r>
                        <a:rPr kumimoji="0" lang="en-US" altLang="zh-TW" sz="2000" b="0" i="0" u="none" strike="noStrike" cap="none" normalizeH="0" baseline="0" smtClean="0">
                          <a:ln>
                            <a:noFill/>
                          </a:ln>
                          <a:solidFill>
                            <a:srgbClr val="11069A"/>
                          </a:solidFill>
                          <a:effectLst/>
                          <a:latin typeface="Times New Roman" pitchFamily="18" charset="0"/>
                          <a:ea typeface="新細明體" pitchFamily="18" charset="-120"/>
                        </a:rPr>
                        <a:t>, </a:t>
                      </a:r>
                      <a:r>
                        <a:rPr kumimoji="0" lang="ru-RU" altLang="zh-TW" sz="2000" b="0" i="0" u="none" strike="noStrike" cap="none" normalizeH="0" baseline="0" smtClean="0">
                          <a:ln>
                            <a:noFill/>
                          </a:ln>
                          <a:solidFill>
                            <a:srgbClr val="11069A"/>
                          </a:solidFill>
                          <a:effectLst/>
                          <a:latin typeface="Times New Roman" pitchFamily="18" charset="0"/>
                          <a:cs typeface="Times New Roman" pitchFamily="18" charset="0"/>
                        </a:rPr>
                        <a:t>самоуправляемое обучение</a:t>
                      </a:r>
                      <a:r>
                        <a:rPr kumimoji="0" lang="en-US" altLang="zh-TW" sz="2000" b="0" i="0" u="none" strike="noStrike" cap="none" normalizeH="0" baseline="0" smtClean="0">
                          <a:ln>
                            <a:noFill/>
                          </a:ln>
                          <a:solidFill>
                            <a:srgbClr val="11069A"/>
                          </a:solidFill>
                          <a:effectLst/>
                          <a:latin typeface="Times New Roman" pitchFamily="18" charset="0"/>
                          <a:ea typeface="新細明體" pitchFamily="18" charset="-120"/>
                        </a:rPr>
                        <a:t> &amp; </a:t>
                      </a:r>
                      <a:r>
                        <a:rPr kumimoji="0" lang="ru-RU" altLang="zh-TW" sz="2000" b="0" i="0" u="none" strike="noStrike" cap="none" normalizeH="0" baseline="0" smtClean="0">
                          <a:ln>
                            <a:noFill/>
                          </a:ln>
                          <a:solidFill>
                            <a:srgbClr val="11069A"/>
                          </a:solidFill>
                          <a:effectLst/>
                          <a:latin typeface="Times New Roman" pitchFamily="18" charset="0"/>
                          <a:cs typeface="Times New Roman" pitchFamily="18" charset="0"/>
                        </a:rPr>
                        <a:t>обучение в течение жизни</a:t>
                      </a:r>
                      <a:r>
                        <a:rPr kumimoji="0" lang="en-US" altLang="zh-TW" sz="2000" b="0" i="0" u="none" strike="noStrike" cap="none" normalizeH="0" baseline="0" smtClean="0">
                          <a:ln>
                            <a:noFill/>
                          </a:ln>
                          <a:solidFill>
                            <a:srgbClr val="11069A"/>
                          </a:solidFill>
                          <a:effectLst/>
                          <a:latin typeface="Times New Roman" pitchFamily="18" charset="0"/>
                          <a:ea typeface="新細明體" pitchFamily="18" charset="-12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2000" b="1" i="0" u="none" strike="noStrike" cap="none" normalizeH="0" baseline="0" smtClean="0">
                          <a:ln>
                            <a:noFill/>
                          </a:ln>
                          <a:solidFill>
                            <a:srgbClr val="11069A"/>
                          </a:solidFill>
                          <a:effectLst/>
                          <a:latin typeface="Times New Roman" pitchFamily="18" charset="0"/>
                          <a:cs typeface="Times New Roman" pitchFamily="18" charset="0"/>
                        </a:rPr>
                        <a:t>Гуманистические компетенции</a:t>
                      </a:r>
                      <a:endParaRPr kumimoji="0" lang="en-US" altLang="zh-TW" sz="2000" b="1" i="0" u="none" strike="noStrike" cap="none" normalizeH="0" baseline="0" smtClean="0">
                        <a:ln>
                          <a:noFill/>
                        </a:ln>
                        <a:solidFill>
                          <a:srgbClr val="11069A"/>
                        </a:solidFill>
                        <a:effectLst/>
                        <a:latin typeface="Times New Roman" pitchFamily="18" charset="0"/>
                        <a:ea typeface="新細明體" pitchFamily="18"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pPr>
                      <a:r>
                        <a:rPr kumimoji="0" lang="ru-RU" altLang="zh-TW" sz="2000" b="0" i="0" u="none" strike="noStrike" cap="none" normalizeH="0" baseline="0" smtClean="0">
                          <a:ln>
                            <a:noFill/>
                          </a:ln>
                          <a:solidFill>
                            <a:srgbClr val="11069A"/>
                          </a:solidFill>
                          <a:effectLst/>
                          <a:latin typeface="Times New Roman" pitchFamily="18" charset="0"/>
                          <a:cs typeface="Times New Roman" pitchFamily="18" charset="0"/>
                        </a:rPr>
                        <a:t>Социальное общение и виртуальное сотрудничество</a:t>
                      </a:r>
                      <a:endParaRPr kumimoji="0" lang="en-US" altLang="zh-TW" sz="2000" b="0" i="0" u="none" strike="noStrike" cap="none" normalizeH="0" baseline="0" smtClean="0">
                        <a:ln>
                          <a:noFill/>
                        </a:ln>
                        <a:solidFill>
                          <a:srgbClr val="11069A"/>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pPr>
                      <a:r>
                        <a:rPr kumimoji="0" lang="ru-RU" altLang="zh-TW" sz="2000" b="0" i="0" u="none" strike="noStrike" cap="none" normalizeH="0" baseline="0" smtClean="0">
                          <a:ln>
                            <a:noFill/>
                          </a:ln>
                          <a:solidFill>
                            <a:srgbClr val="11069A"/>
                          </a:solidFill>
                          <a:effectLst/>
                          <a:latin typeface="Times New Roman" pitchFamily="18" charset="0"/>
                          <a:cs typeface="Times New Roman" pitchFamily="18" charset="0"/>
                        </a:rPr>
                        <a:t>Личный менеджмент</a:t>
                      </a:r>
                      <a:r>
                        <a:rPr kumimoji="0" lang="en-US" altLang="zh-TW" sz="2000" b="0" i="0" u="none" strike="noStrike" cap="none" normalizeH="0" baseline="0" smtClean="0">
                          <a:ln>
                            <a:noFill/>
                          </a:ln>
                          <a:solidFill>
                            <a:srgbClr val="11069A"/>
                          </a:solidFill>
                          <a:effectLst/>
                          <a:latin typeface="Times New Roman" pitchFamily="18" charset="0"/>
                          <a:ea typeface="新細明體" pitchFamily="18" charset="-120"/>
                        </a:rPr>
                        <a:t> </a:t>
                      </a:r>
                    </a:p>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pPr>
                      <a:r>
                        <a:rPr kumimoji="0" lang="ru-RU" altLang="zh-TW" sz="2000" b="1" i="0" u="none" strike="noStrike" cap="none" normalizeH="0" baseline="0" smtClean="0">
                          <a:ln>
                            <a:noFill/>
                          </a:ln>
                          <a:solidFill>
                            <a:srgbClr val="11069A"/>
                          </a:solidFill>
                          <a:effectLst/>
                          <a:latin typeface="Times New Roman" pitchFamily="18" charset="0"/>
                          <a:cs typeface="Times New Roman" pitchFamily="18" charset="0"/>
                        </a:rPr>
                        <a:t>Гуманистическое сознание</a:t>
                      </a:r>
                      <a:endParaRPr kumimoji="0" lang="en-US" altLang="zh-TW" sz="2000" b="1" i="0" u="none" strike="noStrike" cap="none" normalizeH="0" baseline="0" smtClean="0">
                        <a:ln>
                          <a:noFill/>
                        </a:ln>
                        <a:solidFill>
                          <a:srgbClr val="11069A"/>
                        </a:solidFill>
                        <a:effectLst/>
                        <a:latin typeface="Times New Roman" pitchFamily="18"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pPr>
                      <a:r>
                        <a:rPr kumimoji="0" lang="ru-RU" altLang="zh-TW" sz="2000" b="0" i="0" u="none" strike="noStrike" cap="none" normalizeH="0" baseline="0" smtClean="0">
                          <a:ln>
                            <a:noFill/>
                          </a:ln>
                          <a:solidFill>
                            <a:srgbClr val="11069A"/>
                          </a:solidFill>
                          <a:effectLst/>
                          <a:latin typeface="Times New Roman" pitchFamily="18" charset="0"/>
                          <a:cs typeface="Times New Roman" pitchFamily="18" charset="0"/>
                        </a:rPr>
                        <a:t>Цифровое гражданство</a:t>
                      </a:r>
                      <a:endParaRPr kumimoji="0" lang="en-US" altLang="zh-TW" sz="2000" b="0" i="0" u="none" strike="noStrike" cap="none" normalizeH="0" baseline="0" smtClean="0">
                        <a:ln>
                          <a:noFill/>
                        </a:ln>
                        <a:solidFill>
                          <a:srgbClr val="11069A"/>
                        </a:solidFill>
                        <a:effectLst/>
                        <a:latin typeface="Times New Roman" pitchFamily="18"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pPr>
                      <a:r>
                        <a:rPr kumimoji="0" lang="ru-RU" altLang="zh-TW" sz="2000" b="1" i="0" u="none" strike="noStrike" cap="none" normalizeH="0" baseline="0" smtClean="0">
                          <a:ln>
                            <a:noFill/>
                          </a:ln>
                          <a:solidFill>
                            <a:srgbClr val="11069A"/>
                          </a:solidFill>
                          <a:effectLst/>
                          <a:latin typeface="Times New Roman" pitchFamily="18" charset="0"/>
                          <a:cs typeface="Times New Roman" pitchFamily="18" charset="0"/>
                        </a:rPr>
                        <a:t>Навык межкультурного взаимодействия</a:t>
                      </a:r>
                      <a:endParaRPr kumimoji="0" lang="en-US" altLang="zh-TW" sz="2000" b="1" i="0" u="none" strike="noStrike" cap="none" normalizeH="0" baseline="0" smtClean="0">
                        <a:ln>
                          <a:noFill/>
                        </a:ln>
                        <a:solidFill>
                          <a:srgbClr val="11069A"/>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7813"/>
            <a:ext cx="8229600" cy="722312"/>
          </a:xfrm>
        </p:spPr>
        <p:txBody>
          <a:bodyPr/>
          <a:lstStyle/>
          <a:p>
            <a:pPr algn="ctr">
              <a:defRPr/>
            </a:pPr>
            <a:r>
              <a:rPr lang="ru-RU" b="1" dirty="0" smtClean="0">
                <a:solidFill>
                  <a:srgbClr val="11069A"/>
                </a:solidFill>
                <a:latin typeface="+mn-lt"/>
              </a:rPr>
              <a:t>Назначение </a:t>
            </a:r>
            <a:r>
              <a:rPr lang="en-US" b="1" dirty="0" smtClean="0">
                <a:solidFill>
                  <a:srgbClr val="11069A"/>
                </a:solidFill>
                <a:latin typeface="+mn-lt"/>
              </a:rPr>
              <a:t>maker-spaces</a:t>
            </a:r>
            <a:endParaRPr lang="ru-RU" b="1" dirty="0">
              <a:solidFill>
                <a:srgbClr val="11069A"/>
              </a:solidFill>
              <a:latin typeface="+mn-lt"/>
            </a:endParaRPr>
          </a:p>
        </p:txBody>
      </p:sp>
      <p:sp>
        <p:nvSpPr>
          <p:cNvPr id="394243" name="Содержимое 2"/>
          <p:cNvSpPr>
            <a:spLocks noGrp="1"/>
          </p:cNvSpPr>
          <p:nvPr>
            <p:ph idx="4294967295"/>
          </p:nvPr>
        </p:nvSpPr>
        <p:spPr>
          <a:xfrm>
            <a:off x="428625" y="1071563"/>
            <a:ext cx="8258175" cy="5059362"/>
          </a:xfrm>
        </p:spPr>
        <p:txBody>
          <a:bodyPr/>
          <a:lstStyle/>
          <a:p>
            <a:pPr indent="12700">
              <a:buFont typeface="Wingdings" pitchFamily="2" charset="2"/>
              <a:buNone/>
            </a:pPr>
            <a:r>
              <a:rPr lang="en-US" sz="2000" smtClean="0">
                <a:solidFill>
                  <a:srgbClr val="11069A"/>
                </a:solidFill>
              </a:rPr>
              <a:t>Makerspaces have evolved from hackerspaces and </a:t>
            </a:r>
            <a:r>
              <a:rPr lang="en-US" sz="2000" u="sng" smtClean="0">
                <a:solidFill>
                  <a:srgbClr val="11069A"/>
                </a:solidFill>
                <a:hlinkClick r:id="rId2"/>
              </a:rPr>
              <a:t>Maker Faires</a:t>
            </a:r>
            <a:r>
              <a:rPr lang="en-US" sz="2000" smtClean="0">
                <a:solidFill>
                  <a:srgbClr val="11069A"/>
                </a:solidFill>
              </a:rPr>
              <a:t>. Defining a makerspace can be somewhat difficult due to the differences among spaces and activities, but the emphasis is on creating with technology. STEM education (science, technologly, engineering, math) has been quick to embrace these spaces and technologies, but it is important to stress that makerspaces are not for STEM activities only. Jeff Sturges of Detroit’s </a:t>
            </a:r>
            <a:r>
              <a:rPr lang="en-US" sz="2000" u="sng" smtClean="0">
                <a:solidFill>
                  <a:srgbClr val="11069A"/>
                </a:solidFill>
                <a:hlinkClick r:id="rId3"/>
              </a:rPr>
              <a:t>Mt. Elliott Makerspace </a:t>
            </a:r>
            <a:r>
              <a:rPr lang="en-US" sz="2000" smtClean="0">
                <a:solidFill>
                  <a:srgbClr val="11069A"/>
                </a:solidFill>
              </a:rPr>
              <a:t>said in ALA TechSource’s December 3 makerspace webinar, “</a:t>
            </a:r>
            <a:r>
              <a:rPr lang="en-US" sz="2000" b="1" i="1" smtClean="0">
                <a:solidFill>
                  <a:srgbClr val="11069A"/>
                </a:solidFill>
              </a:rPr>
              <a:t>Beyond engineering and STEM, this is about creating creative people</a:t>
            </a:r>
            <a:r>
              <a:rPr lang="en-US" sz="2000" smtClean="0">
                <a:solidFill>
                  <a:srgbClr val="11069A"/>
                </a:solidFill>
              </a:rPr>
              <a:t>.” He’s absolutely right. The maker movement in libraries is about teaching our patrons to think for themselves, to think creatively, and to look for do-it-yourself solutions before running off to the store. In short, a makerspace is a place where people come together to create with technology.</a:t>
            </a:r>
            <a:endParaRPr lang="ru-RU" sz="2000" smtClean="0">
              <a:solidFill>
                <a:srgbClr val="11069A"/>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3"/>
          <p:cNvSpPr>
            <a:spLocks noGrp="1" noChangeArrowheads="1"/>
          </p:cNvSpPr>
          <p:nvPr>
            <p:ph type="body" idx="4294967295"/>
          </p:nvPr>
        </p:nvSpPr>
        <p:spPr>
          <a:xfrm>
            <a:off x="3995738" y="333375"/>
            <a:ext cx="5148262" cy="3167063"/>
          </a:xfrm>
        </p:spPr>
        <p:txBody>
          <a:bodyPr/>
          <a:lstStyle/>
          <a:p>
            <a:pPr marL="0" indent="0">
              <a:lnSpc>
                <a:spcPct val="80000"/>
              </a:lnSpc>
              <a:buFont typeface="Wingdings" pitchFamily="2" charset="2"/>
              <a:buNone/>
            </a:pPr>
            <a:r>
              <a:rPr lang="ru-RU" sz="2000" smtClean="0">
                <a:solidFill>
                  <a:srgbClr val="11069A"/>
                </a:solidFill>
              </a:rPr>
              <a:t>Сегодня стала очевидной иллюзорность концепции </a:t>
            </a:r>
            <a:r>
              <a:rPr lang="ru-RU" sz="2000" b="1" smtClean="0">
                <a:solidFill>
                  <a:srgbClr val="11069A"/>
                </a:solidFill>
              </a:rPr>
              <a:t>потребительского общества, </a:t>
            </a:r>
            <a:r>
              <a:rPr lang="ru-RU" sz="2000" smtClean="0">
                <a:solidFill>
                  <a:srgbClr val="11069A"/>
                </a:solidFill>
              </a:rPr>
              <a:t>которая была широко распространена с 60-х годов прошлого столетия.</a:t>
            </a:r>
          </a:p>
          <a:p>
            <a:pPr marL="0" indent="0">
              <a:lnSpc>
                <a:spcPct val="80000"/>
              </a:lnSpc>
              <a:buFont typeface="Wingdings" pitchFamily="2" charset="2"/>
              <a:buNone/>
            </a:pPr>
            <a:r>
              <a:rPr lang="ru-RU" sz="2000" smtClean="0">
                <a:solidFill>
                  <a:srgbClr val="11069A"/>
                </a:solidFill>
              </a:rPr>
              <a:t>Сегодня весь мир с особой остротой убедился, что эта </a:t>
            </a:r>
            <a:r>
              <a:rPr lang="ru-RU" sz="2000" b="1" i="1" smtClean="0">
                <a:solidFill>
                  <a:srgbClr val="11069A"/>
                </a:solidFill>
              </a:rPr>
              <a:t>идеология потребления</a:t>
            </a:r>
            <a:r>
              <a:rPr lang="ru-RU" sz="2000" smtClean="0">
                <a:solidFill>
                  <a:srgbClr val="11069A"/>
                </a:solidFill>
              </a:rPr>
              <a:t> оказалась </a:t>
            </a:r>
            <a:r>
              <a:rPr lang="ru-RU" sz="2000" b="1" smtClean="0">
                <a:solidFill>
                  <a:srgbClr val="11069A"/>
                </a:solidFill>
              </a:rPr>
              <a:t>губительной</a:t>
            </a:r>
            <a:r>
              <a:rPr lang="ru-RU" sz="2000" smtClean="0">
                <a:solidFill>
                  <a:srgbClr val="11069A"/>
                </a:solidFill>
              </a:rPr>
              <a:t>. Она породила </a:t>
            </a:r>
            <a:r>
              <a:rPr lang="ru-RU" sz="2000" b="1" smtClean="0">
                <a:solidFill>
                  <a:srgbClr val="11069A"/>
                </a:solidFill>
              </a:rPr>
              <a:t>массовое социальное иждивенчество</a:t>
            </a:r>
            <a:r>
              <a:rPr lang="ru-RU" sz="2000" smtClean="0">
                <a:solidFill>
                  <a:srgbClr val="11069A"/>
                </a:solidFill>
              </a:rPr>
              <a:t> в развитых странах мира и является одной </a:t>
            </a:r>
            <a:r>
              <a:rPr lang="ru-RU" sz="2000" b="1" smtClean="0">
                <a:solidFill>
                  <a:srgbClr val="11069A"/>
                </a:solidFill>
              </a:rPr>
              <a:t>из главных причин глобального кризиса.</a:t>
            </a:r>
            <a:endParaRPr lang="ru-RU" sz="2000" smtClean="0">
              <a:solidFill>
                <a:srgbClr val="11069A"/>
              </a:solidFill>
            </a:endParaRPr>
          </a:p>
        </p:txBody>
      </p:sp>
      <p:pic>
        <p:nvPicPr>
          <p:cNvPr id="395267" name="Picture 5" descr="Социальная модернизация Казахстана: Двадцать шагов к Обществу Всеобщего Труда (Н.А.Назарбаев, Президент Республики Казахстан, 10 июля 2012 года)"/>
          <p:cNvPicPr>
            <a:picLocks noChangeAspect="1" noChangeArrowheads="1"/>
          </p:cNvPicPr>
          <p:nvPr/>
        </p:nvPicPr>
        <p:blipFill>
          <a:blip r:embed="rId2" cstate="print"/>
          <a:srcRect/>
          <a:stretch>
            <a:fillRect/>
          </a:stretch>
        </p:blipFill>
        <p:spPr bwMode="auto">
          <a:xfrm>
            <a:off x="73025" y="260350"/>
            <a:ext cx="3635375" cy="2855913"/>
          </a:xfrm>
          <a:prstGeom prst="rect">
            <a:avLst/>
          </a:prstGeom>
          <a:noFill/>
          <a:ln w="9525">
            <a:noFill/>
            <a:miter lim="800000"/>
            <a:headEnd/>
            <a:tailEnd/>
          </a:ln>
        </p:spPr>
      </p:pic>
      <p:sp>
        <p:nvSpPr>
          <p:cNvPr id="395268" name="Text Box 6"/>
          <p:cNvSpPr txBox="1">
            <a:spLocks noChangeArrowheads="1"/>
          </p:cNvSpPr>
          <p:nvPr/>
        </p:nvSpPr>
        <p:spPr bwMode="auto">
          <a:xfrm>
            <a:off x="107950" y="3500438"/>
            <a:ext cx="8985250" cy="2563812"/>
          </a:xfrm>
          <a:prstGeom prst="rect">
            <a:avLst/>
          </a:prstGeom>
          <a:noFill/>
          <a:ln w="9525">
            <a:noFill/>
            <a:miter lim="800000"/>
            <a:headEnd/>
            <a:tailEnd/>
          </a:ln>
        </p:spPr>
        <p:txBody>
          <a:bodyPr>
            <a:spAutoFit/>
          </a:bodyPr>
          <a:lstStyle/>
          <a:p>
            <a:r>
              <a:rPr lang="ru-RU">
                <a:solidFill>
                  <a:srgbClr val="11069A"/>
                </a:solidFill>
              </a:rPr>
              <a:t>Этой ложной идее, которая никак не может быть реализована не только во всем</a:t>
            </a:r>
          </a:p>
          <a:p>
            <a:r>
              <a:rPr lang="ru-RU">
                <a:solidFill>
                  <a:srgbClr val="11069A"/>
                </a:solidFill>
              </a:rPr>
              <a:t>мире, но даже в развитых странах, можно найти </a:t>
            </a:r>
            <a:r>
              <a:rPr lang="ru-RU" b="1">
                <a:solidFill>
                  <a:srgbClr val="11069A"/>
                </a:solidFill>
              </a:rPr>
              <a:t>конструктивную альтернативу</a:t>
            </a:r>
            <a:r>
              <a:rPr lang="ru-RU">
                <a:solidFill>
                  <a:srgbClr val="11069A"/>
                </a:solidFill>
              </a:rPr>
              <a:t>.</a:t>
            </a:r>
          </a:p>
          <a:p>
            <a:r>
              <a:rPr lang="ru-RU">
                <a:solidFill>
                  <a:srgbClr val="11069A"/>
                </a:solidFill>
              </a:rPr>
              <a:t>И такой альтернативой является идея </a:t>
            </a:r>
            <a:r>
              <a:rPr lang="ru-RU" b="1" u="sng">
                <a:solidFill>
                  <a:srgbClr val="11069A"/>
                </a:solidFill>
              </a:rPr>
              <a:t>Общества Всеобщего Труда.</a:t>
            </a:r>
            <a:endParaRPr lang="ru-RU">
              <a:solidFill>
                <a:srgbClr val="11069A"/>
              </a:solidFill>
            </a:endParaRPr>
          </a:p>
          <a:p>
            <a:r>
              <a:rPr lang="ru-RU">
                <a:solidFill>
                  <a:srgbClr val="11069A"/>
                </a:solidFill>
              </a:rPr>
              <a:t>Здесь не изобретается никакой специфической идеологии.</a:t>
            </a:r>
          </a:p>
          <a:p>
            <a:r>
              <a:rPr lang="ru-RU">
                <a:solidFill>
                  <a:srgbClr val="11069A"/>
                </a:solidFill>
              </a:rPr>
              <a:t>В конечном счете, </a:t>
            </a:r>
            <a:r>
              <a:rPr lang="ru-RU" i="1">
                <a:solidFill>
                  <a:srgbClr val="11069A"/>
                </a:solidFill>
              </a:rPr>
              <a:t>все ценности мировой цивилизации</a:t>
            </a:r>
            <a:r>
              <a:rPr lang="ru-RU">
                <a:solidFill>
                  <a:srgbClr val="11069A"/>
                </a:solidFill>
              </a:rPr>
              <a:t>, все экономические</a:t>
            </a:r>
          </a:p>
          <a:p>
            <a:r>
              <a:rPr lang="ru-RU">
                <a:solidFill>
                  <a:srgbClr val="11069A"/>
                </a:solidFill>
              </a:rPr>
              <a:t>и культурные богатства создаются </a:t>
            </a:r>
            <a:r>
              <a:rPr lang="ru-RU" b="1">
                <a:solidFill>
                  <a:srgbClr val="11069A"/>
                </a:solidFill>
              </a:rPr>
              <a:t>человеческим трудом</a:t>
            </a:r>
            <a:r>
              <a:rPr lang="ru-RU">
                <a:solidFill>
                  <a:srgbClr val="11069A"/>
                </a:solidFill>
              </a:rPr>
              <a:t>, а </a:t>
            </a:r>
            <a:r>
              <a:rPr lang="ru-RU" b="1">
                <a:solidFill>
                  <a:srgbClr val="11069A"/>
                </a:solidFill>
              </a:rPr>
              <a:t>не виртуальными</a:t>
            </a:r>
          </a:p>
          <a:p>
            <a:r>
              <a:rPr lang="ru-RU" b="1">
                <a:solidFill>
                  <a:srgbClr val="11069A"/>
                </a:solidFill>
              </a:rPr>
              <a:t>финансовыми институтами</a:t>
            </a:r>
            <a:r>
              <a:rPr lang="ru-RU">
                <a:solidFill>
                  <a:srgbClr val="11069A"/>
                </a:solidFill>
              </a:rPr>
              <a:t>.</a:t>
            </a:r>
          </a:p>
          <a:p>
            <a:r>
              <a:rPr lang="ru-RU">
                <a:solidFill>
                  <a:srgbClr val="11069A"/>
                </a:solidFill>
              </a:rPr>
              <a:t>Поэтому именно </a:t>
            </a:r>
            <a:r>
              <a:rPr lang="ru-RU" b="1">
                <a:solidFill>
                  <a:srgbClr val="11069A"/>
                </a:solidFill>
              </a:rPr>
              <a:t>реальный производительный труд</a:t>
            </a:r>
            <a:r>
              <a:rPr lang="ru-RU">
                <a:solidFill>
                  <a:srgbClr val="11069A"/>
                </a:solidFill>
              </a:rPr>
              <a:t> мы и должны поставить</a:t>
            </a:r>
          </a:p>
          <a:p>
            <a:r>
              <a:rPr lang="ru-RU">
                <a:solidFill>
                  <a:srgbClr val="11069A"/>
                </a:solidFill>
              </a:rPr>
              <a:t>в основу нашей политики социальной модернизации.</a:t>
            </a:r>
          </a:p>
        </p:txBody>
      </p:sp>
      <p:sp>
        <p:nvSpPr>
          <p:cNvPr id="395269" name="Text Box 7"/>
          <p:cNvSpPr txBox="1">
            <a:spLocks noChangeArrowheads="1"/>
          </p:cNvSpPr>
          <p:nvPr/>
        </p:nvSpPr>
        <p:spPr bwMode="auto">
          <a:xfrm>
            <a:off x="303213" y="6184900"/>
            <a:ext cx="7816850" cy="366713"/>
          </a:xfrm>
          <a:prstGeom prst="rect">
            <a:avLst/>
          </a:prstGeom>
          <a:noFill/>
          <a:ln w="9525">
            <a:noFill/>
            <a:miter lim="800000"/>
            <a:headEnd/>
            <a:tailEnd/>
          </a:ln>
        </p:spPr>
        <p:txBody>
          <a:bodyPr wrap="none">
            <a:spAutoFit/>
          </a:bodyPr>
          <a:lstStyle/>
          <a:p>
            <a:r>
              <a:rPr lang="ru-RU">
                <a:solidFill>
                  <a:srgbClr val="11069A"/>
                </a:solidFill>
              </a:rPr>
              <a:t>(http://www.zakon.kz/4501497-socialnaja-modernizacija-kazakhstana.html)</a:t>
            </a:r>
            <a:r>
              <a:rPr lang="ru-RU"/>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idx="4294967295"/>
          </p:nvPr>
        </p:nvSpPr>
        <p:spPr>
          <a:xfrm>
            <a:off x="179388" y="1916113"/>
            <a:ext cx="8856662" cy="2952750"/>
          </a:xfrm>
        </p:spPr>
        <p:txBody>
          <a:bodyPr/>
          <a:lstStyle/>
          <a:p>
            <a:pPr algn="ctr" eaLnBrk="1" hangingPunct="1">
              <a:lnSpc>
                <a:spcPct val="80000"/>
              </a:lnSpc>
            </a:pPr>
            <a:r>
              <a:rPr lang="ru-RU" sz="5400" b="1" smtClean="0">
                <a:solidFill>
                  <a:srgbClr val="11069A"/>
                </a:solidFill>
                <a:latin typeface="Arial" charset="0"/>
              </a:rPr>
              <a:t>Ценности (пример):</a:t>
            </a:r>
            <a:br>
              <a:rPr lang="ru-RU" sz="5400" b="1" smtClean="0">
                <a:solidFill>
                  <a:srgbClr val="11069A"/>
                </a:solidFill>
                <a:latin typeface="Arial" charset="0"/>
              </a:rPr>
            </a:br>
            <a:r>
              <a:rPr lang="ru-RU" sz="5400" b="1" smtClean="0">
                <a:solidFill>
                  <a:srgbClr val="11069A"/>
                </a:solidFill>
                <a:latin typeface="Arial" charset="0"/>
              </a:rPr>
              <a:t>права автора </a:t>
            </a:r>
            <a:r>
              <a:rPr lang="en-US" sz="5400" b="1" smtClean="0">
                <a:solidFill>
                  <a:srgbClr val="11069A"/>
                </a:solidFill>
                <a:latin typeface="Arial" charset="0"/>
              </a:rPr>
              <a:t>vs</a:t>
            </a:r>
            <a:r>
              <a:rPr lang="ru-RU" sz="5400" b="1" smtClean="0">
                <a:solidFill>
                  <a:srgbClr val="11069A"/>
                </a:solidFill>
                <a:latin typeface="Arial" charset="0"/>
              </a:rPr>
              <a:t> право человека на доступ к информации</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2" descr="0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3459" name="Text Box 3"/>
          <p:cNvSpPr txBox="1">
            <a:spLocks noChangeArrowheads="1"/>
          </p:cNvSpPr>
          <p:nvPr/>
        </p:nvSpPr>
        <p:spPr bwMode="auto">
          <a:xfrm>
            <a:off x="539750" y="5229225"/>
            <a:ext cx="7920038" cy="396875"/>
          </a:xfrm>
          <a:prstGeom prst="rect">
            <a:avLst/>
          </a:prstGeom>
          <a:noFill/>
          <a:ln w="9525">
            <a:noFill/>
            <a:miter lim="800000"/>
            <a:headEnd/>
            <a:tailEnd/>
          </a:ln>
          <a:effectLst/>
        </p:spPr>
        <p:txBody>
          <a:bodyPr>
            <a:spAutoFit/>
          </a:bodyPr>
          <a:lstStyle/>
          <a:p>
            <a:pPr algn="just" defTabSz="915988"/>
            <a:r>
              <a:rPr lang="ru-RU"/>
              <a:t>            </a:t>
            </a:r>
            <a:r>
              <a:rPr lang="en-US" b="1">
                <a:solidFill>
                  <a:srgbClr val="11069A"/>
                </a:solidFill>
              </a:rPr>
              <a:t>41 </a:t>
            </a:r>
            <a:r>
              <a:rPr lang="ru-RU" b="1">
                <a:solidFill>
                  <a:srgbClr val="11069A"/>
                </a:solidFill>
              </a:rPr>
              <a:t>статья</a:t>
            </a:r>
            <a:r>
              <a:rPr lang="ru-RU" b="1"/>
              <a:t> 			                	</a:t>
            </a:r>
            <a:r>
              <a:rPr lang="ru-RU" b="1">
                <a:solidFill>
                  <a:srgbClr val="11069A"/>
                </a:solidFill>
              </a:rPr>
              <a:t>62 статьи</a:t>
            </a:r>
            <a:r>
              <a:rPr lang="ru-RU" sz="2000" b="1">
                <a:solidFill>
                  <a:srgbClr val="11069A"/>
                </a:solidFill>
              </a:rPr>
              <a:t> </a:t>
            </a:r>
          </a:p>
        </p:txBody>
      </p:sp>
      <p:pic>
        <p:nvPicPr>
          <p:cNvPr id="403460" name="Picture 4"/>
          <p:cNvPicPr>
            <a:picLocks noChangeAspect="1" noChangeArrowheads="1"/>
          </p:cNvPicPr>
          <p:nvPr/>
        </p:nvPicPr>
        <p:blipFill>
          <a:blip r:embed="rId3" cstate="print"/>
          <a:srcRect/>
          <a:stretch>
            <a:fillRect/>
          </a:stretch>
        </p:blipFill>
        <p:spPr bwMode="auto">
          <a:xfrm>
            <a:off x="827088" y="3068638"/>
            <a:ext cx="7705725" cy="1939925"/>
          </a:xfrm>
          <a:prstGeom prst="rect">
            <a:avLst/>
          </a:prstGeom>
          <a:noFill/>
        </p:spPr>
      </p:pic>
      <p:sp>
        <p:nvSpPr>
          <p:cNvPr id="403461" name="Text Box 5"/>
          <p:cNvSpPr txBox="1">
            <a:spLocks noChangeArrowheads="1"/>
          </p:cNvSpPr>
          <p:nvPr/>
        </p:nvSpPr>
        <p:spPr bwMode="auto">
          <a:xfrm>
            <a:off x="323850" y="1268413"/>
            <a:ext cx="4249738" cy="1069975"/>
          </a:xfrm>
          <a:prstGeom prst="rect">
            <a:avLst/>
          </a:prstGeom>
          <a:noFill/>
          <a:ln w="9525">
            <a:noFill/>
            <a:miter lim="800000"/>
            <a:headEnd/>
            <a:tailEnd/>
          </a:ln>
          <a:effectLst/>
        </p:spPr>
        <p:txBody>
          <a:bodyPr>
            <a:spAutoFit/>
          </a:bodyPr>
          <a:lstStyle/>
          <a:p>
            <a:pPr algn="ctr" defTabSz="915988"/>
            <a:r>
              <a:rPr lang="ru-RU" sz="1600">
                <a:solidFill>
                  <a:srgbClr val="11069A"/>
                </a:solidFill>
              </a:rPr>
              <a:t>Закон </a:t>
            </a:r>
          </a:p>
          <a:p>
            <a:pPr algn="ctr" defTabSz="915988"/>
            <a:r>
              <a:rPr lang="ru-RU" sz="1600">
                <a:solidFill>
                  <a:srgbClr val="11069A"/>
                </a:solidFill>
              </a:rPr>
              <a:t>Республики Беларусь</a:t>
            </a:r>
          </a:p>
          <a:p>
            <a:pPr algn="ctr" defTabSz="915988"/>
            <a:r>
              <a:rPr lang="ru-RU" sz="1600">
                <a:solidFill>
                  <a:srgbClr val="11069A"/>
                </a:solidFill>
              </a:rPr>
              <a:t>Об авторском праве и смежных правах</a:t>
            </a:r>
          </a:p>
          <a:p>
            <a:pPr algn="ctr" defTabSz="915988"/>
            <a:r>
              <a:rPr lang="ru-RU" sz="1600">
                <a:solidFill>
                  <a:srgbClr val="11069A"/>
                </a:solidFill>
              </a:rPr>
              <a:t>16 мая 1996 г.</a:t>
            </a:r>
          </a:p>
        </p:txBody>
      </p:sp>
      <p:sp>
        <p:nvSpPr>
          <p:cNvPr id="403462" name="Text Box 6"/>
          <p:cNvSpPr txBox="1">
            <a:spLocks noChangeArrowheads="1"/>
          </p:cNvSpPr>
          <p:nvPr/>
        </p:nvSpPr>
        <p:spPr bwMode="auto">
          <a:xfrm>
            <a:off x="4356100" y="1268413"/>
            <a:ext cx="4608513" cy="1069975"/>
          </a:xfrm>
          <a:prstGeom prst="rect">
            <a:avLst/>
          </a:prstGeom>
          <a:noFill/>
          <a:ln w="9525">
            <a:noFill/>
            <a:miter lim="800000"/>
            <a:headEnd/>
            <a:tailEnd/>
          </a:ln>
          <a:effectLst/>
        </p:spPr>
        <p:txBody>
          <a:bodyPr>
            <a:spAutoFit/>
          </a:bodyPr>
          <a:lstStyle/>
          <a:p>
            <a:pPr algn="ctr" defTabSz="915988"/>
            <a:r>
              <a:rPr lang="ru-RU" sz="1600">
                <a:solidFill>
                  <a:srgbClr val="11069A"/>
                </a:solidFill>
              </a:rPr>
              <a:t>Закон </a:t>
            </a:r>
          </a:p>
          <a:p>
            <a:pPr algn="ctr" defTabSz="915988"/>
            <a:r>
              <a:rPr lang="ru-RU" sz="1600">
                <a:solidFill>
                  <a:srgbClr val="11069A"/>
                </a:solidFill>
              </a:rPr>
              <a:t>Республики Беларусь</a:t>
            </a:r>
          </a:p>
          <a:p>
            <a:pPr algn="ctr" defTabSz="915988"/>
            <a:r>
              <a:rPr lang="ru-RU" sz="1600">
                <a:solidFill>
                  <a:srgbClr val="11069A"/>
                </a:solidFill>
              </a:rPr>
              <a:t>Об авторском праве и смежных правах</a:t>
            </a:r>
          </a:p>
          <a:p>
            <a:pPr algn="ctr" defTabSz="915988"/>
            <a:r>
              <a:rPr lang="ru-RU" sz="1600">
                <a:solidFill>
                  <a:srgbClr val="11069A"/>
                </a:solidFill>
              </a:rPr>
              <a:t>17 мая 2011 г.</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descr="0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4483" name="Text Box 3"/>
          <p:cNvSpPr txBox="1">
            <a:spLocks noChangeArrowheads="1"/>
          </p:cNvSpPr>
          <p:nvPr/>
        </p:nvSpPr>
        <p:spPr bwMode="auto">
          <a:xfrm>
            <a:off x="5795963" y="1412875"/>
            <a:ext cx="3240087" cy="5299075"/>
          </a:xfrm>
          <a:prstGeom prst="rect">
            <a:avLst/>
          </a:prstGeom>
          <a:noFill/>
          <a:ln w="9525">
            <a:noFill/>
            <a:miter lim="800000"/>
            <a:headEnd/>
            <a:tailEnd/>
          </a:ln>
          <a:effectLst/>
        </p:spPr>
        <p:txBody>
          <a:bodyPr>
            <a:spAutoFit/>
          </a:bodyPr>
          <a:lstStyle/>
          <a:p>
            <a:pPr algn="ctr" defTabSz="915988"/>
            <a:r>
              <a:rPr lang="ru-RU" sz="1700" b="1"/>
              <a:t> </a:t>
            </a:r>
            <a:r>
              <a:rPr lang="ru-RU" sz="1700">
                <a:solidFill>
                  <a:srgbClr val="11069A"/>
                </a:solidFill>
              </a:rPr>
              <a:t>Оценка от А до </a:t>
            </a:r>
            <a:r>
              <a:rPr lang="en-US" sz="1700">
                <a:solidFill>
                  <a:srgbClr val="11069A"/>
                </a:solidFill>
              </a:rPr>
              <a:t>D </a:t>
            </a:r>
            <a:r>
              <a:rPr lang="ru-RU" sz="1700">
                <a:solidFill>
                  <a:srgbClr val="11069A"/>
                </a:solidFill>
              </a:rPr>
              <a:t> показывает, как хорошо рассматриваемая страна соблюдает интересы потребителей и их применение в своих национальных законодательствах по авторскому праву. Оценка </a:t>
            </a:r>
            <a:r>
              <a:rPr lang="en-US" sz="1700">
                <a:solidFill>
                  <a:srgbClr val="11069A"/>
                </a:solidFill>
              </a:rPr>
              <a:t>F</a:t>
            </a:r>
            <a:r>
              <a:rPr lang="ru-RU" sz="1700">
                <a:solidFill>
                  <a:srgbClr val="11069A"/>
                </a:solidFill>
              </a:rPr>
              <a:t> ставится, если страна полностью не соответствует этим интересам. Также дается общая оценка каждой стране. Общие оценки высчитываются. Исследуемые материалы можно взять у Всемирной организации потребителей.</a:t>
            </a:r>
          </a:p>
          <a:p>
            <a:pPr algn="ctr" defTabSz="915988"/>
            <a:r>
              <a:rPr lang="ru-RU"/>
              <a:t>(</a:t>
            </a:r>
            <a:r>
              <a:rPr lang="ru-RU">
                <a:hlinkClick r:id="rId3"/>
              </a:rPr>
              <a:t>http://a2knetwork.org/reports/belarus</a:t>
            </a:r>
            <a:r>
              <a:rPr lang="ru-RU"/>
              <a:t>)</a:t>
            </a:r>
          </a:p>
        </p:txBody>
      </p:sp>
      <p:pic>
        <p:nvPicPr>
          <p:cNvPr id="404484" name="Picture 4" descr="для слайдов таблица"/>
          <p:cNvPicPr>
            <a:picLocks noChangeAspect="1" noChangeArrowheads="1"/>
          </p:cNvPicPr>
          <p:nvPr/>
        </p:nvPicPr>
        <p:blipFill>
          <a:blip r:embed="rId4" cstate="print"/>
          <a:srcRect/>
          <a:stretch>
            <a:fillRect/>
          </a:stretch>
        </p:blipFill>
        <p:spPr bwMode="auto">
          <a:xfrm>
            <a:off x="179388" y="188913"/>
            <a:ext cx="5545137" cy="648017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idx="4294967295"/>
          </p:nvPr>
        </p:nvSpPr>
        <p:spPr>
          <a:xfrm>
            <a:off x="457200" y="277813"/>
            <a:ext cx="8229600" cy="1063625"/>
          </a:xfrm>
        </p:spPr>
        <p:txBody>
          <a:bodyPr/>
          <a:lstStyle/>
          <a:p>
            <a:pPr algn="ctr"/>
            <a:r>
              <a:rPr lang="ru-RU" sz="3200" b="1" smtClean="0">
                <a:solidFill>
                  <a:srgbClr val="11069A"/>
                </a:solidFill>
                <a:latin typeface="Arial" charset="0"/>
              </a:rPr>
              <a:t>Основная теорема социальных наук. </a:t>
            </a:r>
            <a:br>
              <a:rPr lang="ru-RU" sz="3200" b="1" smtClean="0">
                <a:solidFill>
                  <a:srgbClr val="11069A"/>
                </a:solidFill>
                <a:latin typeface="Arial" charset="0"/>
              </a:rPr>
            </a:br>
            <a:r>
              <a:rPr lang="ru-RU" sz="3200" b="1" smtClean="0">
                <a:solidFill>
                  <a:srgbClr val="11069A"/>
                </a:solidFill>
                <a:latin typeface="Arial" charset="0"/>
              </a:rPr>
              <a:t>Самоисполняющееся пророчество</a:t>
            </a:r>
            <a:endParaRPr lang="ru-RU" sz="3800" b="1" smtClean="0"/>
          </a:p>
        </p:txBody>
      </p:sp>
      <p:sp>
        <p:nvSpPr>
          <p:cNvPr id="396291" name="Rectangle 3"/>
          <p:cNvSpPr>
            <a:spLocks noGrp="1" noChangeArrowheads="1"/>
          </p:cNvSpPr>
          <p:nvPr>
            <p:ph type="body" idx="4294967295"/>
          </p:nvPr>
        </p:nvSpPr>
        <p:spPr>
          <a:xfrm>
            <a:off x="323850" y="1844675"/>
            <a:ext cx="8640763" cy="4248150"/>
          </a:xfrm>
        </p:spPr>
        <p:txBody>
          <a:bodyPr/>
          <a:lstStyle/>
          <a:p>
            <a:pPr marL="0" indent="533400">
              <a:buFont typeface="Wingdings" pitchFamily="2" charset="2"/>
              <a:buNone/>
            </a:pPr>
            <a:r>
              <a:rPr lang="ru-RU" sz="2600" smtClean="0">
                <a:solidFill>
                  <a:srgbClr val="11069A"/>
                </a:solidFill>
              </a:rPr>
              <a:t>У. А. Томас: «</a:t>
            </a:r>
            <a:r>
              <a:rPr lang="ru-RU" sz="2600" b="1" i="1" smtClean="0">
                <a:solidFill>
                  <a:srgbClr val="11069A"/>
                </a:solidFill>
              </a:rPr>
              <a:t>Если люди определяют ситуации как реальные, они реальны по своим последствиям</a:t>
            </a:r>
            <a:r>
              <a:rPr lang="ru-RU" sz="2600" smtClean="0">
                <a:solidFill>
                  <a:srgbClr val="11069A"/>
                </a:solidFill>
              </a:rPr>
              <a:t>»</a:t>
            </a:r>
          </a:p>
          <a:p>
            <a:pPr marL="0" indent="533400">
              <a:buFont typeface="Wingdings" pitchFamily="2" charset="2"/>
              <a:buNone/>
            </a:pPr>
            <a:endParaRPr lang="ru-RU" sz="2600" smtClean="0">
              <a:solidFill>
                <a:srgbClr val="11069A"/>
              </a:solidFill>
            </a:endParaRPr>
          </a:p>
          <a:p>
            <a:pPr marL="0" indent="533400">
              <a:buFont typeface="Wingdings" pitchFamily="2" charset="2"/>
              <a:buNone/>
            </a:pPr>
            <a:r>
              <a:rPr lang="ru-RU" sz="2600" smtClean="0">
                <a:solidFill>
                  <a:srgbClr val="11069A"/>
                </a:solidFill>
              </a:rPr>
              <a:t>Когда большое количество людей уверены в реальности той или иной ситуации, последствия такой уверенности для этих людей будут абсолютно равны последствиям данной ситуации – не важно, была ли она реальностью. Или осталась выдумкой. Т.е. установки индивида – решают если не всё, то многое.</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6F365EBC-8171-42DB-94AD-02488D658C99}" type="slidenum">
              <a:rPr lang="ru-RU" altLang="en-US" sz="1200">
                <a:latin typeface="+mj-lt"/>
              </a:rPr>
              <a:pPr algn="r">
                <a:defRPr/>
              </a:pPr>
              <a:t>67</a:t>
            </a:fld>
            <a:endParaRPr lang="ru-RU" altLang="en-US" sz="1200">
              <a:latin typeface="+mj-lt"/>
            </a:endParaRPr>
          </a:p>
        </p:txBody>
      </p:sp>
      <p:sp>
        <p:nvSpPr>
          <p:cNvPr id="315395" name="Rectangle 2"/>
          <p:cNvSpPr>
            <a:spLocks noGrp="1" noChangeArrowheads="1"/>
          </p:cNvSpPr>
          <p:nvPr>
            <p:ph type="title" idx="4294967295"/>
          </p:nvPr>
        </p:nvSpPr>
        <p:spPr>
          <a:xfrm>
            <a:off x="457200" y="146050"/>
            <a:ext cx="8229600" cy="774700"/>
          </a:xfrm>
        </p:spPr>
        <p:txBody>
          <a:bodyPr/>
          <a:lstStyle/>
          <a:p>
            <a:pPr eaLnBrk="1" hangingPunct="1"/>
            <a:r>
              <a:rPr lang="ru-RU" b="1" smtClean="0">
                <a:solidFill>
                  <a:srgbClr val="11069A"/>
                </a:solidFill>
                <a:latin typeface="Arial" charset="0"/>
              </a:rPr>
              <a:t>Идея Университета</a:t>
            </a:r>
          </a:p>
        </p:txBody>
      </p:sp>
      <p:sp>
        <p:nvSpPr>
          <p:cNvPr id="315396" name="Rectangle 3"/>
          <p:cNvSpPr>
            <a:spLocks noGrp="1" noChangeArrowheads="1"/>
          </p:cNvSpPr>
          <p:nvPr>
            <p:ph type="body" idx="4294967295"/>
          </p:nvPr>
        </p:nvSpPr>
        <p:spPr>
          <a:xfrm>
            <a:off x="457200" y="981075"/>
            <a:ext cx="5915025" cy="5040313"/>
          </a:xfrm>
        </p:spPr>
        <p:txBody>
          <a:bodyPr/>
          <a:lstStyle/>
          <a:p>
            <a:pPr marL="0" indent="0" eaLnBrk="1" hangingPunct="1">
              <a:lnSpc>
                <a:spcPct val="80000"/>
              </a:lnSpc>
              <a:buFont typeface="Wingdings" pitchFamily="2" charset="2"/>
              <a:buNone/>
            </a:pPr>
            <a:r>
              <a:rPr lang="ru-RU" sz="2100" i="1" smtClean="0">
                <a:solidFill>
                  <a:srgbClr val="11069A"/>
                </a:solidFill>
              </a:rPr>
              <a:t>Желанными нам выступают не манеры и способности быть джентльменом, — их возможно обрести также и множеством иных путей, благодаря хорошему социальному окружению, заграничным путешествиям, врожденному благородству и достоинству души Католиков, — но и </a:t>
            </a:r>
            <a:r>
              <a:rPr lang="ru-RU" sz="2100" b="1" i="1" smtClean="0">
                <a:solidFill>
                  <a:srgbClr val="11069A"/>
                </a:solidFill>
              </a:rPr>
              <a:t>энергичность, стойкость, разносторонность и гибкость ума, власть над собственными способностями, инстинктивное правильное понимание вещей</a:t>
            </a:r>
            <a:r>
              <a:rPr lang="ru-RU" sz="2100" i="1" smtClean="0">
                <a:solidFill>
                  <a:srgbClr val="11069A"/>
                </a:solidFill>
              </a:rPr>
              <a:t>, которые проходят перед каждым, то есть все то, иной раз выступает природным даром, но обыкновенно им не становится без </a:t>
            </a:r>
            <a:r>
              <a:rPr lang="ru-RU" sz="2100" b="1" i="1" smtClean="0">
                <a:solidFill>
                  <a:srgbClr val="11069A"/>
                </a:solidFill>
              </a:rPr>
              <a:t>огромного старания и длительного упражнения на протяжении долгих лет</a:t>
            </a:r>
            <a:r>
              <a:rPr lang="ru-RU" sz="2100" i="1" smtClean="0">
                <a:solidFill>
                  <a:srgbClr val="11069A"/>
                </a:solidFill>
              </a:rPr>
              <a:t>.</a:t>
            </a:r>
            <a:r>
              <a:rPr lang="ru-RU" sz="2100" smtClean="0"/>
              <a:t> </a:t>
            </a:r>
            <a:endParaRPr lang="ru-RU" sz="1400" i="1" smtClean="0"/>
          </a:p>
          <a:p>
            <a:pPr marL="0" indent="0" eaLnBrk="1" hangingPunct="1">
              <a:lnSpc>
                <a:spcPct val="80000"/>
              </a:lnSpc>
              <a:buFont typeface="Wingdings" pitchFamily="2" charset="2"/>
              <a:buNone/>
            </a:pPr>
            <a:r>
              <a:rPr lang="ru-RU" sz="1200" i="1" smtClean="0"/>
              <a:t>    (</a:t>
            </a:r>
            <a:r>
              <a:rPr lang="ru-RU" sz="1400" smtClean="0"/>
              <a:t>Джон Генри Ньюмен (</a:t>
            </a:r>
            <a:r>
              <a:rPr lang="en-US" sz="1400" smtClean="0"/>
              <a:t>Newman</a:t>
            </a:r>
            <a:r>
              <a:rPr lang="ru-RU" sz="1400" smtClean="0"/>
              <a:t>, </a:t>
            </a:r>
            <a:r>
              <a:rPr lang="en-US" sz="1400" smtClean="0"/>
              <a:t>John Henry</a:t>
            </a:r>
            <a:r>
              <a:rPr lang="ru-RU" sz="1400" smtClean="0"/>
              <a:t>) (1801 – 1890) – английский теолог, педагог, церковный деятель, один из выдающихся мыслителей и литераторов 19 века </a:t>
            </a:r>
            <a:r>
              <a:rPr lang="en-US" sz="1200" smtClean="0"/>
              <a:t>)</a:t>
            </a:r>
            <a:endParaRPr lang="ru-RU" sz="1200" smtClean="0"/>
          </a:p>
        </p:txBody>
      </p:sp>
      <p:pic>
        <p:nvPicPr>
          <p:cNvPr id="315397" name="Picture 4" descr="newman1867"/>
          <p:cNvPicPr>
            <a:picLocks noChangeAspect="1" noChangeArrowheads="1"/>
          </p:cNvPicPr>
          <p:nvPr/>
        </p:nvPicPr>
        <p:blipFill>
          <a:blip r:embed="rId3" cstate="print"/>
          <a:srcRect/>
          <a:stretch>
            <a:fillRect/>
          </a:stretch>
        </p:blipFill>
        <p:spPr bwMode="auto">
          <a:xfrm>
            <a:off x="6319838" y="1125538"/>
            <a:ext cx="2824162" cy="372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57200" y="146050"/>
            <a:ext cx="8229600" cy="774700"/>
          </a:xfrm>
        </p:spPr>
        <p:txBody>
          <a:bodyPr/>
          <a:lstStyle/>
          <a:p>
            <a:pPr algn="ctr"/>
            <a:r>
              <a:rPr lang="ru-RU" b="1" smtClean="0">
                <a:solidFill>
                  <a:srgbClr val="11069A"/>
                </a:solidFill>
                <a:latin typeface="Arial" charset="0"/>
              </a:rPr>
              <a:t>Идея университета</a:t>
            </a:r>
          </a:p>
        </p:txBody>
      </p:sp>
      <p:sp>
        <p:nvSpPr>
          <p:cNvPr id="317443" name="Rectangle 3"/>
          <p:cNvSpPr>
            <a:spLocks noGrp="1" noChangeArrowheads="1"/>
          </p:cNvSpPr>
          <p:nvPr>
            <p:ph type="body" idx="1"/>
          </p:nvPr>
        </p:nvSpPr>
        <p:spPr>
          <a:xfrm>
            <a:off x="611188" y="1052513"/>
            <a:ext cx="8353425" cy="5040312"/>
          </a:xfrm>
        </p:spPr>
        <p:txBody>
          <a:bodyPr/>
          <a:lstStyle/>
          <a:p>
            <a:pPr marL="0" indent="0">
              <a:buFont typeface="Wingdings" pitchFamily="2" charset="2"/>
              <a:buNone/>
            </a:pPr>
            <a:r>
              <a:rPr lang="ru-RU" smtClean="0">
                <a:solidFill>
                  <a:srgbClr val="11069A"/>
                </a:solidFill>
              </a:rPr>
              <a:t>В 1970-е гг. выпускники Оксфорда и Кембриджа составили:</a:t>
            </a:r>
          </a:p>
          <a:p>
            <a:pPr marL="0" indent="0"/>
            <a:r>
              <a:rPr lang="ru-RU" smtClean="0">
                <a:solidFill>
                  <a:srgbClr val="11069A"/>
                </a:solidFill>
              </a:rPr>
              <a:t> </a:t>
            </a:r>
            <a:r>
              <a:rPr lang="ru-RU" b="1" smtClean="0">
                <a:solidFill>
                  <a:srgbClr val="11069A"/>
                </a:solidFill>
              </a:rPr>
              <a:t>69,3</a:t>
            </a:r>
            <a:r>
              <a:rPr lang="ru-RU" smtClean="0">
                <a:solidFill>
                  <a:srgbClr val="11069A"/>
                </a:solidFill>
              </a:rPr>
              <a:t>% высших государственных служащих</a:t>
            </a:r>
          </a:p>
          <a:p>
            <a:pPr marL="0" indent="0"/>
            <a:r>
              <a:rPr lang="ru-RU" smtClean="0">
                <a:solidFill>
                  <a:srgbClr val="11069A"/>
                </a:solidFill>
              </a:rPr>
              <a:t> </a:t>
            </a:r>
            <a:r>
              <a:rPr lang="ru-RU" b="1" smtClean="0">
                <a:solidFill>
                  <a:srgbClr val="11069A"/>
                </a:solidFill>
              </a:rPr>
              <a:t>20</a:t>
            </a:r>
            <a:r>
              <a:rPr lang="ru-RU" smtClean="0">
                <a:solidFill>
                  <a:srgbClr val="11069A"/>
                </a:solidFill>
              </a:rPr>
              <a:t>% послов</a:t>
            </a:r>
          </a:p>
          <a:p>
            <a:pPr marL="0" indent="0"/>
            <a:r>
              <a:rPr lang="ru-RU" smtClean="0">
                <a:solidFill>
                  <a:srgbClr val="11069A"/>
                </a:solidFill>
              </a:rPr>
              <a:t> </a:t>
            </a:r>
            <a:r>
              <a:rPr lang="ru-RU" b="1" smtClean="0">
                <a:solidFill>
                  <a:srgbClr val="11069A"/>
                </a:solidFill>
              </a:rPr>
              <a:t>84,6</a:t>
            </a:r>
            <a:r>
              <a:rPr lang="ru-RU" smtClean="0">
                <a:solidFill>
                  <a:srgbClr val="11069A"/>
                </a:solidFill>
              </a:rPr>
              <a:t>% судей</a:t>
            </a:r>
          </a:p>
          <a:p>
            <a:pPr marL="0" indent="0"/>
            <a:r>
              <a:rPr lang="ru-RU" smtClean="0">
                <a:solidFill>
                  <a:srgbClr val="11069A"/>
                </a:solidFill>
              </a:rPr>
              <a:t> </a:t>
            </a:r>
            <a:r>
              <a:rPr lang="ru-RU" b="1" smtClean="0">
                <a:solidFill>
                  <a:srgbClr val="11069A"/>
                </a:solidFill>
              </a:rPr>
              <a:t>77,5</a:t>
            </a:r>
            <a:r>
              <a:rPr lang="ru-RU" smtClean="0">
                <a:solidFill>
                  <a:srgbClr val="11069A"/>
                </a:solidFill>
              </a:rPr>
              <a:t>% высшего духовенства</a:t>
            </a:r>
          </a:p>
          <a:p>
            <a:pPr marL="0" indent="0"/>
            <a:r>
              <a:rPr lang="ru-RU" smtClean="0">
                <a:solidFill>
                  <a:srgbClr val="11069A"/>
                </a:solidFill>
              </a:rPr>
              <a:t> </a:t>
            </a:r>
            <a:r>
              <a:rPr lang="ru-RU" b="1" smtClean="0">
                <a:solidFill>
                  <a:srgbClr val="11069A"/>
                </a:solidFill>
              </a:rPr>
              <a:t>60,4</a:t>
            </a:r>
            <a:r>
              <a:rPr lang="ru-RU" smtClean="0">
                <a:solidFill>
                  <a:srgbClr val="11069A"/>
                </a:solidFill>
              </a:rPr>
              <a:t>% директоров банков и управляющих крупнейших компаний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B2B2F5DC-B8FD-4C8A-9EA9-178ACE22CF61}" type="slidenum">
              <a:rPr lang="ru-RU" altLang="en-US" sz="1200">
                <a:latin typeface="+mj-lt"/>
              </a:rPr>
              <a:pPr algn="r">
                <a:defRPr/>
              </a:pPr>
              <a:t>69</a:t>
            </a:fld>
            <a:endParaRPr lang="ru-RU" altLang="en-US" sz="1200">
              <a:latin typeface="+mj-lt"/>
            </a:endParaRPr>
          </a:p>
        </p:txBody>
      </p:sp>
      <p:sp>
        <p:nvSpPr>
          <p:cNvPr id="408579" name="Rectangle 2"/>
          <p:cNvSpPr>
            <a:spLocks noGrp="1" noChangeArrowheads="1"/>
          </p:cNvSpPr>
          <p:nvPr>
            <p:ph type="title" idx="4294967295"/>
          </p:nvPr>
        </p:nvSpPr>
        <p:spPr>
          <a:xfrm>
            <a:off x="395288" y="260350"/>
            <a:ext cx="8137525" cy="630238"/>
          </a:xfrm>
        </p:spPr>
        <p:txBody>
          <a:bodyPr/>
          <a:lstStyle/>
          <a:p>
            <a:pPr algn="ctr" eaLnBrk="1" hangingPunct="1"/>
            <a:r>
              <a:rPr lang="ru-RU" sz="3900" b="1" smtClean="0">
                <a:solidFill>
                  <a:srgbClr val="11069A"/>
                </a:solidFill>
                <a:latin typeface="Arial" charset="0"/>
              </a:rPr>
              <a:t>Главная задача книжного дела</a:t>
            </a:r>
          </a:p>
        </p:txBody>
      </p:sp>
      <p:sp>
        <p:nvSpPr>
          <p:cNvPr id="408580" name="Rectangle 3"/>
          <p:cNvSpPr>
            <a:spLocks noGrp="1" noChangeArrowheads="1"/>
          </p:cNvSpPr>
          <p:nvPr>
            <p:ph type="body" idx="4294967295"/>
          </p:nvPr>
        </p:nvSpPr>
        <p:spPr>
          <a:xfrm>
            <a:off x="2916238" y="981075"/>
            <a:ext cx="6048375" cy="5111750"/>
          </a:xfrm>
        </p:spPr>
        <p:txBody>
          <a:bodyPr/>
          <a:lstStyle/>
          <a:p>
            <a:pPr marL="0" indent="0" algn="just" eaLnBrk="1" hangingPunct="1">
              <a:buFont typeface="Wingdings" pitchFamily="2" charset="2"/>
              <a:buNone/>
            </a:pPr>
            <a:r>
              <a:rPr lang="ru-RU" sz="2400" smtClean="0">
                <a:solidFill>
                  <a:srgbClr val="11069A"/>
                </a:solidFill>
              </a:rPr>
              <a:t>Все силы книги не в том, чтобы «шевелить мозги и душу», и не в том, чтобы представлять собой, как выражался Н.М. Карамзин, «приятное чтение, не оскорбляющее вкуса», а в том, чтобы книга затрагивала волю. </a:t>
            </a:r>
            <a:r>
              <a:rPr lang="ru-RU" sz="2400" b="1" i="1" smtClean="0">
                <a:solidFill>
                  <a:srgbClr val="11069A"/>
                </a:solidFill>
              </a:rPr>
              <a:t>Затрагивать волю</a:t>
            </a:r>
            <a:r>
              <a:rPr lang="ru-RU" sz="2400" smtClean="0">
                <a:solidFill>
                  <a:srgbClr val="11069A"/>
                </a:solidFill>
              </a:rPr>
              <a:t> — в этом и состоит </a:t>
            </a:r>
            <a:r>
              <a:rPr lang="ru-RU" sz="2400" b="1" smtClean="0">
                <a:solidFill>
                  <a:srgbClr val="11069A"/>
                </a:solidFill>
              </a:rPr>
              <a:t>главная задача книжного дела</a:t>
            </a:r>
            <a:r>
              <a:rPr lang="ru-RU" sz="2400" smtClean="0">
                <a:solidFill>
                  <a:srgbClr val="11069A"/>
                </a:solidFill>
              </a:rPr>
              <a:t>.</a:t>
            </a:r>
          </a:p>
          <a:p>
            <a:pPr marL="0" indent="0" algn="just" eaLnBrk="1" hangingPunct="1">
              <a:buFont typeface="Wingdings" pitchFamily="2" charset="2"/>
              <a:buNone/>
            </a:pPr>
            <a:r>
              <a:rPr lang="ru-RU" sz="2600" smtClean="0">
                <a:solidFill>
                  <a:srgbClr val="11069A"/>
                </a:solidFill>
              </a:rPr>
              <a:t>…побуждать волю, порождать действия, проявлять силу, способную </a:t>
            </a:r>
            <a:r>
              <a:rPr lang="ru-RU" sz="2600" i="1" smtClean="0">
                <a:solidFill>
                  <a:srgbClr val="11069A"/>
                </a:solidFill>
              </a:rPr>
              <a:t>в жизни </a:t>
            </a:r>
            <a:r>
              <a:rPr lang="ru-RU" sz="2600" smtClean="0">
                <a:solidFill>
                  <a:srgbClr val="11069A"/>
                </a:solidFill>
              </a:rPr>
              <a:t>оставлять свой след… </a:t>
            </a:r>
          </a:p>
        </p:txBody>
      </p:sp>
      <p:pic>
        <p:nvPicPr>
          <p:cNvPr id="408581" name="Picture 4" descr="rubakin"/>
          <p:cNvPicPr>
            <a:picLocks noChangeAspect="1" noChangeArrowheads="1"/>
          </p:cNvPicPr>
          <p:nvPr/>
        </p:nvPicPr>
        <p:blipFill>
          <a:blip r:embed="rId2" cstate="print"/>
          <a:srcRect/>
          <a:stretch>
            <a:fillRect/>
          </a:stretch>
        </p:blipFill>
        <p:spPr bwMode="auto">
          <a:xfrm>
            <a:off x="395288" y="1219200"/>
            <a:ext cx="2386012" cy="3578225"/>
          </a:xfrm>
          <a:prstGeom prst="rect">
            <a:avLst/>
          </a:prstGeom>
          <a:noFill/>
          <a:ln w="9525">
            <a:noFill/>
            <a:miter lim="800000"/>
            <a:headEnd/>
            <a:tailEnd/>
          </a:ln>
        </p:spPr>
      </p:pic>
      <p:sp>
        <p:nvSpPr>
          <p:cNvPr id="408582" name="Text Box 6"/>
          <p:cNvSpPr txBox="1">
            <a:spLocks noChangeArrowheads="1"/>
          </p:cNvSpPr>
          <p:nvPr/>
        </p:nvSpPr>
        <p:spPr bwMode="auto">
          <a:xfrm>
            <a:off x="376238" y="4889500"/>
            <a:ext cx="2324100" cy="915988"/>
          </a:xfrm>
          <a:prstGeom prst="rect">
            <a:avLst/>
          </a:prstGeom>
          <a:noFill/>
          <a:ln w="9525">
            <a:noFill/>
            <a:miter lim="800000"/>
            <a:headEnd/>
            <a:tailEnd/>
          </a:ln>
          <a:effectLst/>
        </p:spPr>
        <p:txBody>
          <a:bodyPr>
            <a:spAutoFit/>
          </a:bodyPr>
          <a:lstStyle/>
          <a:p>
            <a:pPr algn="ctr"/>
            <a:r>
              <a:rPr lang="ru-RU" b="1">
                <a:solidFill>
                  <a:srgbClr val="11069A"/>
                </a:solidFill>
              </a:rPr>
              <a:t>Николай Александрович</a:t>
            </a:r>
          </a:p>
          <a:p>
            <a:pPr algn="ctr"/>
            <a:r>
              <a:rPr lang="ru-RU" b="1">
                <a:solidFill>
                  <a:srgbClr val="11069A"/>
                </a:solidFill>
              </a:rPr>
              <a:t>Рубакин</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idx="4294967295"/>
          </p:nvPr>
        </p:nvSpPr>
        <p:spPr>
          <a:xfrm>
            <a:off x="539750" y="1412875"/>
            <a:ext cx="8064500" cy="3240088"/>
          </a:xfrm>
        </p:spPr>
        <p:txBody>
          <a:bodyPr/>
          <a:lstStyle/>
          <a:p>
            <a:pPr eaLnBrk="1" hangingPunct="1"/>
            <a:r>
              <a:rPr lang="ru-RU" sz="3400" b="1" smtClean="0">
                <a:solidFill>
                  <a:srgbClr val="11069A"/>
                </a:solidFill>
                <a:latin typeface="Arial" charset="0"/>
              </a:rPr>
              <a:t>ЗНАЧИМОСТЬ БИБЛИОТЕК УЧЕБНЫХ ЗАВЕДЕНИЙ: </a:t>
            </a:r>
            <a:r>
              <a:rPr lang="en-US" sz="3400" b="1" smtClean="0">
                <a:solidFill>
                  <a:srgbClr val="11069A"/>
                </a:solidFill>
                <a:latin typeface="Arial" charset="0"/>
              </a:rPr>
              <a:t/>
            </a:r>
            <a:br>
              <a:rPr lang="en-US" sz="3400" b="1" smtClean="0">
                <a:solidFill>
                  <a:srgbClr val="11069A"/>
                </a:solidFill>
                <a:latin typeface="Arial" charset="0"/>
              </a:rPr>
            </a:br>
            <a:r>
              <a:rPr lang="ru-RU" sz="3400" b="1" smtClean="0">
                <a:solidFill>
                  <a:srgbClr val="11069A"/>
                </a:solidFill>
                <a:latin typeface="Arial" charset="0"/>
              </a:rPr>
              <a:t/>
            </a:r>
            <a:br>
              <a:rPr lang="ru-RU" sz="3400" b="1" smtClean="0">
                <a:solidFill>
                  <a:srgbClr val="11069A"/>
                </a:solidFill>
                <a:latin typeface="Arial" charset="0"/>
              </a:rPr>
            </a:br>
            <a:r>
              <a:rPr lang="ru-RU" sz="3400" b="1" i="1" smtClean="0">
                <a:solidFill>
                  <a:srgbClr val="11069A"/>
                </a:solidFill>
                <a:latin typeface="Arial" charset="0"/>
              </a:rPr>
              <a:t>комплексное исследование и отчет д-ра Меган Оуклиф для </a:t>
            </a:r>
            <a:r>
              <a:rPr lang="en-US" sz="3400" b="1" i="1" smtClean="0">
                <a:solidFill>
                  <a:srgbClr val="11069A"/>
                </a:solidFill>
                <a:latin typeface="Arial" charset="0"/>
              </a:rPr>
              <a:t>ACRL</a:t>
            </a:r>
            <a:r>
              <a:rPr lang="ru-RU" sz="3400" b="1" smtClean="0">
                <a:solidFill>
                  <a:srgbClr val="11069A"/>
                </a:solidFill>
                <a:latin typeface="Arial" charset="0"/>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algn="ctr"/>
            <a:r>
              <a:rPr lang="ru-RU" b="1" smtClean="0">
                <a:solidFill>
                  <a:srgbClr val="11069A"/>
                </a:solidFill>
              </a:rPr>
              <a:t>Идеология (определение)</a:t>
            </a:r>
          </a:p>
        </p:txBody>
      </p:sp>
      <p:sp>
        <p:nvSpPr>
          <p:cNvPr id="405507" name="Rectangle 3"/>
          <p:cNvSpPr>
            <a:spLocks noGrp="1" noChangeArrowheads="1"/>
          </p:cNvSpPr>
          <p:nvPr>
            <p:ph type="body" idx="1"/>
          </p:nvPr>
        </p:nvSpPr>
        <p:spPr>
          <a:xfrm>
            <a:off x="323850" y="1125538"/>
            <a:ext cx="8229600" cy="3700462"/>
          </a:xfrm>
        </p:spPr>
        <p:txBody>
          <a:bodyPr/>
          <a:lstStyle/>
          <a:p>
            <a:pPr>
              <a:buFont typeface="Wingdings" pitchFamily="2" charset="2"/>
              <a:buNone/>
            </a:pPr>
            <a:r>
              <a:rPr lang="ru-RU" sz="2600" b="1" smtClean="0">
                <a:solidFill>
                  <a:srgbClr val="11069A"/>
                </a:solidFill>
              </a:rPr>
              <a:t>Идеология* </a:t>
            </a:r>
            <a:r>
              <a:rPr lang="ru-RU" sz="2600" smtClean="0">
                <a:solidFill>
                  <a:srgbClr val="11069A"/>
                </a:solidFill>
              </a:rPr>
              <a:t>– </a:t>
            </a:r>
            <a:r>
              <a:rPr lang="ru-RU" sz="2600" i="1" smtClean="0">
                <a:solidFill>
                  <a:srgbClr val="11069A"/>
                </a:solidFill>
              </a:rPr>
              <a:t>это система идей, взглядов, представлений, чувств и верований о целях развития общества и человека, а также средствах и путях достижения этих целей, воплощенных в ценностных ориентациях, убеждениях, волевых актах, побуждающих человека (людей) в своих действиях стремиться к целям, которые он (они) перед собой поставил (и).</a:t>
            </a:r>
          </a:p>
        </p:txBody>
      </p:sp>
      <p:sp>
        <p:nvSpPr>
          <p:cNvPr id="405508" name="Text Box 4"/>
          <p:cNvSpPr txBox="1">
            <a:spLocks noChangeArrowheads="1"/>
          </p:cNvSpPr>
          <p:nvPr/>
        </p:nvSpPr>
        <p:spPr bwMode="auto">
          <a:xfrm>
            <a:off x="250825" y="6151563"/>
            <a:ext cx="8066088" cy="517525"/>
          </a:xfrm>
          <a:prstGeom prst="rect">
            <a:avLst/>
          </a:prstGeom>
          <a:noFill/>
          <a:ln w="9525">
            <a:noFill/>
            <a:miter lim="800000"/>
            <a:headEnd/>
            <a:tailEnd/>
          </a:ln>
          <a:effectLst/>
        </p:spPr>
        <p:txBody>
          <a:bodyPr>
            <a:spAutoFit/>
          </a:bodyPr>
          <a:lstStyle/>
          <a:p>
            <a:pPr>
              <a:buFontTx/>
              <a:buChar char="•"/>
            </a:pPr>
            <a:r>
              <a:rPr lang="ru-RU" sz="1400" b="1" i="1">
                <a:solidFill>
                  <a:srgbClr val="11069A"/>
                </a:solidFill>
              </a:rPr>
              <a:t>из книги: Бабосов Е.М. Основы идеологии современного государства / Е.М.Бабосов.- 2-е изд., доп.- Мн.: Амалфея, 2004. – 448с. </a:t>
            </a:r>
          </a:p>
        </p:txBody>
      </p:sp>
      <p:sp>
        <p:nvSpPr>
          <p:cNvPr id="405509" name="Text Box 5"/>
          <p:cNvSpPr txBox="1">
            <a:spLocks noChangeArrowheads="1"/>
          </p:cNvSpPr>
          <p:nvPr/>
        </p:nvSpPr>
        <p:spPr bwMode="auto">
          <a:xfrm>
            <a:off x="179388" y="4941888"/>
            <a:ext cx="8785225" cy="1158875"/>
          </a:xfrm>
          <a:prstGeom prst="rect">
            <a:avLst/>
          </a:prstGeom>
          <a:noFill/>
          <a:ln w="9525">
            <a:noFill/>
            <a:miter lim="800000"/>
            <a:headEnd/>
            <a:tailEnd/>
          </a:ln>
          <a:effectLst/>
        </p:spPr>
        <p:txBody>
          <a:bodyPr>
            <a:spAutoFit/>
          </a:bodyPr>
          <a:lstStyle/>
          <a:p>
            <a:r>
              <a:rPr lang="ru-RU" sz="2400" b="1"/>
              <a:t>     </a:t>
            </a:r>
            <a:r>
              <a:rPr lang="ru-RU" sz="2300" i="1">
                <a:solidFill>
                  <a:srgbClr val="11069A"/>
                </a:solidFill>
              </a:rPr>
              <a:t>Любое общество нуждается в некоей объединяющей, скрепляющей его идее, ориентирующей на определенные</a:t>
            </a:r>
            <a:r>
              <a:rPr lang="ru-RU" sz="2300" b="1" i="1">
                <a:solidFill>
                  <a:srgbClr val="11069A"/>
                </a:solidFill>
              </a:rPr>
              <a:t> цели и</a:t>
            </a:r>
            <a:r>
              <a:rPr lang="ru-RU" sz="2300" b="1" i="1"/>
              <a:t> </a:t>
            </a:r>
            <a:r>
              <a:rPr lang="ru-RU" sz="2300" b="1" i="1">
                <a:solidFill>
                  <a:srgbClr val="11069A"/>
                </a:solidFill>
              </a:rPr>
              <a:t>ценности.</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395288" y="217488"/>
            <a:ext cx="8748712" cy="763587"/>
          </a:xfrm>
        </p:spPr>
        <p:txBody>
          <a:bodyPr/>
          <a:lstStyle/>
          <a:p>
            <a:pPr algn="ctr" eaLnBrk="1" hangingPunct="1">
              <a:lnSpc>
                <a:spcPct val="80000"/>
              </a:lnSpc>
            </a:pPr>
            <a:r>
              <a:rPr lang="ru-RU" sz="4800" b="1" smtClean="0">
                <a:solidFill>
                  <a:srgbClr val="11069A"/>
                </a:solidFill>
                <a:latin typeface="Arial" charset="0"/>
              </a:rPr>
              <a:t>Рекомендации</a:t>
            </a:r>
          </a:p>
        </p:txBody>
      </p:sp>
      <p:sp>
        <p:nvSpPr>
          <p:cNvPr id="406531" name="Rectangle 3"/>
          <p:cNvSpPr>
            <a:spLocks noGrp="1" noChangeArrowheads="1"/>
          </p:cNvSpPr>
          <p:nvPr>
            <p:ph type="body" idx="4294967295"/>
          </p:nvPr>
        </p:nvSpPr>
        <p:spPr>
          <a:xfrm>
            <a:off x="179388" y="981075"/>
            <a:ext cx="8785225" cy="4824413"/>
          </a:xfrm>
        </p:spPr>
        <p:txBody>
          <a:bodyPr/>
          <a:lstStyle/>
          <a:p>
            <a:pPr marL="177800" indent="-177800" eaLnBrk="1" hangingPunct="1">
              <a:spcBef>
                <a:spcPct val="50000"/>
              </a:spcBef>
            </a:pPr>
            <a:r>
              <a:rPr lang="ru-RU" sz="2800" b="1" smtClean="0">
                <a:solidFill>
                  <a:srgbClr val="11069A"/>
                </a:solidFill>
              </a:rPr>
              <a:t>  </a:t>
            </a:r>
            <a:r>
              <a:rPr lang="ru-RU" sz="2400" smtClean="0">
                <a:solidFill>
                  <a:srgbClr val="11069A"/>
                </a:solidFill>
              </a:rPr>
              <a:t>Формирование представления о культуре как об «</a:t>
            </a:r>
            <a:r>
              <a:rPr lang="be-BY" sz="2400" i="1" smtClean="0">
                <a:solidFill>
                  <a:srgbClr val="11069A"/>
                </a:solidFill>
              </a:rPr>
              <a:t>универсальном поле проникновенного всеобщего понимания</a:t>
            </a:r>
            <a:r>
              <a:rPr lang="be-BY" sz="2400" smtClean="0">
                <a:solidFill>
                  <a:srgbClr val="11069A"/>
                </a:solidFill>
              </a:rPr>
              <a:t>, которое и призвано изначально обозначаться греческим словом “пайдейя” </a:t>
            </a:r>
            <a:r>
              <a:rPr lang="ru-RU" sz="2400" smtClean="0">
                <a:solidFill>
                  <a:srgbClr val="11069A"/>
                </a:solidFill>
              </a:rPr>
              <a:t>и латинским словом </a:t>
            </a:r>
            <a:r>
              <a:rPr lang="be-BY" sz="2400" smtClean="0">
                <a:solidFill>
                  <a:srgbClr val="11069A"/>
                </a:solidFill>
              </a:rPr>
              <a:t>“</a:t>
            </a:r>
            <a:r>
              <a:rPr lang="ru-RU" sz="2400" smtClean="0">
                <a:solidFill>
                  <a:srgbClr val="11069A"/>
                </a:solidFill>
              </a:rPr>
              <a:t>культура</a:t>
            </a:r>
            <a:r>
              <a:rPr lang="be-BY" sz="2400" smtClean="0">
                <a:solidFill>
                  <a:srgbClr val="11069A"/>
                </a:solidFill>
              </a:rPr>
              <a:t>”</a:t>
            </a:r>
            <a:r>
              <a:rPr lang="ru-RU" sz="2400" smtClean="0">
                <a:solidFill>
                  <a:srgbClr val="11069A"/>
                </a:solidFill>
              </a:rPr>
              <a:t>»* </a:t>
            </a:r>
          </a:p>
          <a:p>
            <a:pPr marL="177800" indent="-177800" eaLnBrk="1" hangingPunct="1">
              <a:spcBef>
                <a:spcPct val="50000"/>
              </a:spcBef>
            </a:pPr>
            <a:r>
              <a:rPr lang="ru-RU" sz="2400" smtClean="0">
                <a:solidFill>
                  <a:srgbClr val="11069A"/>
                </a:solidFill>
              </a:rPr>
              <a:t>  Культура – система норм, ограничений, табу</a:t>
            </a:r>
          </a:p>
          <a:p>
            <a:pPr marL="177800" indent="-177800" eaLnBrk="1" hangingPunct="1">
              <a:spcBef>
                <a:spcPct val="50000"/>
              </a:spcBef>
            </a:pPr>
            <a:r>
              <a:rPr lang="ru-RU" sz="2400" smtClean="0">
                <a:solidFill>
                  <a:srgbClr val="11069A"/>
                </a:solidFill>
              </a:rPr>
              <a:t>   Библиотека как культурная платформа (гуманистическая (человекоформирующая) функция) межсекторного взаимодействия</a:t>
            </a:r>
          </a:p>
          <a:p>
            <a:pPr marL="177800" indent="-177800" eaLnBrk="1" hangingPunct="1">
              <a:spcBef>
                <a:spcPct val="50000"/>
              </a:spcBef>
            </a:pPr>
            <a:r>
              <a:rPr lang="ru-RU" sz="2400" smtClean="0">
                <a:solidFill>
                  <a:srgbClr val="11069A"/>
                </a:solidFill>
              </a:rPr>
              <a:t>   Библиотека как фильтр в глобальной сети</a:t>
            </a:r>
          </a:p>
        </p:txBody>
      </p:sp>
      <p:sp>
        <p:nvSpPr>
          <p:cNvPr id="406532" name="Text Box 4"/>
          <p:cNvSpPr txBox="1">
            <a:spLocks noChangeArrowheads="1"/>
          </p:cNvSpPr>
          <p:nvPr/>
        </p:nvSpPr>
        <p:spPr bwMode="auto">
          <a:xfrm>
            <a:off x="158750" y="6184900"/>
            <a:ext cx="8477250" cy="366713"/>
          </a:xfrm>
          <a:prstGeom prst="rect">
            <a:avLst/>
          </a:prstGeom>
          <a:noFill/>
          <a:ln w="9525">
            <a:noFill/>
            <a:miter lim="800000"/>
            <a:headEnd/>
            <a:tailEnd/>
          </a:ln>
          <a:effectLst/>
        </p:spPr>
        <p:txBody>
          <a:bodyPr wrap="none">
            <a:spAutoFit/>
          </a:bodyPr>
          <a:lstStyle/>
          <a:p>
            <a:r>
              <a:rPr lang="ru-RU"/>
              <a:t>* </a:t>
            </a:r>
            <a:r>
              <a:rPr lang="ru-RU">
                <a:solidFill>
                  <a:srgbClr val="11069A"/>
                </a:solidFill>
              </a:rPr>
              <a:t>Лихачёв</a:t>
            </a:r>
            <a:r>
              <a:rPr lang="en-US">
                <a:solidFill>
                  <a:srgbClr val="11069A"/>
                </a:solidFill>
              </a:rPr>
              <a:t> </a:t>
            </a:r>
            <a:r>
              <a:rPr lang="ru-RU">
                <a:solidFill>
                  <a:srgbClr val="11069A"/>
                </a:solidFill>
              </a:rPr>
              <a:t>Д.С. Культура как целостная среда // Вестник БАЕ, 2010 № 3. с.40.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idx="4294967295"/>
          </p:nvPr>
        </p:nvSpPr>
        <p:spPr>
          <a:xfrm>
            <a:off x="395288" y="288925"/>
            <a:ext cx="8748712" cy="908050"/>
          </a:xfrm>
        </p:spPr>
        <p:txBody>
          <a:bodyPr/>
          <a:lstStyle/>
          <a:p>
            <a:pPr algn="ctr" eaLnBrk="1" hangingPunct="1">
              <a:lnSpc>
                <a:spcPct val="80000"/>
              </a:lnSpc>
            </a:pPr>
            <a:r>
              <a:rPr lang="ru-RU" sz="3200" b="1" smtClean="0">
                <a:solidFill>
                  <a:srgbClr val="11069A"/>
                </a:solidFill>
                <a:latin typeface="Arial" charset="0"/>
              </a:rPr>
              <a:t>Построение общества знаний в Республике Беларусь (проект)</a:t>
            </a:r>
          </a:p>
        </p:txBody>
      </p:sp>
      <p:sp>
        <p:nvSpPr>
          <p:cNvPr id="252931" name="Rectangle 3"/>
          <p:cNvSpPr>
            <a:spLocks noGrp="1" noChangeArrowheads="1"/>
          </p:cNvSpPr>
          <p:nvPr>
            <p:ph type="body" idx="4294967295"/>
          </p:nvPr>
        </p:nvSpPr>
        <p:spPr>
          <a:xfrm>
            <a:off x="395288" y="1484313"/>
            <a:ext cx="8569325" cy="4681537"/>
          </a:xfrm>
        </p:spPr>
        <p:txBody>
          <a:bodyPr/>
          <a:lstStyle/>
          <a:p>
            <a:pPr eaLnBrk="1" hangingPunct="1">
              <a:lnSpc>
                <a:spcPct val="80000"/>
              </a:lnSpc>
              <a:spcBef>
                <a:spcPct val="50000"/>
              </a:spcBef>
            </a:pPr>
            <a:r>
              <a:rPr lang="ru-RU" sz="2400" b="1" i="1" smtClean="0">
                <a:solidFill>
                  <a:srgbClr val="11069A"/>
                </a:solidFill>
              </a:rPr>
              <a:t>Один из национальных приоритетов</a:t>
            </a:r>
          </a:p>
          <a:p>
            <a:pPr eaLnBrk="1" hangingPunct="1">
              <a:lnSpc>
                <a:spcPct val="80000"/>
              </a:lnSpc>
              <a:spcBef>
                <a:spcPct val="50000"/>
              </a:spcBef>
            </a:pPr>
            <a:r>
              <a:rPr lang="ru-RU" sz="2400" b="1" i="1" smtClean="0">
                <a:solidFill>
                  <a:srgbClr val="11069A"/>
                </a:solidFill>
              </a:rPr>
              <a:t>Новый состав Национальной комиссии по делам ЮНЕСКО в Республике Беларусь (август 2013г.)</a:t>
            </a:r>
          </a:p>
          <a:p>
            <a:pPr eaLnBrk="1" hangingPunct="1">
              <a:lnSpc>
                <a:spcPct val="80000"/>
              </a:lnSpc>
              <a:spcBef>
                <a:spcPct val="50000"/>
              </a:spcBef>
            </a:pPr>
            <a:r>
              <a:rPr lang="ru-RU" sz="2400" b="1" i="1" smtClean="0">
                <a:solidFill>
                  <a:srgbClr val="11069A"/>
                </a:solidFill>
              </a:rPr>
              <a:t>«Стратегия построения ОЗ до ???? года» </a:t>
            </a:r>
          </a:p>
          <a:p>
            <a:pPr eaLnBrk="1" hangingPunct="1">
              <a:lnSpc>
                <a:spcPct val="80000"/>
              </a:lnSpc>
              <a:spcBef>
                <a:spcPct val="50000"/>
              </a:spcBef>
            </a:pPr>
            <a:r>
              <a:rPr lang="ru-RU" sz="2400" b="1" i="1" smtClean="0">
                <a:solidFill>
                  <a:srgbClr val="11069A"/>
                </a:solidFill>
              </a:rPr>
              <a:t>Организационно-распорядительный механизм реализации стратегии – система государственных органов (Указ Президента РБ от ???? г. о создании ????);</a:t>
            </a:r>
          </a:p>
          <a:p>
            <a:pPr eaLnBrk="1" hangingPunct="1">
              <a:lnSpc>
                <a:spcPct val="80000"/>
              </a:lnSpc>
              <a:spcBef>
                <a:spcPct val="50000"/>
              </a:spcBef>
            </a:pPr>
            <a:r>
              <a:rPr lang="ru-RU" sz="2400" b="1" i="1" smtClean="0">
                <a:solidFill>
                  <a:srgbClr val="11069A"/>
                </a:solidFill>
              </a:rPr>
              <a:t>Национальная программа построения ОЗ в Республике Беларусь</a:t>
            </a:r>
            <a:endParaRPr lang="ru-RU" sz="2400" smtClean="0">
              <a:solidFill>
                <a:srgbClr val="11069A"/>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80"/>
          <p:cNvSpPr>
            <a:spLocks noGrp="1"/>
          </p:cNvSpPr>
          <p:nvPr>
            <p:ph type="title" idx="4294967295"/>
          </p:nvPr>
        </p:nvSpPr>
        <p:spPr>
          <a:xfrm>
            <a:off x="0" y="166688"/>
            <a:ext cx="9144000" cy="936625"/>
          </a:xfrm>
        </p:spPr>
        <p:txBody>
          <a:bodyPr lIns="0" tIns="45700" rIns="0" bIns="45700" anchor="b">
            <a:normAutofit/>
          </a:bodyPr>
          <a:lstStyle/>
          <a:p>
            <a:pPr algn="ctr" eaLnBrk="1" hangingPunct="1">
              <a:buClr>
                <a:srgbClr val="000000"/>
              </a:buClr>
              <a:buFont typeface="Calibri" pitchFamily="34" charset="0"/>
              <a:buNone/>
            </a:pPr>
            <a:r>
              <a:rPr lang="be-BY" sz="2800" b="1" smtClean="0">
                <a:solidFill>
                  <a:srgbClr val="11069A"/>
                </a:solidFill>
                <a:latin typeface="Arial" charset="0"/>
                <a:cs typeface="Times New Roman" pitchFamily="18" charset="0"/>
                <a:sym typeface="Calibri" pitchFamily="34" charset="0"/>
              </a:rPr>
              <a:t>Публикации работников библиотек УВО</a:t>
            </a:r>
            <a:br>
              <a:rPr lang="be-BY" sz="2800" b="1" smtClean="0">
                <a:solidFill>
                  <a:srgbClr val="11069A"/>
                </a:solidFill>
                <a:latin typeface="Arial" charset="0"/>
                <a:cs typeface="Times New Roman" pitchFamily="18" charset="0"/>
                <a:sym typeface="Calibri" pitchFamily="34" charset="0"/>
              </a:rPr>
            </a:br>
            <a:r>
              <a:rPr lang="be-BY" sz="2800" b="1" smtClean="0">
                <a:solidFill>
                  <a:srgbClr val="11069A"/>
                </a:solidFill>
                <a:latin typeface="Arial" charset="0"/>
                <a:cs typeface="Times New Roman" pitchFamily="18" charset="0"/>
                <a:sym typeface="Calibri" pitchFamily="34" charset="0"/>
              </a:rPr>
              <a:t>2011-2013 гг.</a:t>
            </a:r>
            <a:endParaRPr lang="ru-RU" sz="2800" b="1" smtClean="0">
              <a:solidFill>
                <a:srgbClr val="11069A"/>
              </a:solidFill>
              <a:latin typeface="Arial" charset="0"/>
              <a:cs typeface="Times New Roman" pitchFamily="18" charset="0"/>
              <a:sym typeface="Calibri" pitchFamily="34" charset="0"/>
            </a:endParaRPr>
          </a:p>
        </p:txBody>
      </p:sp>
      <p:graphicFrame>
        <p:nvGraphicFramePr>
          <p:cNvPr id="293946" name="Group 58"/>
          <p:cNvGraphicFramePr>
            <a:graphicFrameLocks noGrp="1"/>
          </p:cNvGraphicFramePr>
          <p:nvPr>
            <p:ph idx="4294967295"/>
          </p:nvPr>
        </p:nvGraphicFramePr>
        <p:xfrm>
          <a:off x="250825" y="1125538"/>
          <a:ext cx="8893175" cy="5705475"/>
        </p:xfrm>
        <a:graphic>
          <a:graphicData uri="http://schemas.openxmlformats.org/drawingml/2006/table">
            <a:tbl>
              <a:tblPr/>
              <a:tblGrid>
                <a:gridCol w="1335088"/>
                <a:gridCol w="2220912"/>
                <a:gridCol w="1781175"/>
                <a:gridCol w="2401888"/>
                <a:gridCol w="1154112"/>
              </a:tblGrid>
              <a:tr h="320675">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Год</a:t>
                      </a: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 </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Количество публикаций</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rgbClr val="FF0000"/>
                          </a:solidFill>
                          <a:effectLst/>
                          <a:latin typeface="Calibri" pitchFamily="34" charset="0"/>
                          <a:ea typeface="Calibri" pitchFamily="34" charset="0"/>
                          <a:cs typeface="Times New Roman" pitchFamily="18" charset="0"/>
                          <a:sym typeface="Arial" charset="0"/>
                        </a:rPr>
                        <a:t>Всего</a:t>
                      </a: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v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в журналах</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в газетах</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 в сборниках </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159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2013</a:t>
                      </a:r>
                      <a:endParaRPr kumimoji="0" lang="ru-RU" sz="2400" b="1"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10</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29</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13</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sym typeface="Arial" charset="0"/>
                        </a:rPr>
                        <a:t>52</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2012</a:t>
                      </a:r>
                      <a:endParaRPr kumimoji="0" lang="ru-RU" sz="2400" b="1"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3</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18</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26</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sym typeface="Arial" charset="0"/>
                        </a:rPr>
                        <a:t>47</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2011</a:t>
                      </a:r>
                      <a:endParaRPr kumimoji="0" lang="ru-RU" sz="2400" b="1"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9</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8</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Arial" charset="0"/>
                        </a:rPr>
                        <a:t>4</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sym typeface="Arial" charset="0"/>
                        </a:rPr>
                        <a:t>20</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rgbClr val="FF0000"/>
                          </a:solidFill>
                          <a:effectLst/>
                          <a:latin typeface="Calibri" pitchFamily="34" charset="0"/>
                          <a:ea typeface="Calibri" pitchFamily="34" charset="0"/>
                          <a:cs typeface="Times New Roman" pitchFamily="18" charset="0"/>
                          <a:sym typeface="Arial" charset="0"/>
                        </a:rPr>
                        <a:t>Всего</a:t>
                      </a: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sym typeface="Arial" charset="0"/>
                        </a:rPr>
                        <a:t>22</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sym typeface="Arial" charset="0"/>
                        </a:rPr>
                        <a:t>55</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sym typeface="Arial" charset="0"/>
                        </a:rPr>
                        <a:t>43</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sym typeface="Arial" charset="0"/>
                        </a:rPr>
                        <a:t>120</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1350">
                <a:tc gridSpan="5">
                  <a:txBody>
                    <a:bodyPr/>
                    <a:lstStyle/>
                    <a:p>
                      <a:pPr marL="0" marR="0" lvl="0" indent="0" algn="just" defTabSz="914400" rtl="0" eaLnBrk="1" fontAlgn="base" latinLnBrk="0" hangingPunct="1">
                        <a:lnSpc>
                          <a:spcPct val="115000"/>
                        </a:lnSpc>
                        <a:spcBef>
                          <a:spcPct val="0"/>
                        </a:spcBef>
                        <a:spcAft>
                          <a:spcPct val="0"/>
                        </a:spcAft>
                        <a:buClrTx/>
                        <a:buSzTx/>
                        <a:buFont typeface="Arial" charset="0"/>
                        <a:buChar char="•"/>
                        <a:tabLst/>
                      </a:pPr>
                      <a:r>
                        <a:rPr kumimoji="0" lang="ru-RU" sz="2400" b="0" i="0" u="none" strike="noStrike" cap="none" normalizeH="0" baseline="0" smtClean="0">
                          <a:ln>
                            <a:noFill/>
                          </a:ln>
                          <a:solidFill>
                            <a:srgbClr val="002060"/>
                          </a:solidFill>
                          <a:effectLst/>
                          <a:latin typeface="Arial" charset="0"/>
                          <a:ea typeface="Calibri" pitchFamily="34" charset="0"/>
                          <a:cs typeface="Times New Roman" pitchFamily="18" charset="0"/>
                          <a:sym typeface="Arial" charset="0"/>
                        </a:rPr>
                        <a:t>Опубликованы  статьи и доклады 33-х авторов из 9-ти библиотек УВО: </a:t>
                      </a:r>
                      <a:r>
                        <a:rPr kumimoji="0" lang="ru-RU" sz="2400" b="1" i="1" u="none" strike="noStrike" cap="none" normalizeH="0" baseline="0" smtClean="0">
                          <a:ln>
                            <a:noFill/>
                          </a:ln>
                          <a:solidFill>
                            <a:schemeClr val="tx1"/>
                          </a:solidFill>
                          <a:effectLst/>
                          <a:latin typeface="Arial" charset="0"/>
                          <a:ea typeface="Calibri" pitchFamily="34" charset="0"/>
                          <a:cs typeface="Times New Roman" pitchFamily="18" charset="0"/>
                          <a:sym typeface="Arial" charset="0"/>
                        </a:rPr>
                        <a:t>ФБ БГУ, НБ БНТУ, НБ ВГУ, б-ка БГУКИ, б-ка БГЭУ,</a:t>
                      </a:r>
                    </a:p>
                    <a:p>
                      <a:pPr marL="0" marR="0" lvl="0" indent="0" algn="just" defTabSz="914400" rtl="0" eaLnBrk="1" fontAlgn="base" latinLnBrk="0" hangingPunct="1">
                        <a:lnSpc>
                          <a:spcPct val="115000"/>
                        </a:lnSpc>
                        <a:spcBef>
                          <a:spcPct val="0"/>
                        </a:spcBef>
                        <a:spcAft>
                          <a:spcPct val="0"/>
                        </a:spcAft>
                        <a:buClrTx/>
                        <a:buSzTx/>
                        <a:buFont typeface="Arial" charset="0"/>
                        <a:buNone/>
                        <a:tabLst/>
                      </a:pPr>
                      <a:r>
                        <a:rPr kumimoji="0" lang="ru-RU" sz="2400" b="1" i="1" u="none" strike="noStrike" cap="none" normalizeH="0" baseline="0" smtClean="0">
                          <a:ln>
                            <a:noFill/>
                          </a:ln>
                          <a:solidFill>
                            <a:schemeClr val="tx1"/>
                          </a:solidFill>
                          <a:effectLst/>
                          <a:latin typeface="Arial" charset="0"/>
                          <a:ea typeface="Calibri" pitchFamily="34" charset="0"/>
                          <a:cs typeface="Times New Roman" pitchFamily="18" charset="0"/>
                          <a:sym typeface="Arial" charset="0"/>
                        </a:rPr>
                        <a:t> б-ка МГУП, б-ка БГСХА, б-ка  БГУИР, б-ка  ПолесГУ.</a:t>
                      </a:r>
                    </a:p>
                    <a:p>
                      <a:pPr marL="0" marR="0" lvl="0" indent="0" algn="just" defTabSz="914400" rtl="0" eaLnBrk="1" fontAlgn="base" latinLnBrk="0" hangingPunct="1">
                        <a:lnSpc>
                          <a:spcPct val="115000"/>
                        </a:lnSpc>
                        <a:spcBef>
                          <a:spcPct val="0"/>
                        </a:spcBef>
                        <a:spcAft>
                          <a:spcPct val="0"/>
                        </a:spcAft>
                        <a:buClrTx/>
                        <a:buSzTx/>
                        <a:buFont typeface="Arial" charset="0"/>
                        <a:buChar char="•"/>
                        <a:tabLst/>
                      </a:pPr>
                      <a:r>
                        <a:rPr kumimoji="0" lang="ru-RU" sz="2400" b="0" i="0" u="none" strike="noStrike" cap="none" normalizeH="0" baseline="0" smtClean="0">
                          <a:ln>
                            <a:noFill/>
                          </a:ln>
                          <a:solidFill>
                            <a:srgbClr val="002060"/>
                          </a:solidFill>
                          <a:effectLst/>
                          <a:latin typeface="Arial" charset="0"/>
                          <a:ea typeface="Calibri" pitchFamily="34" charset="0"/>
                          <a:cs typeface="Times New Roman" pitchFamily="18" charset="0"/>
                          <a:sym typeface="Arial" charset="0"/>
                        </a:rPr>
                        <a:t>Публикационная активность отдельных авторов:</a:t>
                      </a:r>
                    </a:p>
                    <a:p>
                      <a:pPr marL="0" marR="0" lvl="0" indent="0" algn="just" defTabSz="914400" rtl="0" eaLnBrk="1" fontAlgn="base" latinLnBrk="0" hangingPunct="1">
                        <a:lnSpc>
                          <a:spcPct val="115000"/>
                        </a:lnSpc>
                        <a:spcBef>
                          <a:spcPct val="0"/>
                        </a:spcBef>
                        <a:spcAft>
                          <a:spcPct val="0"/>
                        </a:spcAft>
                        <a:buClrTx/>
                        <a:buSzTx/>
                        <a:buFont typeface="Arial" charset="0"/>
                        <a:buNone/>
                        <a:tabLst/>
                      </a:pPr>
                      <a:r>
                        <a:rPr kumimoji="0" lang="ru-RU" sz="2400" b="0" i="0" u="none" strike="noStrike" cap="none" normalizeH="0" baseline="0" smtClean="0">
                          <a:ln>
                            <a:noFill/>
                          </a:ln>
                          <a:solidFill>
                            <a:srgbClr val="FF0000"/>
                          </a:solidFill>
                          <a:effectLst/>
                          <a:latin typeface="Arial" charset="0"/>
                          <a:ea typeface="Calibri" pitchFamily="34" charset="0"/>
                          <a:cs typeface="Times New Roman" pitchFamily="18" charset="0"/>
                          <a:sym typeface="Arial" charset="0"/>
                        </a:rPr>
                        <a:t> </a:t>
                      </a:r>
                      <a:r>
                        <a:rPr kumimoji="0" lang="ru-RU" sz="2400" b="0" i="0" u="none" strike="noStrike" cap="none" normalizeH="0" baseline="0" smtClean="0">
                          <a:ln>
                            <a:noFill/>
                          </a:ln>
                          <a:solidFill>
                            <a:schemeClr val="tx1"/>
                          </a:solidFill>
                          <a:effectLst/>
                          <a:latin typeface="Arial" charset="0"/>
                          <a:ea typeface="Calibri" pitchFamily="34" charset="0"/>
                          <a:cs typeface="Times New Roman" pitchFamily="18" charset="0"/>
                          <a:sym typeface="Arial" charset="0"/>
                        </a:rPr>
                        <a:t>1-е место -   Лапо П. М.   (ФБ БГУ)   –         18 публикаций</a:t>
                      </a:r>
                      <a:endParaRPr kumimoji="0" lang="en-US" sz="2400" b="0" i="0" u="none" strike="noStrike" cap="none" normalizeH="0" baseline="0" smtClean="0">
                        <a:ln>
                          <a:noFill/>
                        </a:ln>
                        <a:solidFill>
                          <a:schemeClr val="tx1"/>
                        </a:solidFill>
                        <a:effectLst/>
                        <a:latin typeface="Arial" charset="0"/>
                        <a:ea typeface="Calibri" pitchFamily="34" charset="0"/>
                        <a:cs typeface="Times New Roman" pitchFamily="18" charset="0"/>
                        <a:sym typeface="Arial" charset="0"/>
                      </a:endParaRPr>
                    </a:p>
                    <a:p>
                      <a:pPr marL="0" marR="0" lvl="0" indent="0" algn="just" defTabSz="914400" rtl="0" eaLnBrk="1" fontAlgn="base" latinLnBrk="0" hangingPunct="1">
                        <a:lnSpc>
                          <a:spcPct val="115000"/>
                        </a:lnSpc>
                        <a:spcBef>
                          <a:spcPct val="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Arial" charset="0"/>
                          <a:ea typeface="Calibri" pitchFamily="34" charset="0"/>
                          <a:cs typeface="Times New Roman" pitchFamily="18" charset="0"/>
                          <a:sym typeface="Arial" charset="0"/>
                        </a:rPr>
                        <a:t> </a:t>
                      </a:r>
                      <a:r>
                        <a:rPr kumimoji="0" lang="ru-RU" sz="2400" b="0" i="0" u="none" strike="noStrike" cap="none" normalizeH="0" baseline="0" smtClean="0">
                          <a:ln>
                            <a:noFill/>
                          </a:ln>
                          <a:solidFill>
                            <a:schemeClr val="tx1"/>
                          </a:solidFill>
                          <a:effectLst/>
                          <a:latin typeface="Arial" charset="0"/>
                          <a:ea typeface="Calibri" pitchFamily="34" charset="0"/>
                          <a:cs typeface="Times New Roman" pitchFamily="18" charset="0"/>
                          <a:sym typeface="Arial" charset="0"/>
                        </a:rPr>
                        <a:t>2-е место  - М</a:t>
                      </a:r>
                      <a:r>
                        <a:rPr kumimoji="0" lang="be-BY" sz="2400" b="0" i="0" u="none" strike="noStrike" cap="none" normalizeH="0" baseline="0" smtClean="0">
                          <a:ln>
                            <a:noFill/>
                          </a:ln>
                          <a:solidFill>
                            <a:schemeClr val="tx1"/>
                          </a:solidFill>
                          <a:effectLst/>
                          <a:latin typeface="Arial" charset="0"/>
                          <a:ea typeface="Calibri" pitchFamily="34" charset="0"/>
                          <a:cs typeface="Times New Roman" pitchFamily="18" charset="0"/>
                          <a:sym typeface="Arial" charset="0"/>
                        </a:rPr>
                        <a:t>едведева  Г.  (Б-ка БГСХА) –  15 публикаций</a:t>
                      </a:r>
                    </a:p>
                    <a:p>
                      <a:pPr marL="0" marR="0" lvl="0" indent="0" algn="just" defTabSz="914400" rtl="0" eaLnBrk="1" fontAlgn="base" latinLnBrk="0" hangingPunct="1">
                        <a:lnSpc>
                          <a:spcPct val="115000"/>
                        </a:lnSpc>
                        <a:spcBef>
                          <a:spcPct val="0"/>
                        </a:spcBef>
                        <a:spcAft>
                          <a:spcPct val="0"/>
                        </a:spcAft>
                        <a:buClrTx/>
                        <a:buSzTx/>
                        <a:buFont typeface="Arial" charset="0"/>
                        <a:buNone/>
                        <a:tabLst/>
                      </a:pPr>
                      <a:r>
                        <a:rPr kumimoji="0" lang="be-BY" sz="2400" b="0" i="0" u="none" strike="noStrike" cap="none" normalizeH="0" baseline="0" smtClean="0">
                          <a:ln>
                            <a:noFill/>
                          </a:ln>
                          <a:solidFill>
                            <a:schemeClr val="tx1"/>
                          </a:solidFill>
                          <a:effectLst/>
                          <a:latin typeface="Arial" charset="0"/>
                          <a:ea typeface="Calibri" pitchFamily="34" charset="0"/>
                          <a:cs typeface="Times New Roman" pitchFamily="18" charset="0"/>
                          <a:sym typeface="Arial" charset="0"/>
                        </a:rPr>
                        <a:t> 3-е место  -  Скалабан А. В. – (НБ БНТУ)    4  публикации</a:t>
                      </a:r>
                      <a:endParaRPr kumimoji="0" lang="ru-RU" sz="2800" b="0" i="0" u="none" strike="noStrike" cap="none" normalizeH="0" baseline="0" smtClean="0">
                        <a:ln>
                          <a:noFill/>
                        </a:ln>
                        <a:solidFill>
                          <a:srgbClr val="FF0000"/>
                        </a:solidFill>
                        <a:effectLst/>
                        <a:latin typeface="Calibri" pitchFamily="34" charset="0"/>
                        <a:ea typeface="Calibri" pitchFamily="34" charset="0"/>
                        <a:cs typeface="Times New Roman" pitchFamily="18" charset="0"/>
                        <a:sym typeface="Arial" charset="0"/>
                      </a:endParaRPr>
                    </a:p>
                  </a:txBody>
                  <a:tcPr marL="99602" marR="996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Заголовок 1"/>
          <p:cNvSpPr>
            <a:spLocks noGrp="1"/>
          </p:cNvSpPr>
          <p:nvPr>
            <p:ph type="title" idx="4294967295"/>
          </p:nvPr>
        </p:nvSpPr>
        <p:spPr>
          <a:xfrm>
            <a:off x="457200" y="333375"/>
            <a:ext cx="8229600" cy="719138"/>
          </a:xfrm>
        </p:spPr>
        <p:txBody>
          <a:bodyPr lIns="0" rIns="0" bIns="0" anchor="b"/>
          <a:lstStyle/>
          <a:p>
            <a:pPr algn="ctr" eaLnBrk="1" hangingPunct="1"/>
            <a:r>
              <a:rPr lang="ru-RU" b="1" smtClean="0">
                <a:solidFill>
                  <a:srgbClr val="11069A"/>
                </a:solidFill>
              </a:rPr>
              <a:t>Издания</a:t>
            </a:r>
          </a:p>
        </p:txBody>
      </p:sp>
      <p:sp>
        <p:nvSpPr>
          <p:cNvPr id="295939" name="Объект 2"/>
          <p:cNvSpPr>
            <a:spLocks noGrp="1"/>
          </p:cNvSpPr>
          <p:nvPr>
            <p:ph idx="4294967295"/>
          </p:nvPr>
        </p:nvSpPr>
        <p:spPr>
          <a:xfrm>
            <a:off x="0" y="1773238"/>
            <a:ext cx="9036050" cy="4551362"/>
          </a:xfrm>
        </p:spPr>
        <p:txBody>
          <a:bodyPr/>
          <a:lstStyle/>
          <a:p>
            <a:pPr marL="273050" indent="-273050" eaLnBrk="1" hangingPunct="1"/>
            <a:r>
              <a:rPr lang="ru-RU" sz="2400" u="sng" smtClean="0">
                <a:solidFill>
                  <a:srgbClr val="11069A"/>
                </a:solidFill>
              </a:rPr>
              <a:t>Белорусские  и российские профессиональные </a:t>
            </a:r>
            <a:r>
              <a:rPr lang="ru-RU" sz="2400" smtClean="0">
                <a:solidFill>
                  <a:srgbClr val="11069A"/>
                </a:solidFill>
              </a:rPr>
              <a:t>журналы</a:t>
            </a:r>
            <a:r>
              <a:rPr lang="ru-RU" sz="2400" smtClean="0"/>
              <a:t>: </a:t>
            </a:r>
            <a:r>
              <a:rPr lang="be-BY" sz="2400" i="1" smtClean="0"/>
              <a:t>“Бібліятэчны свет”, “Бібліятэка прапануе», “Научные и технические библиотеки”, “Вестник БАЕ”</a:t>
            </a:r>
          </a:p>
          <a:p>
            <a:pPr marL="273050" indent="-273050" eaLnBrk="1" hangingPunct="1"/>
            <a:r>
              <a:rPr lang="be-BY" sz="2400" i="1" smtClean="0"/>
              <a:t> </a:t>
            </a:r>
            <a:r>
              <a:rPr lang="ru-RU" sz="2400" u="sng" smtClean="0">
                <a:solidFill>
                  <a:srgbClr val="11069A"/>
                </a:solidFill>
              </a:rPr>
              <a:t>Журналы, освещающие проблемы высшего образования</a:t>
            </a:r>
            <a:r>
              <a:rPr lang="ru-RU" sz="2400" i="1" smtClean="0"/>
              <a:t>: “Университетская книга”, «Вышэйшая школа»; издания университетов - «Весцi БНТУ», «Вестник БГУ» </a:t>
            </a:r>
          </a:p>
          <a:p>
            <a:pPr marL="273050" indent="-273050" eaLnBrk="1" hangingPunct="1"/>
            <a:r>
              <a:rPr lang="ru-RU" sz="2400" u="sng" smtClean="0">
                <a:solidFill>
                  <a:srgbClr val="11069A"/>
                </a:solidFill>
              </a:rPr>
              <a:t>Другие журналы</a:t>
            </a:r>
            <a:r>
              <a:rPr lang="ru-RU" sz="2400" i="1" smtClean="0"/>
              <a:t>: «Информатика», «Наука и инновации», «Журналист».</a:t>
            </a:r>
          </a:p>
          <a:p>
            <a:pPr marL="273050" indent="-273050" eaLnBrk="1" hangingPunct="1"/>
            <a:r>
              <a:rPr lang="ru-RU" sz="2400" u="sng" smtClean="0">
                <a:solidFill>
                  <a:srgbClr val="11069A"/>
                </a:solidFill>
              </a:rPr>
              <a:t>Газеты</a:t>
            </a:r>
            <a:r>
              <a:rPr lang="ru-RU" sz="2400" i="1" smtClean="0"/>
              <a:t> - республиканские</a:t>
            </a:r>
            <a:r>
              <a:rPr lang="be-BY" sz="2400" i="1" smtClean="0"/>
              <a:t>,</a:t>
            </a:r>
            <a:r>
              <a:rPr lang="ru-RU" sz="2400" i="1" smtClean="0"/>
              <a:t> областные</a:t>
            </a:r>
            <a:r>
              <a:rPr lang="be-BY" sz="2400" i="1" smtClean="0"/>
              <a:t>, районные, университетские</a:t>
            </a:r>
            <a:r>
              <a:rPr lang="be-BY" sz="2400" smtClean="0"/>
              <a:t>.</a:t>
            </a:r>
            <a:r>
              <a:rPr lang="ru-RU" sz="2400" smtClean="0"/>
              <a:t> </a:t>
            </a:r>
            <a:endParaRPr lang="ru-RU" sz="2400" i="1"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Текст 5"/>
          <p:cNvSpPr>
            <a:spLocks noGrp="1"/>
          </p:cNvSpPr>
          <p:nvPr>
            <p:ph idx="4294967295"/>
          </p:nvPr>
        </p:nvSpPr>
        <p:spPr>
          <a:xfrm>
            <a:off x="250825" y="908050"/>
            <a:ext cx="8785225" cy="5559425"/>
          </a:xfrm>
        </p:spPr>
        <p:txBody>
          <a:bodyPr/>
          <a:lstStyle/>
          <a:p>
            <a:pPr marL="273050" indent="-273050" algn="just" eaLnBrk="1" hangingPunct="1"/>
            <a:r>
              <a:rPr lang="be-BY" sz="2200" smtClean="0">
                <a:latin typeface="Times New Roman" pitchFamily="18" charset="0"/>
                <a:cs typeface="Times New Roman" pitchFamily="18" charset="0"/>
              </a:rPr>
              <a:t>обзорные  статьи специалистов ФБ БГУ, методического и координационного центра библиотек УВО, </a:t>
            </a:r>
            <a:r>
              <a:rPr lang="ru-RU" sz="2200" smtClean="0">
                <a:latin typeface="Times New Roman" pitchFamily="18" charset="0"/>
                <a:cs typeface="Times New Roman" pitchFamily="18" charset="0"/>
              </a:rPr>
              <a:t>отражающие  приоритетные направления деятельности и достижения библиотек УВО.</a:t>
            </a:r>
          </a:p>
          <a:p>
            <a:pPr marL="273050" indent="-273050" algn="just" eaLnBrk="1" hangingPunct="1"/>
            <a:r>
              <a:rPr lang="ru-RU" sz="2200" smtClean="0">
                <a:latin typeface="Times New Roman" pitchFamily="18" charset="0"/>
                <a:cs typeface="Times New Roman" pitchFamily="18" charset="0"/>
              </a:rPr>
              <a:t>статьи посвященные  отдельным направлениям деятельности современной библиотек УВО: создание и развитие электронных библиотек (репозитариев) в УВО и их влияние на укрепление позиций университетов в мировых рейтингах; внедрение и развитие СМК; гуманитарно-просветительская деятельность библиотек; формирование информационной культуры и др.</a:t>
            </a:r>
          </a:p>
          <a:p>
            <a:pPr marL="273050" indent="-273050" algn="just" eaLnBrk="1" hangingPunct="1"/>
            <a:r>
              <a:rPr lang="ru-RU" sz="2200" smtClean="0">
                <a:latin typeface="Times New Roman" pitchFamily="18" charset="0"/>
                <a:cs typeface="Times New Roman" pitchFamily="18" charset="0"/>
              </a:rPr>
              <a:t> реклама в СМИ услуг, информационных ресурсов, отдельных мероприятий, в том числе гуманитарно-просветительской направленности (конкурсы, выставки, клубы, проекты, акции…) </a:t>
            </a:r>
          </a:p>
          <a:p>
            <a:pPr marL="273050" indent="-273050" algn="just" eaLnBrk="1" hangingPunct="1"/>
            <a:r>
              <a:rPr lang="ru-RU" sz="2200" smtClean="0">
                <a:latin typeface="Times New Roman" pitchFamily="18" charset="0"/>
                <a:cs typeface="Times New Roman" pitchFamily="18" charset="0"/>
              </a:rPr>
              <a:t>статьи-размышления о </a:t>
            </a:r>
            <a:r>
              <a:rPr lang="be-BY" sz="2200" smtClean="0">
                <a:latin typeface="Times New Roman" pitchFamily="18" charset="0"/>
                <a:cs typeface="Times New Roman" pitchFamily="18" charset="0"/>
              </a:rPr>
              <a:t>месте бибиотек в современном обществе и  будущем библиотек.</a:t>
            </a:r>
            <a:endParaRPr lang="ru-RU" sz="2200" smtClean="0">
              <a:latin typeface="Times New Roman" pitchFamily="18" charset="0"/>
              <a:cs typeface="Times New Roman" pitchFamily="18" charset="0"/>
            </a:endParaRPr>
          </a:p>
        </p:txBody>
      </p:sp>
      <p:sp>
        <p:nvSpPr>
          <p:cNvPr id="296963" name="Заголовок 21"/>
          <p:cNvSpPr>
            <a:spLocks noGrp="1"/>
          </p:cNvSpPr>
          <p:nvPr>
            <p:ph type="title" idx="4294967295"/>
          </p:nvPr>
        </p:nvSpPr>
        <p:spPr>
          <a:xfrm>
            <a:off x="457200" y="188913"/>
            <a:ext cx="8229600" cy="647700"/>
          </a:xfrm>
        </p:spPr>
        <p:txBody>
          <a:bodyPr lIns="0" rIns="0" bIns="0" anchor="b"/>
          <a:lstStyle/>
          <a:p>
            <a:pPr algn="ctr" eaLnBrk="1" hangingPunct="1"/>
            <a:r>
              <a:rPr lang="ru-RU" sz="2800" b="1" smtClean="0">
                <a:solidFill>
                  <a:srgbClr val="11069A"/>
                </a:solidFill>
                <a:latin typeface="Arial" charset="0"/>
                <a:cs typeface="Times New Roman" pitchFamily="18" charset="0"/>
              </a:rPr>
              <a:t>Тематический аспект публикаций</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47113FF9-BA9F-4621-AFF8-3B88A5C1AC1C}" type="slidenum">
              <a:rPr lang="ru-RU" altLang="en-US" sz="1200">
                <a:latin typeface="+mj-lt"/>
              </a:rPr>
              <a:pPr algn="r">
                <a:defRPr/>
              </a:pPr>
              <a:t>76</a:t>
            </a:fld>
            <a:endParaRPr lang="ru-RU" altLang="en-US" sz="1200">
              <a:latin typeface="+mj-lt"/>
            </a:endParaRPr>
          </a:p>
        </p:txBody>
      </p:sp>
      <p:sp>
        <p:nvSpPr>
          <p:cNvPr id="398339" name="Rectangle 2"/>
          <p:cNvSpPr>
            <a:spLocks noGrp="1" noChangeArrowheads="1"/>
          </p:cNvSpPr>
          <p:nvPr>
            <p:ph type="body" idx="4294967295"/>
          </p:nvPr>
        </p:nvSpPr>
        <p:spPr>
          <a:xfrm>
            <a:off x="646113" y="2349500"/>
            <a:ext cx="7850187" cy="1333500"/>
          </a:xfrm>
        </p:spPr>
        <p:txBody>
          <a:bodyPr/>
          <a:lstStyle/>
          <a:p>
            <a:pPr algn="ctr" eaLnBrk="1" hangingPunct="1">
              <a:buFont typeface="Wingdings" pitchFamily="2" charset="2"/>
              <a:buNone/>
            </a:pPr>
            <a:r>
              <a:rPr lang="ru-RU" sz="4300" b="1" smtClean="0">
                <a:solidFill>
                  <a:srgbClr val="11069A"/>
                </a:solidFill>
              </a:rPr>
              <a:t>СПАСИБО ЗА ВНИМАНИЕ!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6" name="Picture 2"/>
          <p:cNvPicPr>
            <a:picLocks noChangeAspect="1" noChangeArrowheads="1"/>
          </p:cNvPicPr>
          <p:nvPr/>
        </p:nvPicPr>
        <p:blipFill>
          <a:blip r:embed="rId2" cstate="print"/>
          <a:srcRect/>
          <a:stretch>
            <a:fillRect/>
          </a:stretch>
        </p:blipFill>
        <p:spPr bwMode="auto">
          <a:xfrm>
            <a:off x="0" y="450850"/>
            <a:ext cx="9144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B9771D45-ABCD-4930-80FA-1545D3865B10}" type="slidenum">
              <a:rPr lang="ru-RU" altLang="en-US" sz="1200">
                <a:latin typeface="+mj-lt"/>
              </a:rPr>
              <a:pPr algn="r">
                <a:defRPr/>
              </a:pPr>
              <a:t>9</a:t>
            </a:fld>
            <a:endParaRPr lang="ru-RU" altLang="en-US" sz="1200">
              <a:latin typeface="+mj-lt"/>
            </a:endParaRPr>
          </a:p>
        </p:txBody>
      </p:sp>
      <p:sp>
        <p:nvSpPr>
          <p:cNvPr id="411651" name="Text Box 3"/>
          <p:cNvSpPr txBox="1">
            <a:spLocks noChangeArrowheads="1"/>
          </p:cNvSpPr>
          <p:nvPr/>
        </p:nvSpPr>
        <p:spPr bwMode="auto">
          <a:xfrm>
            <a:off x="250825" y="908050"/>
            <a:ext cx="8893175" cy="4473575"/>
          </a:xfrm>
          <a:prstGeom prst="rect">
            <a:avLst/>
          </a:prstGeom>
          <a:noFill/>
          <a:ln w="9525">
            <a:noFill/>
            <a:miter lim="800000"/>
            <a:headEnd/>
            <a:tailEnd/>
          </a:ln>
          <a:effectLst/>
        </p:spPr>
        <p:txBody>
          <a:bodyPr>
            <a:spAutoFit/>
          </a:bodyPr>
          <a:lstStyle/>
          <a:p>
            <a:r>
              <a:rPr lang="en-US" sz="2400">
                <a:solidFill>
                  <a:srgbClr val="11069A"/>
                </a:solidFill>
              </a:rPr>
              <a:t>     </a:t>
            </a:r>
            <a:r>
              <a:rPr lang="ru-RU" sz="2400">
                <a:solidFill>
                  <a:srgbClr val="11069A"/>
                </a:solidFill>
              </a:rPr>
              <a:t>В 2006 г. при президентской администрации Дж. Буша</a:t>
            </a:r>
          </a:p>
          <a:p>
            <a:r>
              <a:rPr lang="ru-RU" sz="2400">
                <a:solidFill>
                  <a:srgbClr val="11069A"/>
                </a:solidFill>
              </a:rPr>
              <a:t>отчет комиссии Спелингса (Spellings): высшее образование в стране подверглось тщательному исследованию.</a:t>
            </a:r>
          </a:p>
          <a:p>
            <a:r>
              <a:rPr lang="ru-RU" sz="2400">
                <a:solidFill>
                  <a:srgbClr val="11069A"/>
                </a:solidFill>
              </a:rPr>
              <a:t>     Вопросы качества высшего образования продолжают оставаться в фокусе дебатов и на уровне университетов и на национальном уровне.</a:t>
            </a:r>
            <a:r>
              <a:rPr lang="ru-RU"/>
              <a:t> </a:t>
            </a:r>
            <a:r>
              <a:rPr lang="ru-RU" sz="2400">
                <a:solidFill>
                  <a:srgbClr val="11069A"/>
                </a:solidFill>
              </a:rPr>
              <a:t>      </a:t>
            </a:r>
          </a:p>
          <a:p>
            <a:r>
              <a:rPr lang="ru-RU" sz="2400">
                <a:solidFill>
                  <a:srgbClr val="11069A"/>
                </a:solidFill>
              </a:rPr>
              <a:t>     Заинтересованность федерального правительства в эффективности высшего образования возрастает по мере того, как роль знающих работников становится все более значимой для экономического роста и национальной конкурентноспособности страны. </a:t>
            </a:r>
          </a:p>
          <a:p>
            <a:r>
              <a:rPr lang="ru-RU" sz="2400">
                <a:solidFill>
                  <a:srgbClr val="11069A"/>
                </a:solidFill>
              </a:rPr>
              <a:t>     </a:t>
            </a:r>
          </a:p>
        </p:txBody>
      </p:sp>
      <p:sp>
        <p:nvSpPr>
          <p:cNvPr id="411652" name="Text Box 4"/>
          <p:cNvSpPr txBox="1">
            <a:spLocks noChangeArrowheads="1"/>
          </p:cNvSpPr>
          <p:nvPr/>
        </p:nvSpPr>
        <p:spPr bwMode="auto">
          <a:xfrm>
            <a:off x="1547813" y="188913"/>
            <a:ext cx="5549900" cy="641350"/>
          </a:xfrm>
          <a:prstGeom prst="rect">
            <a:avLst/>
          </a:prstGeom>
          <a:noFill/>
          <a:ln w="9525">
            <a:noFill/>
            <a:miter lim="800000"/>
            <a:headEnd/>
            <a:tailEnd/>
          </a:ln>
          <a:effectLst/>
        </p:spPr>
        <p:txBody>
          <a:bodyPr wrap="none">
            <a:spAutoFit/>
          </a:bodyPr>
          <a:lstStyle/>
          <a:p>
            <a:pPr algn="ctr"/>
            <a:r>
              <a:rPr lang="ru-RU" sz="3600" b="1">
                <a:solidFill>
                  <a:srgbClr val="11069A"/>
                </a:solidFill>
              </a:rPr>
              <a:t>Вызовы времени - УВО</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Край">
  <a:themeElements>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2171</TotalTime>
  <Words>5352</Words>
  <Application>Microsoft Office PowerPoint</Application>
  <PresentationFormat>Экран (4:3)</PresentationFormat>
  <Paragraphs>493</Paragraphs>
  <Slides>76</Slides>
  <Notes>31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76</vt:i4>
      </vt:variant>
    </vt:vector>
  </HeadingPairs>
  <TitlesOfParts>
    <vt:vector size="86" baseType="lpstr">
      <vt:lpstr>Arial</vt:lpstr>
      <vt:lpstr>Garamond</vt:lpstr>
      <vt:lpstr>Wingdings</vt:lpstr>
      <vt:lpstr>Times New Roman</vt:lpstr>
      <vt:lpstr>Wingdings 2</vt:lpstr>
      <vt:lpstr>Arial Narrow</vt:lpstr>
      <vt:lpstr>Calibri</vt:lpstr>
      <vt:lpstr>新細明體</vt:lpstr>
      <vt:lpstr>Georgia</vt:lpstr>
      <vt:lpstr>Край</vt:lpstr>
      <vt:lpstr>Обзор основных направлений деятельности сети университетских библиотек Беларуси: достижения и проблемы </vt:lpstr>
      <vt:lpstr>Сеть библиотек  учреждений высшего образования Республики Беларусь  (УВО РБ)</vt:lpstr>
      <vt:lpstr>Некоторые основные данные по сети</vt:lpstr>
      <vt:lpstr>Основные направления деятельности библиотек  УВО</vt:lpstr>
      <vt:lpstr>Слайд 5</vt:lpstr>
      <vt:lpstr>Стратегическое планирование</vt:lpstr>
      <vt:lpstr>ЗНАЧИМОСТЬ БИБЛИОТЕК УЧЕБНЫХ ЗАВЕДЕНИЙ:   комплексное исследование и отчет д-ра Меган Оуклиф для ACRL </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Всемирный саммит по информационному обществу (WSIS)</vt:lpstr>
      <vt:lpstr>Информационное общество (ИО)</vt:lpstr>
      <vt:lpstr>Информационное общество (ИО)</vt:lpstr>
      <vt:lpstr>Слайд 25</vt:lpstr>
      <vt:lpstr>10 трендов развития библиотек по версии РИА Новости*</vt:lpstr>
      <vt:lpstr>Построение информационного общества в Республике Беларусь</vt:lpstr>
      <vt:lpstr>Национальная электронная библиотека (НЭБ) Беларуси</vt:lpstr>
      <vt:lpstr>Национальная электронная библиотека (НЭБ) Беларуси</vt:lpstr>
      <vt:lpstr>Электронное обучение и развитие человеческого капитала</vt:lpstr>
      <vt:lpstr>Цели ЮНЕСКО</vt:lpstr>
      <vt:lpstr>Слайд 32</vt:lpstr>
      <vt:lpstr>Слайд 33</vt:lpstr>
      <vt:lpstr>Слайд 34</vt:lpstr>
      <vt:lpstr>Зачем нужен ИР</vt:lpstr>
      <vt:lpstr>Электронная библиотека</vt:lpstr>
      <vt:lpstr>СЛУЖБЫ ЭБ</vt:lpstr>
      <vt:lpstr>Слайд 38</vt:lpstr>
      <vt:lpstr>Конференция PLAI-STLRC (Philippine Librarians Association Inc-Southern Tagalog Librarians Regional Council) «Безбарьерные вызовы библиотечному делу» (октябрь 7-9, 2009, Las Brisas Hotel, Antipolo City, Rizal)</vt:lpstr>
      <vt:lpstr>Тенденции и проблемы для технических служб библиотек</vt:lpstr>
      <vt:lpstr>Тенденции и проблемы для технических служб библиотек</vt:lpstr>
      <vt:lpstr>Слайд 42</vt:lpstr>
      <vt:lpstr>Мобильный Web</vt:lpstr>
      <vt:lpstr>Влияние на персонал</vt:lpstr>
      <vt:lpstr>Слайд 45</vt:lpstr>
      <vt:lpstr>Участие  в корпоративных проектах  </vt:lpstr>
      <vt:lpstr>Слайд 47</vt:lpstr>
      <vt:lpstr>Слайд 48</vt:lpstr>
      <vt:lpstr>Слайд 49</vt:lpstr>
      <vt:lpstr>Слайд 50</vt:lpstr>
      <vt:lpstr>Слайд 51</vt:lpstr>
      <vt:lpstr>Тематика (выборочно) секций на WSIS+10</vt:lpstr>
      <vt:lpstr>Тематика форумов и секций на WSIS+10</vt:lpstr>
      <vt:lpstr>Исследование «Грамотность и компетенции, требуемые для участия в обществе знаний» (Авторы: Элис Ли, Hong Kong Baptist University), Н.И.Гендина и др. 2012-2013гг.  Цели исследования:   (1) Исследовать новую социо-технологическую среду и проанализировать необходимость новых подходов в сфере обучения информационной грамотности;  (2) Исследовать концепции грамотности, получившие развитие в последние годы,  определить необходимые в будущем навыки и предложить набор для жизни в XXI веке компетенций.  </vt:lpstr>
      <vt:lpstr>Медийная и информационная грамотность: назначение</vt:lpstr>
      <vt:lpstr>Медийная и информационная грамотность: назначение</vt:lpstr>
      <vt:lpstr>Объект</vt:lpstr>
      <vt:lpstr>Основные понятия МИГ</vt:lpstr>
      <vt:lpstr>Слайд 59</vt:lpstr>
      <vt:lpstr>Представление компетенций XXI века</vt:lpstr>
      <vt:lpstr>Назначение maker-spaces</vt:lpstr>
      <vt:lpstr>Слайд 62</vt:lpstr>
      <vt:lpstr>Ценности (пример): права автора vs право человека на доступ к информации</vt:lpstr>
      <vt:lpstr>Слайд 64</vt:lpstr>
      <vt:lpstr>Слайд 65</vt:lpstr>
      <vt:lpstr>Основная теорема социальных наук.  Самоисполняющееся пророчество</vt:lpstr>
      <vt:lpstr>Идея Университета</vt:lpstr>
      <vt:lpstr>Идея университета</vt:lpstr>
      <vt:lpstr>Главная задача книжного дела</vt:lpstr>
      <vt:lpstr>Идеология (определение)</vt:lpstr>
      <vt:lpstr>Рекомендации</vt:lpstr>
      <vt:lpstr>Построение общества знаний в Республике Беларусь (проект)</vt:lpstr>
      <vt:lpstr>Публикации работников библиотек УВО 2011-2013 гг.</vt:lpstr>
      <vt:lpstr>Издания</vt:lpstr>
      <vt:lpstr>Тематический аспект публикаций</vt:lpstr>
      <vt:lpstr>Слайд 76</vt:lpstr>
    </vt:vector>
  </TitlesOfParts>
  <Company>FL BSU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Библиотеки в построении информационного общества: опыт, проблемы, перспективы</dc:title>
  <dc:creator>Lapo</dc:creator>
  <cp:lastModifiedBy>Bolnova Olga A.</cp:lastModifiedBy>
  <cp:revision>104</cp:revision>
  <dcterms:created xsi:type="dcterms:W3CDTF">2004-10-21T17:43:54Z</dcterms:created>
  <dcterms:modified xsi:type="dcterms:W3CDTF">2014-11-19T06:01:32Z</dcterms:modified>
</cp:coreProperties>
</file>